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27"/>
  </p:notesMasterIdLst>
  <p:handoutMasterIdLst>
    <p:handoutMasterId r:id="rId28"/>
  </p:handoutMasterIdLst>
  <p:sldIdLst>
    <p:sldId id="288" r:id="rId5"/>
    <p:sldId id="273" r:id="rId6"/>
    <p:sldId id="274" r:id="rId7"/>
    <p:sldId id="275" r:id="rId8"/>
    <p:sldId id="278" r:id="rId9"/>
    <p:sldId id="279" r:id="rId10"/>
    <p:sldId id="280" r:id="rId11"/>
    <p:sldId id="290" r:id="rId12"/>
    <p:sldId id="277" r:id="rId13"/>
    <p:sldId id="296" r:id="rId14"/>
    <p:sldId id="298" r:id="rId15"/>
    <p:sldId id="297" r:id="rId16"/>
    <p:sldId id="299" r:id="rId17"/>
    <p:sldId id="293" r:id="rId18"/>
    <p:sldId id="292" r:id="rId19"/>
    <p:sldId id="294" r:id="rId20"/>
    <p:sldId id="276" r:id="rId21"/>
    <p:sldId id="284" r:id="rId22"/>
    <p:sldId id="286" r:id="rId23"/>
    <p:sldId id="282" r:id="rId24"/>
    <p:sldId id="283" r:id="rId25"/>
    <p:sldId id="300"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472311"/>
    <a:srgbClr val="000066"/>
    <a:srgbClr val="9B3021"/>
    <a:srgbClr val="E0AA0F"/>
    <a:srgbClr val="DD7500"/>
    <a:srgbClr val="A1DAD0"/>
    <a:srgbClr val="A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593" autoAdjust="0"/>
    <p:restoredTop sz="57095" autoAdjust="0"/>
  </p:normalViewPr>
  <p:slideViewPr>
    <p:cSldViewPr>
      <p:cViewPr varScale="1">
        <p:scale>
          <a:sx n="43" d="100"/>
          <a:sy n="43" d="100"/>
        </p:scale>
        <p:origin x="-1674" y="-102"/>
      </p:cViewPr>
      <p:guideLst>
        <p:guide orient="horz" pos="2160"/>
        <p:guide pos="2880"/>
      </p:guideLst>
    </p:cSldViewPr>
  </p:slideViewPr>
  <p:outlineViewPr>
    <p:cViewPr>
      <p:scale>
        <a:sx n="33" d="100"/>
        <a:sy n="33" d="100"/>
      </p:scale>
      <p:origin x="0" y="448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endParaRPr lang="en-US"/>
          </a:p>
        </p:txBody>
      </p:sp>
      <p:sp>
        <p:nvSpPr>
          <p:cNvPr id="4403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endParaRPr lang="en-US"/>
          </a:p>
        </p:txBody>
      </p:sp>
      <p:sp>
        <p:nvSpPr>
          <p:cNvPr id="4403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endParaRPr lang="en-US"/>
          </a:p>
        </p:txBody>
      </p:sp>
      <p:sp>
        <p:nvSpPr>
          <p:cNvPr id="4403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fld id="{1204E674-7028-4EAF-9EC5-01B11923F37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0137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013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138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0138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FF3987D7-F1B6-46F6-869F-4A3D3C8A254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93BC5-D76B-41D0-BA94-E881CF902ED3}" type="slidenum">
              <a:rPr lang="en-US"/>
              <a:pPr/>
              <a:t>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C6BB1-3054-4333-9271-8136FFCA0195}" type="slidenum">
              <a:rPr lang="en-US" smtClean="0"/>
              <a:pPr/>
              <a:t>19</a:t>
            </a:fld>
            <a:endParaRPr lang="en-US"/>
          </a:p>
        </p:txBody>
      </p:sp>
    </p:spTree>
    <p:extLst>
      <p:ext uri="{BB962C8B-B14F-4D97-AF65-F5344CB8AC3E}">
        <p14:creationId xmlns:p14="http://schemas.microsoft.com/office/powerpoint/2010/main" xmlns="" val="25255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F3987D7-F1B6-46F6-869F-4A3D3C8A2547}"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3987D7-F1B6-46F6-869F-4A3D3C8A25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579" name="Rectangle 3"/>
          <p:cNvSpPr>
            <a:spLocks noGrp="1" noChangeArrowheads="1"/>
          </p:cNvSpPr>
          <p:nvPr>
            <p:ph type="ctrTitle"/>
          </p:nvPr>
        </p:nvSpPr>
        <p:spPr>
          <a:xfrm>
            <a:off x="2484438" y="1058863"/>
            <a:ext cx="6659562" cy="1146175"/>
          </a:xfrm>
          <a:solidFill>
            <a:schemeClr val="bg1">
              <a:alpha val="45000"/>
            </a:schemeClr>
          </a:solidFill>
        </p:spPr>
        <p:txBody>
          <a:bodyPr lIns="144000" tIns="0" rIns="0"/>
          <a:lstStyle>
            <a:lvl1pPr>
              <a:lnSpc>
                <a:spcPts val="3600"/>
              </a:lnSpc>
              <a:defRPr sz="3600">
                <a:latin typeface="Trebuchet MS" pitchFamily="34" charset="0"/>
              </a:defRPr>
            </a:lvl1pPr>
          </a:lstStyle>
          <a:p>
            <a:r>
              <a:rPr lang="en-US" dirty="0"/>
              <a:t>Click to edit Master title style</a:t>
            </a:r>
          </a:p>
        </p:txBody>
      </p:sp>
      <p:sp>
        <p:nvSpPr>
          <p:cNvPr id="24580" name="Rectangle 4"/>
          <p:cNvSpPr>
            <a:spLocks noGrp="1" noChangeArrowheads="1"/>
          </p:cNvSpPr>
          <p:nvPr>
            <p:ph type="subTitle" idx="1"/>
          </p:nvPr>
        </p:nvSpPr>
        <p:spPr>
          <a:xfrm>
            <a:off x="2484438" y="2205038"/>
            <a:ext cx="6659562" cy="431800"/>
          </a:xfrm>
        </p:spPr>
        <p:txBody>
          <a:bodyPr lIns="180000" tIns="0" rIns="0" bIns="0"/>
          <a:lstStyle>
            <a:lvl1pPr marL="0" indent="0">
              <a:buFont typeface="Wingdings" pitchFamily="2" charset="2"/>
              <a:buNone/>
              <a:defRPr sz="1500">
                <a:latin typeface="Trebuchet MS" pitchFamily="34" charset="0"/>
              </a:defRPr>
            </a:lvl1pPr>
          </a:lstStyle>
          <a:p>
            <a:r>
              <a:rPr lang="en-GB"/>
              <a:t>Click to edit Master subtitle style</a:t>
            </a:r>
            <a:endParaRPr lang="en-US"/>
          </a:p>
        </p:txBody>
      </p:sp>
      <p:sp>
        <p:nvSpPr>
          <p:cNvPr id="24582" name="Rectangle 6"/>
          <p:cNvSpPr>
            <a:spLocks noChangeArrowheads="1"/>
          </p:cNvSpPr>
          <p:nvPr/>
        </p:nvSpPr>
        <p:spPr bwMode="auto">
          <a:xfrm>
            <a:off x="0" y="1052513"/>
            <a:ext cx="179388" cy="1584325"/>
          </a:xfrm>
          <a:prstGeom prst="rect">
            <a:avLst/>
          </a:prstGeom>
          <a:solidFill>
            <a:schemeClr val="tx1"/>
          </a:solidFill>
          <a:ln w="9525">
            <a:noFill/>
            <a:miter lim="800000"/>
            <a:headEnd/>
            <a:tailEnd/>
          </a:ln>
          <a:effectLst/>
        </p:spPr>
        <p:txBody>
          <a:bodyPr wrap="none" anchor="ctr"/>
          <a:lstStyle/>
          <a:p>
            <a:endParaRPr lang="en-US">
              <a:latin typeface="Trebuchet MS" pitchFamily="34" charset="0"/>
            </a:endParaRPr>
          </a:p>
        </p:txBody>
      </p:sp>
      <p:sp>
        <p:nvSpPr>
          <p:cNvPr id="24583" name="Rectangle 7"/>
          <p:cNvSpPr>
            <a:spLocks noChangeArrowheads="1"/>
          </p:cNvSpPr>
          <p:nvPr/>
        </p:nvSpPr>
        <p:spPr bwMode="auto">
          <a:xfrm>
            <a:off x="2051050" y="1052513"/>
            <a:ext cx="73025" cy="1584325"/>
          </a:xfrm>
          <a:prstGeom prst="rect">
            <a:avLst/>
          </a:prstGeom>
          <a:solidFill>
            <a:schemeClr val="accent1"/>
          </a:solidFill>
          <a:ln w="9525">
            <a:noFill/>
            <a:miter lim="800000"/>
            <a:headEnd/>
            <a:tailEnd/>
          </a:ln>
          <a:effectLst/>
        </p:spPr>
        <p:txBody>
          <a:bodyPr wrap="none" anchor="ctr"/>
          <a:lstStyle/>
          <a:p>
            <a:endParaRPr lang="en-US">
              <a:latin typeface="Trebuchet MS" pitchFamily="34" charset="0"/>
            </a:endParaRPr>
          </a:p>
        </p:txBody>
      </p:sp>
      <p:sp>
        <p:nvSpPr>
          <p:cNvPr id="24584" name="Rectangle 8"/>
          <p:cNvSpPr>
            <a:spLocks noChangeArrowheads="1"/>
          </p:cNvSpPr>
          <p:nvPr/>
        </p:nvSpPr>
        <p:spPr bwMode="auto">
          <a:xfrm>
            <a:off x="2124075" y="1052513"/>
            <a:ext cx="360363" cy="1584325"/>
          </a:xfrm>
          <a:prstGeom prst="rect">
            <a:avLst/>
          </a:prstGeom>
          <a:solidFill>
            <a:schemeClr val="accent2"/>
          </a:solidFill>
          <a:ln w="9525">
            <a:noFill/>
            <a:miter lim="800000"/>
            <a:headEnd/>
            <a:tailEnd/>
          </a:ln>
          <a:effectLst/>
        </p:spPr>
        <p:txBody>
          <a:bodyPr wrap="none" anchor="ctr"/>
          <a:lstStyle/>
          <a:p>
            <a:endParaRPr lang="en-US">
              <a:latin typeface="Trebuchet MS" pitchFamily="34" charset="0"/>
            </a:endParaRPr>
          </a:p>
        </p:txBody>
      </p:sp>
      <p:sp>
        <p:nvSpPr>
          <p:cNvPr id="24588" name="Text Box 12"/>
          <p:cNvSpPr txBox="1">
            <a:spLocks noChangeArrowheads="1"/>
          </p:cNvSpPr>
          <p:nvPr userDrawn="1"/>
        </p:nvSpPr>
        <p:spPr bwMode="auto">
          <a:xfrm>
            <a:off x="2484438" y="0"/>
            <a:ext cx="6659562" cy="1052513"/>
          </a:xfrm>
          <a:prstGeom prst="rect">
            <a:avLst/>
          </a:prstGeom>
          <a:solidFill>
            <a:schemeClr val="tx2"/>
          </a:solidFill>
          <a:ln w="9525">
            <a:noFill/>
            <a:miter lim="800000"/>
            <a:headEnd/>
            <a:tailEnd/>
          </a:ln>
          <a:effectLst/>
        </p:spPr>
        <p:txBody>
          <a:bodyPr wrap="none" lIns="180000" tIns="10800" rIns="180000" bIns="306000" anchor="b"/>
          <a:lstStyle/>
          <a:p>
            <a:pPr>
              <a:spcBef>
                <a:spcPct val="50000"/>
              </a:spcBef>
            </a:pPr>
            <a:r>
              <a:rPr lang="en-GB" sz="1800" dirty="0">
                <a:solidFill>
                  <a:schemeClr val="bg1"/>
                </a:solidFill>
                <a:latin typeface="Trebuchet MS" pitchFamily="34" charset="0"/>
              </a:rPr>
              <a:t>From choice, a world of possibilities</a:t>
            </a:r>
            <a:endParaRPr lang="en-US" sz="1800" dirty="0">
              <a:solidFill>
                <a:schemeClr val="bg1"/>
              </a:solidFill>
              <a:latin typeface="Trebuchet MS" pitchFamily="34" charset="0"/>
            </a:endParaRPr>
          </a:p>
        </p:txBody>
      </p:sp>
      <p:sp>
        <p:nvSpPr>
          <p:cNvPr id="24590" name="Rectangle 14"/>
          <p:cNvSpPr>
            <a:spLocks noChangeArrowheads="1"/>
          </p:cNvSpPr>
          <p:nvPr userDrawn="1"/>
        </p:nvSpPr>
        <p:spPr bwMode="auto">
          <a:xfrm>
            <a:off x="1547813" y="1052513"/>
            <a:ext cx="504825" cy="1584325"/>
          </a:xfrm>
          <a:prstGeom prst="rect">
            <a:avLst/>
          </a:prstGeom>
          <a:solidFill>
            <a:schemeClr val="hlink"/>
          </a:solidFill>
          <a:ln w="9525">
            <a:noFill/>
            <a:miter lim="800000"/>
            <a:headEnd/>
            <a:tailEnd/>
          </a:ln>
          <a:effectLst/>
        </p:spPr>
        <p:txBody>
          <a:bodyPr wrap="none" anchor="ctr"/>
          <a:lstStyle/>
          <a:p>
            <a:endParaRPr lang="en-US">
              <a:latin typeface="Trebuchet MS" pitchFamily="34" charset="0"/>
            </a:endParaRPr>
          </a:p>
        </p:txBody>
      </p:sp>
      <p:sp>
        <p:nvSpPr>
          <p:cNvPr id="24591" name="Rectangle 15"/>
          <p:cNvSpPr>
            <a:spLocks noChangeArrowheads="1"/>
          </p:cNvSpPr>
          <p:nvPr userDrawn="1"/>
        </p:nvSpPr>
        <p:spPr bwMode="auto">
          <a:xfrm>
            <a:off x="1187450" y="1052513"/>
            <a:ext cx="360363" cy="1584325"/>
          </a:xfrm>
          <a:prstGeom prst="rect">
            <a:avLst/>
          </a:prstGeom>
          <a:solidFill>
            <a:schemeClr val="bg2"/>
          </a:solidFill>
          <a:ln w="9525">
            <a:noFill/>
            <a:miter lim="800000"/>
            <a:headEnd/>
            <a:tailEnd/>
          </a:ln>
          <a:effectLst/>
        </p:spPr>
        <p:txBody>
          <a:bodyPr wrap="none" anchor="ctr"/>
          <a:lstStyle/>
          <a:p>
            <a:endParaRPr lang="en-US">
              <a:latin typeface="Trebuchet MS" pitchFamily="34" charset="0"/>
            </a:endParaRPr>
          </a:p>
        </p:txBody>
      </p:sp>
      <p:sp>
        <p:nvSpPr>
          <p:cNvPr id="24592" name="Rectangle 16"/>
          <p:cNvSpPr>
            <a:spLocks noChangeArrowheads="1"/>
          </p:cNvSpPr>
          <p:nvPr userDrawn="1"/>
        </p:nvSpPr>
        <p:spPr bwMode="auto">
          <a:xfrm>
            <a:off x="179388" y="1052513"/>
            <a:ext cx="1008062" cy="1584325"/>
          </a:xfrm>
          <a:prstGeom prst="rect">
            <a:avLst/>
          </a:prstGeom>
          <a:solidFill>
            <a:schemeClr val="tx2"/>
          </a:solidFill>
          <a:ln w="9525">
            <a:noFill/>
            <a:miter lim="800000"/>
            <a:headEnd/>
            <a:tailEnd/>
          </a:ln>
          <a:effectLst/>
        </p:spPr>
        <p:txBody>
          <a:bodyPr wrap="none" anchor="ctr"/>
          <a:lstStyle/>
          <a:p>
            <a:endParaRPr lang="en-US">
              <a:latin typeface="Trebuchet MS" pitchFamily="34" charset="0"/>
            </a:endParaRPr>
          </a:p>
        </p:txBody>
      </p:sp>
      <p:sp>
        <p:nvSpPr>
          <p:cNvPr id="24594" name="Rectangle 18"/>
          <p:cNvSpPr>
            <a:spLocks noChangeArrowheads="1"/>
          </p:cNvSpPr>
          <p:nvPr userDrawn="1"/>
        </p:nvSpPr>
        <p:spPr bwMode="auto">
          <a:xfrm>
            <a:off x="2484438" y="2636838"/>
            <a:ext cx="6659562" cy="4221162"/>
          </a:xfrm>
          <a:prstGeom prst="rect">
            <a:avLst/>
          </a:prstGeom>
          <a:solidFill>
            <a:schemeClr val="accent1"/>
          </a:solidFill>
          <a:ln w="9525">
            <a:noFill/>
            <a:miter lim="800000"/>
            <a:headEnd/>
            <a:tailEnd/>
          </a:ln>
          <a:effectLst/>
        </p:spPr>
        <p:txBody>
          <a:bodyPr wrap="none" anchor="ctr"/>
          <a:lstStyle/>
          <a:p>
            <a:endParaRPr lang="en-US">
              <a:latin typeface="Trebuchet MS" pitchFamily="34" charset="0"/>
            </a:endParaRPr>
          </a:p>
        </p:txBody>
      </p:sp>
      <p:pic>
        <p:nvPicPr>
          <p:cNvPr id="16" name="Picture 15" descr="IPPFWHR_Logo_NoStrap_spot.jpg"/>
          <p:cNvPicPr>
            <a:picLocks noChangeAspect="1"/>
          </p:cNvPicPr>
          <p:nvPr userDrawn="1"/>
        </p:nvPicPr>
        <p:blipFill>
          <a:blip r:embed="rId2" cstate="print"/>
          <a:stretch>
            <a:fillRect/>
          </a:stretch>
        </p:blipFill>
        <p:spPr>
          <a:xfrm>
            <a:off x="214282" y="214290"/>
            <a:ext cx="2164789" cy="7143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333375"/>
            <a:ext cx="2090738"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33375"/>
            <a:ext cx="6124575"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367713" cy="1266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00200"/>
            <a:ext cx="8367713" cy="4997450"/>
          </a:xfrm>
        </p:spPr>
        <p:txBody>
          <a:bodyPr/>
          <a:lstStyle/>
          <a:p>
            <a:endParaRPr lang="en-US"/>
          </a:p>
        </p:txBody>
      </p:sp>
      <p:graphicFrame>
        <p:nvGraphicFramePr>
          <p:cNvPr id="4" name="Table 3"/>
          <p:cNvGraphicFramePr>
            <a:graphicFrameLocks noGrp="1"/>
          </p:cNvGraphicFramePr>
          <p:nvPr userDrawn="1"/>
        </p:nvGraphicFramePr>
        <p:xfrm>
          <a:off x="428596" y="857228"/>
          <a:ext cx="8358245" cy="5715036"/>
        </p:xfrm>
        <a:graphic>
          <a:graphicData uri="http://schemas.openxmlformats.org/drawingml/2006/table">
            <a:tbl>
              <a:tblPr/>
              <a:tblGrid>
                <a:gridCol w="1076267"/>
                <a:gridCol w="884486"/>
                <a:gridCol w="778576"/>
                <a:gridCol w="732778"/>
                <a:gridCol w="778576"/>
                <a:gridCol w="835825"/>
                <a:gridCol w="884486"/>
                <a:gridCol w="686978"/>
                <a:gridCol w="815787"/>
                <a:gridCol w="884486"/>
              </a:tblGrid>
              <a:tr h="368713">
                <a:tc>
                  <a:txBody>
                    <a:bodyPr/>
                    <a:lstStyle/>
                    <a:p>
                      <a:pPr algn="l" fontAlgn="b"/>
                      <a:r>
                        <a:rPr lang="en-US" sz="700" b="0" i="0" u="none" strike="noStrike">
                          <a:solidFill>
                            <a:srgbClr val="000000"/>
                          </a:solidFill>
                          <a:latin typeface="Trebuchet MS"/>
                        </a:rPr>
                        <a:t>Project/"A"-Team</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Abortion</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Access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Advocacy</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Adolescents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AIDS/HIV/STI</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Communic.</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Evaluation</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Sust/ResMob</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700" b="0" i="0" u="none" strike="noStrike">
                          <a:solidFill>
                            <a:srgbClr val="000000"/>
                          </a:solidFill>
                          <a:latin typeface="Trebuchet MS"/>
                        </a:rPr>
                        <a:t>Instit. Dev.</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84356">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356">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4356">
                <a:tc>
                  <a:txBody>
                    <a:bodyPr/>
                    <a:lstStyle/>
                    <a:p>
                      <a:pPr algn="l" fontAlgn="b"/>
                      <a:r>
                        <a:rPr lang="en-US" sz="700" b="0" i="0" u="none" strike="noStrike">
                          <a:solidFill>
                            <a:srgbClr val="000000"/>
                          </a:solidFill>
                          <a:latin typeface="Trebuchet MS"/>
                        </a:rPr>
                        <a:t>Real Options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Hewlett Abortion</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68713">
                <a:tc>
                  <a:txBody>
                    <a:bodyPr/>
                    <a:lstStyle/>
                    <a:p>
                      <a:pPr algn="l" fontAlgn="b"/>
                      <a:r>
                        <a:rPr lang="en-US" sz="700" b="0" i="0" u="none" strike="noStrike">
                          <a:solidFill>
                            <a:srgbClr val="000000"/>
                          </a:solidFill>
                          <a:latin typeface="Trebuchet MS"/>
                        </a:rPr>
                        <a:t>Hewlett Advocacy</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Westwind</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MHU</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Street Kids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Sexual Diversity</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Summit Belize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Ford-HIV</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UNFPA-SV</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FFFF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AECID-UNFPA</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Ford-Mexico</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DANIDA-CSE</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MacArthur</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Gates RMA</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FFFF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Packard CGP</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DFID Voices</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SALIN</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Ford CO</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356">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3067">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solidFill>
                            <a:srgbClr val="000000"/>
                          </a:solidFill>
                          <a:latin typeface="Trebuchet MS"/>
                        </a:rPr>
                        <a:t>Denotes Integration Opportunity</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53067">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latin typeface="Trebuchet MS"/>
                        </a:rPr>
                        <a:t>Denotes Existing Integration</a:t>
                      </a:r>
                    </a:p>
                  </a:txBody>
                  <a:tcPr marL="5959" marR="5959"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latin typeface="Trebuchet MS"/>
                        </a:rPr>
                        <a:t> </a:t>
                      </a:r>
                    </a:p>
                  </a:txBody>
                  <a:tcPr marL="5959" marR="5959" marT="59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latin typeface="Trebuchet MS"/>
                        </a:rPr>
                        <a:t> </a:t>
                      </a:r>
                    </a:p>
                  </a:txBody>
                  <a:tcPr marL="5959" marR="5959" marT="59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106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0263" y="1600200"/>
            <a:ext cx="4108450"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81000" y="333375"/>
            <a:ext cx="8367713" cy="1266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381000" y="1600200"/>
            <a:ext cx="8367713" cy="4997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63" name="Rectangle 11"/>
          <p:cNvSpPr>
            <a:spLocks noChangeArrowheads="1"/>
          </p:cNvSpPr>
          <p:nvPr userDrawn="1"/>
        </p:nvSpPr>
        <p:spPr bwMode="auto">
          <a:xfrm>
            <a:off x="0" y="0"/>
            <a:ext cx="381000" cy="188913"/>
          </a:xfrm>
          <a:prstGeom prst="rect">
            <a:avLst/>
          </a:prstGeom>
          <a:solidFill>
            <a:schemeClr val="bg2"/>
          </a:solidFill>
          <a:ln w="9525">
            <a:noFill/>
            <a:miter lim="800000"/>
            <a:headEnd/>
            <a:tailEnd/>
          </a:ln>
          <a:effectLst/>
        </p:spPr>
        <p:txBody>
          <a:bodyPr wrap="none" anchor="ctr"/>
          <a:lstStyle/>
          <a:p>
            <a:endParaRPr lang="en-US">
              <a:latin typeface="Trebuchet MS" pitchFamily="34" charset="0"/>
            </a:endParaRPr>
          </a:p>
        </p:txBody>
      </p:sp>
      <p:sp>
        <p:nvSpPr>
          <p:cNvPr id="23564" name="Rectangle 12"/>
          <p:cNvSpPr>
            <a:spLocks noChangeArrowheads="1"/>
          </p:cNvSpPr>
          <p:nvPr userDrawn="1"/>
        </p:nvSpPr>
        <p:spPr bwMode="auto">
          <a:xfrm>
            <a:off x="381000" y="0"/>
            <a:ext cx="2462213" cy="188913"/>
          </a:xfrm>
          <a:prstGeom prst="rect">
            <a:avLst/>
          </a:prstGeom>
          <a:solidFill>
            <a:schemeClr val="tx2"/>
          </a:solidFill>
          <a:ln w="9525">
            <a:noFill/>
            <a:miter lim="800000"/>
            <a:headEnd/>
            <a:tailEnd/>
          </a:ln>
          <a:effectLst/>
        </p:spPr>
        <p:txBody>
          <a:bodyPr wrap="none" anchor="ctr"/>
          <a:lstStyle/>
          <a:p>
            <a:endParaRPr lang="en-US">
              <a:latin typeface="Trebuchet MS" pitchFamily="34" charset="0"/>
            </a:endParaRPr>
          </a:p>
        </p:txBody>
      </p:sp>
      <p:sp>
        <p:nvSpPr>
          <p:cNvPr id="23565" name="Rectangle 13"/>
          <p:cNvSpPr>
            <a:spLocks noChangeArrowheads="1"/>
          </p:cNvSpPr>
          <p:nvPr userDrawn="1"/>
        </p:nvSpPr>
        <p:spPr bwMode="auto">
          <a:xfrm>
            <a:off x="2843213" y="0"/>
            <a:ext cx="6300787" cy="188913"/>
          </a:xfrm>
          <a:prstGeom prst="rect">
            <a:avLst/>
          </a:prstGeom>
          <a:solidFill>
            <a:schemeClr val="accent2"/>
          </a:solidFill>
          <a:ln w="9525">
            <a:noFill/>
            <a:miter lim="800000"/>
            <a:headEnd/>
            <a:tailEnd/>
          </a:ln>
          <a:effectLst/>
        </p:spPr>
        <p:txBody>
          <a:bodyPr wrap="none" anchor="ctr"/>
          <a:lstStyle/>
          <a:p>
            <a:endParaRPr lang="en-US">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200" b="1">
          <a:solidFill>
            <a:schemeClr val="bg2"/>
          </a:solidFill>
          <a:latin typeface="Trebuchet MS" pitchFamily="34" charset="0"/>
          <a:ea typeface="+mj-ea"/>
          <a:cs typeface="+mj-cs"/>
        </a:defRPr>
      </a:lvl1pPr>
      <a:lvl2pPr algn="l" rtl="0" fontAlgn="base">
        <a:spcBef>
          <a:spcPct val="0"/>
        </a:spcBef>
        <a:spcAft>
          <a:spcPct val="0"/>
        </a:spcAft>
        <a:defRPr sz="3200" b="1">
          <a:solidFill>
            <a:schemeClr val="bg2"/>
          </a:solidFill>
          <a:latin typeface="Arial Narrow" pitchFamily="34" charset="0"/>
          <a:cs typeface="Lucida Sans Unicode" pitchFamily="34" charset="0"/>
        </a:defRPr>
      </a:lvl2pPr>
      <a:lvl3pPr algn="l" rtl="0" fontAlgn="base">
        <a:spcBef>
          <a:spcPct val="0"/>
        </a:spcBef>
        <a:spcAft>
          <a:spcPct val="0"/>
        </a:spcAft>
        <a:defRPr sz="3200" b="1">
          <a:solidFill>
            <a:schemeClr val="bg2"/>
          </a:solidFill>
          <a:latin typeface="Arial Narrow" pitchFamily="34" charset="0"/>
          <a:cs typeface="Lucida Sans Unicode" pitchFamily="34" charset="0"/>
        </a:defRPr>
      </a:lvl3pPr>
      <a:lvl4pPr algn="l" rtl="0" fontAlgn="base">
        <a:spcBef>
          <a:spcPct val="0"/>
        </a:spcBef>
        <a:spcAft>
          <a:spcPct val="0"/>
        </a:spcAft>
        <a:defRPr sz="3200" b="1">
          <a:solidFill>
            <a:schemeClr val="bg2"/>
          </a:solidFill>
          <a:latin typeface="Arial Narrow" pitchFamily="34" charset="0"/>
          <a:cs typeface="Lucida Sans Unicode" pitchFamily="34" charset="0"/>
        </a:defRPr>
      </a:lvl4pPr>
      <a:lvl5pPr algn="l" rtl="0" fontAlgn="base">
        <a:spcBef>
          <a:spcPct val="0"/>
        </a:spcBef>
        <a:spcAft>
          <a:spcPct val="0"/>
        </a:spcAft>
        <a:defRPr sz="3200" b="1">
          <a:solidFill>
            <a:schemeClr val="bg2"/>
          </a:solidFill>
          <a:latin typeface="Arial Narrow" pitchFamily="34" charset="0"/>
          <a:cs typeface="Lucida Sans Unicode" pitchFamily="34" charset="0"/>
        </a:defRPr>
      </a:lvl5pPr>
      <a:lvl6pPr marL="457200" algn="l" rtl="0" fontAlgn="base">
        <a:spcBef>
          <a:spcPct val="0"/>
        </a:spcBef>
        <a:spcAft>
          <a:spcPct val="0"/>
        </a:spcAft>
        <a:defRPr sz="3200" b="1">
          <a:solidFill>
            <a:schemeClr val="bg2"/>
          </a:solidFill>
          <a:latin typeface="Arial Narrow" pitchFamily="34" charset="0"/>
          <a:cs typeface="Lucida Sans Unicode" pitchFamily="34" charset="0"/>
        </a:defRPr>
      </a:lvl6pPr>
      <a:lvl7pPr marL="914400" algn="l" rtl="0" fontAlgn="base">
        <a:spcBef>
          <a:spcPct val="0"/>
        </a:spcBef>
        <a:spcAft>
          <a:spcPct val="0"/>
        </a:spcAft>
        <a:defRPr sz="3200" b="1">
          <a:solidFill>
            <a:schemeClr val="bg2"/>
          </a:solidFill>
          <a:latin typeface="Arial Narrow" pitchFamily="34" charset="0"/>
          <a:cs typeface="Lucida Sans Unicode" pitchFamily="34" charset="0"/>
        </a:defRPr>
      </a:lvl7pPr>
      <a:lvl8pPr marL="1371600" algn="l" rtl="0" fontAlgn="base">
        <a:spcBef>
          <a:spcPct val="0"/>
        </a:spcBef>
        <a:spcAft>
          <a:spcPct val="0"/>
        </a:spcAft>
        <a:defRPr sz="3200" b="1">
          <a:solidFill>
            <a:schemeClr val="bg2"/>
          </a:solidFill>
          <a:latin typeface="Arial Narrow" pitchFamily="34" charset="0"/>
          <a:cs typeface="Lucida Sans Unicode" pitchFamily="34" charset="0"/>
        </a:defRPr>
      </a:lvl8pPr>
      <a:lvl9pPr marL="1828800" algn="l" rtl="0" fontAlgn="base">
        <a:spcBef>
          <a:spcPct val="0"/>
        </a:spcBef>
        <a:spcAft>
          <a:spcPct val="0"/>
        </a:spcAft>
        <a:defRPr sz="3200" b="1">
          <a:solidFill>
            <a:schemeClr val="bg2"/>
          </a:solidFill>
          <a:latin typeface="Arial Narrow" pitchFamily="34" charset="0"/>
          <a:cs typeface="Lucida Sans Unicode" pitchFamily="34" charset="0"/>
        </a:defRPr>
      </a:lvl9pPr>
    </p:titleStyle>
    <p:bodyStyle>
      <a:lvl1pPr marL="342900" indent="-342900" algn="l" rtl="0" fontAlgn="base">
        <a:spcBef>
          <a:spcPct val="20000"/>
        </a:spcBef>
        <a:spcAft>
          <a:spcPct val="0"/>
        </a:spcAft>
        <a:buClr>
          <a:schemeClr val="tx2"/>
        </a:buClr>
        <a:buSzPct val="90000"/>
        <a:buFont typeface="Wingdings" pitchFamily="2" charset="2"/>
        <a:buChar char="n"/>
        <a:defRPr sz="2600">
          <a:solidFill>
            <a:schemeClr val="tx1"/>
          </a:solidFill>
          <a:latin typeface="Trebuchet MS" pitchFamily="34" charset="0"/>
          <a:ea typeface="+mn-ea"/>
          <a:cs typeface="+mn-cs"/>
        </a:defRPr>
      </a:lvl1pPr>
      <a:lvl2pPr marL="742950" indent="-285750" algn="l" rtl="0" fontAlgn="base">
        <a:spcBef>
          <a:spcPct val="20000"/>
        </a:spcBef>
        <a:spcAft>
          <a:spcPct val="0"/>
        </a:spcAft>
        <a:buClr>
          <a:schemeClr val="tx2"/>
        </a:buClr>
        <a:buSzPct val="90000"/>
        <a:buFont typeface="Wingdings" pitchFamily="2" charset="2"/>
        <a:buChar char="n"/>
        <a:defRPr sz="2300">
          <a:solidFill>
            <a:schemeClr val="tx1"/>
          </a:solidFill>
          <a:latin typeface="Trebuchet MS" pitchFamily="34" charset="0"/>
          <a:cs typeface="+mn-cs"/>
        </a:defRPr>
      </a:lvl2pPr>
      <a:lvl3pPr marL="1143000" indent="-228600" algn="l" rtl="0" fontAlgn="base">
        <a:spcBef>
          <a:spcPct val="20000"/>
        </a:spcBef>
        <a:spcAft>
          <a:spcPct val="0"/>
        </a:spcAft>
        <a:buClr>
          <a:schemeClr val="tx2"/>
        </a:buClr>
        <a:buSzPct val="90000"/>
        <a:buFont typeface="Wingdings" pitchFamily="2" charset="2"/>
        <a:buChar char="n"/>
        <a:defRPr sz="2000">
          <a:solidFill>
            <a:schemeClr val="tx1"/>
          </a:solidFill>
          <a:latin typeface="Trebuchet MS" pitchFamily="34" charset="0"/>
          <a:cs typeface="+mn-cs"/>
        </a:defRPr>
      </a:lvl3pPr>
      <a:lvl4pPr marL="1562100" indent="-228600" algn="l" rtl="0" fontAlgn="base">
        <a:spcBef>
          <a:spcPct val="20000"/>
        </a:spcBef>
        <a:spcAft>
          <a:spcPct val="0"/>
        </a:spcAft>
        <a:buClr>
          <a:schemeClr val="tx2"/>
        </a:buClr>
        <a:buSzPct val="90000"/>
        <a:buFont typeface="Wingdings" pitchFamily="2" charset="2"/>
        <a:buChar char="n"/>
        <a:defRPr sz="1700">
          <a:solidFill>
            <a:schemeClr val="tx1"/>
          </a:solidFill>
          <a:latin typeface="Trebuchet MS" pitchFamily="34" charset="0"/>
          <a:cs typeface="+mn-cs"/>
        </a:defRPr>
      </a:lvl4pPr>
      <a:lvl5pPr marL="1981200" indent="-228600" algn="l" rtl="0" fontAlgn="base">
        <a:spcBef>
          <a:spcPct val="20000"/>
        </a:spcBef>
        <a:spcAft>
          <a:spcPct val="0"/>
        </a:spcAft>
        <a:buClr>
          <a:schemeClr val="tx2"/>
        </a:buClr>
        <a:buSzPct val="90000"/>
        <a:buFont typeface="Wingdings" pitchFamily="2" charset="2"/>
        <a:buChar char="n"/>
        <a:defRPr sz="1400">
          <a:solidFill>
            <a:schemeClr val="tx1"/>
          </a:solidFill>
          <a:latin typeface="Trebuchet MS" pitchFamily="34" charset="0"/>
          <a:cs typeface="+mn-cs"/>
        </a:defRPr>
      </a:lvl5pPr>
      <a:lvl6pPr marL="2438400" indent="-228600" algn="l" rtl="0" fontAlgn="base">
        <a:spcBef>
          <a:spcPct val="20000"/>
        </a:spcBef>
        <a:spcAft>
          <a:spcPct val="0"/>
        </a:spcAft>
        <a:buClr>
          <a:schemeClr val="tx2"/>
        </a:buClr>
        <a:buSzPct val="90000"/>
        <a:buFont typeface="Wingdings" pitchFamily="2" charset="2"/>
        <a:buChar char="n"/>
        <a:defRPr sz="1400">
          <a:solidFill>
            <a:schemeClr val="tx1"/>
          </a:solidFill>
          <a:latin typeface="+mn-lt"/>
          <a:cs typeface="+mn-cs"/>
        </a:defRPr>
      </a:lvl6pPr>
      <a:lvl7pPr marL="2895600" indent="-228600" algn="l" rtl="0" fontAlgn="base">
        <a:spcBef>
          <a:spcPct val="20000"/>
        </a:spcBef>
        <a:spcAft>
          <a:spcPct val="0"/>
        </a:spcAft>
        <a:buClr>
          <a:schemeClr val="tx2"/>
        </a:buClr>
        <a:buSzPct val="90000"/>
        <a:buFont typeface="Wingdings" pitchFamily="2" charset="2"/>
        <a:buChar char="n"/>
        <a:defRPr sz="1400">
          <a:solidFill>
            <a:schemeClr val="tx1"/>
          </a:solidFill>
          <a:latin typeface="+mn-lt"/>
          <a:cs typeface="+mn-cs"/>
        </a:defRPr>
      </a:lvl7pPr>
      <a:lvl8pPr marL="3352800" indent="-228600" algn="l" rtl="0" fontAlgn="base">
        <a:spcBef>
          <a:spcPct val="20000"/>
        </a:spcBef>
        <a:spcAft>
          <a:spcPct val="0"/>
        </a:spcAft>
        <a:buClr>
          <a:schemeClr val="tx2"/>
        </a:buClr>
        <a:buSzPct val="90000"/>
        <a:buFont typeface="Wingdings" pitchFamily="2" charset="2"/>
        <a:buChar char="n"/>
        <a:defRPr sz="1400">
          <a:solidFill>
            <a:schemeClr val="tx1"/>
          </a:solidFill>
          <a:latin typeface="+mn-lt"/>
          <a:cs typeface="+mn-cs"/>
        </a:defRPr>
      </a:lvl8pPr>
      <a:lvl9pPr marL="3810000" indent="-228600" algn="l" rtl="0" fontAlgn="base">
        <a:spcBef>
          <a:spcPct val="20000"/>
        </a:spcBef>
        <a:spcAft>
          <a:spcPct val="0"/>
        </a:spcAft>
        <a:buClr>
          <a:schemeClr val="tx2"/>
        </a:buClr>
        <a:buSzPct val="90000"/>
        <a:buFont typeface="Wingdings" pitchFamily="2" charset="2"/>
        <a:buChar char="n"/>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484438" y="1071546"/>
            <a:ext cx="6659562" cy="2071702"/>
          </a:xfrm>
        </p:spPr>
        <p:txBody>
          <a:bodyPr/>
          <a:lstStyle/>
          <a:p>
            <a:r>
              <a:rPr lang="en-US" sz="4800" dirty="0" smtClean="0"/>
              <a:t>IPPF/WHR – UNFPA/DC</a:t>
            </a:r>
            <a:br>
              <a:rPr lang="en-US" sz="4800" dirty="0" smtClean="0"/>
            </a:br>
            <a:r>
              <a:rPr lang="en-US" sz="2000" dirty="0" smtClean="0">
                <a:solidFill>
                  <a:srgbClr val="472311"/>
                </a:solidFill>
              </a:rPr>
              <a:t>USAID Graduation Policy</a:t>
            </a:r>
            <a:br>
              <a:rPr lang="en-US" sz="2000" dirty="0" smtClean="0">
                <a:solidFill>
                  <a:srgbClr val="472311"/>
                </a:solidFill>
              </a:rPr>
            </a:br>
            <a:r>
              <a:rPr lang="en-US" sz="2000" dirty="0" smtClean="0">
                <a:solidFill>
                  <a:srgbClr val="472311"/>
                </a:solidFill>
              </a:rPr>
              <a:t>Fact-finding Trip</a:t>
            </a:r>
            <a:r>
              <a:rPr lang="en-US" sz="4800" dirty="0" smtClean="0">
                <a:solidFill>
                  <a:srgbClr val="472311"/>
                </a:solidFill>
              </a:rPr>
              <a:t/>
            </a:r>
            <a:br>
              <a:rPr lang="en-US" sz="4800" dirty="0" smtClean="0">
                <a:solidFill>
                  <a:srgbClr val="472311"/>
                </a:solidFill>
              </a:rPr>
            </a:br>
            <a:endParaRPr lang="en-US" sz="4800" b="0" dirty="0">
              <a:solidFill>
                <a:schemeClr val="tx1"/>
              </a:solidFill>
              <a:latin typeface="Arial" charset="0"/>
              <a:cs typeface="Arial" charset="0"/>
            </a:endParaRPr>
          </a:p>
        </p:txBody>
      </p:sp>
      <p:sp>
        <p:nvSpPr>
          <p:cNvPr id="21511" name="Rectangle 7"/>
          <p:cNvSpPr>
            <a:spLocks noChangeArrowheads="1"/>
          </p:cNvSpPr>
          <p:nvPr/>
        </p:nvSpPr>
        <p:spPr bwMode="auto">
          <a:xfrm>
            <a:off x="142845" y="2924175"/>
            <a:ext cx="2124106" cy="1657350"/>
          </a:xfrm>
          <a:prstGeom prst="rect">
            <a:avLst/>
          </a:prstGeom>
          <a:noFill/>
          <a:ln w="9525">
            <a:noFill/>
            <a:miter lim="800000"/>
            <a:headEnd/>
            <a:tailEnd/>
          </a:ln>
          <a:effectLst/>
        </p:spPr>
        <p:txBody>
          <a:bodyPr lIns="0" tIns="0" rIns="0" bIns="0"/>
          <a:lstStyle/>
          <a:p>
            <a:pPr algn="ctr"/>
            <a:endParaRPr lang="en-US" sz="1400" b="1" dirty="0" smtClean="0">
              <a:solidFill>
                <a:srgbClr val="472311"/>
              </a:solidFill>
            </a:endParaRPr>
          </a:p>
          <a:p>
            <a:pPr algn="ctr"/>
            <a:r>
              <a:rPr lang="en-US" sz="1400" b="1" dirty="0" smtClean="0">
                <a:solidFill>
                  <a:srgbClr val="472311"/>
                </a:solidFill>
              </a:rPr>
              <a:t>Peru – May 16-22, 2010</a:t>
            </a:r>
          </a:p>
          <a:p>
            <a:r>
              <a:rPr lang="en-GB" sz="1400" b="1" dirty="0" smtClean="0">
                <a:solidFill>
                  <a:srgbClr val="472311"/>
                </a:solidFill>
              </a:rPr>
              <a:t/>
            </a:r>
            <a:br>
              <a:rPr lang="en-GB" sz="1400" b="1" dirty="0" smtClean="0">
                <a:solidFill>
                  <a:srgbClr val="472311"/>
                </a:solidFill>
              </a:rPr>
            </a:br>
            <a:endParaRPr lang="en-GB" sz="1400" b="1" dirty="0" smtClean="0">
              <a:solidFill>
                <a:srgbClr val="472311"/>
              </a:solidFill>
            </a:endParaRPr>
          </a:p>
        </p:txBody>
      </p:sp>
      <p:pic>
        <p:nvPicPr>
          <p:cNvPr id="1026" name="Picture 2" descr="P:\Graphics\2010 PLaRamee\DSC03591.JPG"/>
          <p:cNvPicPr>
            <a:picLocks noChangeAspect="1" noChangeArrowheads="1"/>
          </p:cNvPicPr>
          <p:nvPr/>
        </p:nvPicPr>
        <p:blipFill>
          <a:blip r:embed="rId3" cstate="print"/>
          <a:srcRect l="1709" t="17188" r="390"/>
          <a:stretch>
            <a:fillRect/>
          </a:stretch>
        </p:blipFill>
        <p:spPr bwMode="auto">
          <a:xfrm>
            <a:off x="2500298" y="2643182"/>
            <a:ext cx="6643702" cy="42148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nnual incidence of unsafe abortion and mortality rates in LAC.jpg"/>
          <p:cNvPicPr>
            <a:picLocks/>
          </p:cNvPicPr>
          <p:nvPr/>
        </p:nvPicPr>
        <p:blipFill>
          <a:blip r:embed="rId3" cstate="print"/>
          <a:srcRect l="-13708" r="-13708"/>
          <a:stretch>
            <a:fillRect/>
          </a:stretch>
        </p:blipFill>
        <p:spPr>
          <a:xfrm>
            <a:off x="0" y="857232"/>
            <a:ext cx="9144000" cy="57150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centage of unmet need by age 2005-07, Peru, Nic, Dom Rep.-1.jpg"/>
          <p:cNvPicPr/>
          <p:nvPr/>
        </p:nvPicPr>
        <p:blipFill>
          <a:blip r:embed="rId3" cstate="print"/>
          <a:stretch>
            <a:fillRect/>
          </a:stretch>
        </p:blipFill>
        <p:spPr>
          <a:xfrm>
            <a:off x="1600200" y="1312227"/>
            <a:ext cx="5943600" cy="42335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LA women receiving delivery care by doctors by quintile.jpg"/>
          <p:cNvPicPr>
            <a:picLocks/>
          </p:cNvPicPr>
          <p:nvPr/>
        </p:nvPicPr>
        <p:blipFill>
          <a:blip r:embed="rId3" cstate="print"/>
          <a:srcRect l="-15956" r="-15956"/>
          <a:stretch>
            <a:fillRect/>
          </a:stretch>
        </p:blipFill>
        <p:spPr>
          <a:xfrm>
            <a:off x="457200" y="1382713"/>
            <a:ext cx="8229600" cy="47434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raceptive prevalence by wealth quintile &amp; region.jpg"/>
          <p:cNvPicPr/>
          <p:nvPr/>
        </p:nvPicPr>
        <p:blipFill>
          <a:blip r:embed="rId3" cstate="print"/>
          <a:stretch>
            <a:fillRect/>
          </a:stretch>
        </p:blipFill>
        <p:spPr>
          <a:xfrm>
            <a:off x="357158" y="785794"/>
            <a:ext cx="8286808" cy="5000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Peru at a Glance</a:t>
            </a:r>
            <a:endParaRPr lang="en-US" sz="4800" dirty="0"/>
          </a:p>
        </p:txBody>
      </p:sp>
      <p:sp>
        <p:nvSpPr>
          <p:cNvPr id="3" name="Content Placeholder 2"/>
          <p:cNvSpPr>
            <a:spLocks noGrp="1"/>
          </p:cNvSpPr>
          <p:nvPr>
            <p:ph idx="1"/>
          </p:nvPr>
        </p:nvSpPr>
        <p:spPr>
          <a:xfrm>
            <a:off x="381000" y="2071678"/>
            <a:ext cx="8367713" cy="4525972"/>
          </a:xfrm>
        </p:spPr>
        <p:txBody>
          <a:bodyPr/>
          <a:lstStyle/>
          <a:p>
            <a:pPr eaLnBrk="1" hangingPunct="1">
              <a:lnSpc>
                <a:spcPct val="80000"/>
              </a:lnSpc>
            </a:pPr>
            <a:r>
              <a:rPr lang="en-US" sz="4800" dirty="0" smtClean="0"/>
              <a:t>High income inequality</a:t>
            </a:r>
          </a:p>
          <a:p>
            <a:pPr eaLnBrk="1" hangingPunct="1">
              <a:lnSpc>
                <a:spcPct val="80000"/>
              </a:lnSpc>
              <a:buNone/>
            </a:pPr>
            <a:endParaRPr lang="en-US" sz="1200" dirty="0" smtClean="0"/>
          </a:p>
          <a:p>
            <a:pPr eaLnBrk="1" hangingPunct="1">
              <a:lnSpc>
                <a:spcPct val="80000"/>
              </a:lnSpc>
            </a:pPr>
            <a:r>
              <a:rPr lang="en-US" sz="4800" dirty="0" smtClean="0"/>
              <a:t>High regional inequality</a:t>
            </a:r>
          </a:p>
          <a:p>
            <a:pPr eaLnBrk="1" hangingPunct="1">
              <a:lnSpc>
                <a:spcPct val="80000"/>
              </a:lnSpc>
              <a:buNone/>
            </a:pPr>
            <a:endParaRPr lang="en-US" sz="1200" dirty="0" smtClean="0"/>
          </a:p>
          <a:p>
            <a:pPr eaLnBrk="1" hangingPunct="1">
              <a:lnSpc>
                <a:spcPct val="80000"/>
              </a:lnSpc>
            </a:pPr>
            <a:r>
              <a:rPr lang="en-US" sz="4800" dirty="0" smtClean="0"/>
              <a:t>Urban/Rural inequality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367713" cy="952485"/>
          </a:xfrm>
        </p:spPr>
        <p:txBody>
          <a:bodyPr/>
          <a:lstStyle/>
          <a:p>
            <a:pPr algn="ctr"/>
            <a:r>
              <a:rPr lang="en-US" sz="4800" dirty="0" smtClean="0"/>
              <a:t>Peru SRHR at a Glance</a:t>
            </a:r>
            <a:endParaRPr lang="en-US" sz="4800" dirty="0"/>
          </a:p>
        </p:txBody>
      </p:sp>
      <p:sp>
        <p:nvSpPr>
          <p:cNvPr id="3" name="Content Placeholder 2"/>
          <p:cNvSpPr>
            <a:spLocks noGrp="1"/>
          </p:cNvSpPr>
          <p:nvPr>
            <p:ph idx="1"/>
          </p:nvPr>
        </p:nvSpPr>
        <p:spPr/>
        <p:txBody>
          <a:bodyPr/>
          <a:lstStyle/>
          <a:p>
            <a:pPr eaLnBrk="1" fontAlgn="auto" hangingPunct="1">
              <a:spcAft>
                <a:spcPts val="0"/>
              </a:spcAft>
              <a:buFont typeface="Arial"/>
              <a:buChar char="•"/>
              <a:defRPr/>
            </a:pPr>
            <a:r>
              <a:rPr lang="en-US" sz="4000" dirty="0" smtClean="0"/>
              <a:t>60% of pregnancies unplanned and/or unwanted</a:t>
            </a:r>
          </a:p>
          <a:p>
            <a:pPr marL="342900" lvl="1" indent="-342900" fontAlgn="auto">
              <a:spcAft>
                <a:spcPts val="0"/>
              </a:spcAft>
              <a:buFont typeface="Arial"/>
              <a:buChar char="•"/>
              <a:defRPr/>
            </a:pPr>
            <a:r>
              <a:rPr lang="en-US" sz="4000" dirty="0" smtClean="0"/>
              <a:t>Contraceptive stock-outs/scarcity</a:t>
            </a:r>
          </a:p>
          <a:p>
            <a:pPr eaLnBrk="1" fontAlgn="auto" hangingPunct="1">
              <a:spcAft>
                <a:spcPts val="0"/>
              </a:spcAft>
              <a:buFont typeface="Arial"/>
              <a:buChar char="•"/>
              <a:defRPr/>
            </a:pPr>
            <a:r>
              <a:rPr lang="en-US" sz="4000" dirty="0" smtClean="0"/>
              <a:t>Abortion illegal except under therapeutic circumstances</a:t>
            </a:r>
          </a:p>
          <a:p>
            <a:pPr eaLnBrk="1" fontAlgn="auto" hangingPunct="1">
              <a:spcAft>
                <a:spcPts val="0"/>
              </a:spcAft>
              <a:buFont typeface="Arial"/>
              <a:buChar char="•"/>
              <a:defRPr/>
            </a:pPr>
            <a:r>
              <a:rPr lang="en-US" sz="4000" dirty="0" smtClean="0"/>
              <a:t>Second highest rate of maternal mortality in Latin America</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42"/>
            <a:ext cx="9144000" cy="1266825"/>
          </a:xfrm>
        </p:spPr>
        <p:txBody>
          <a:bodyPr/>
          <a:lstStyle/>
          <a:p>
            <a:pPr algn="ctr"/>
            <a:r>
              <a:rPr lang="en-US" sz="4800" dirty="0" smtClean="0"/>
              <a:t>Peru SRHR Political/Policy Context</a:t>
            </a:r>
            <a:endParaRPr lang="en-US" sz="4800" dirty="0"/>
          </a:p>
        </p:txBody>
      </p:sp>
      <p:sp>
        <p:nvSpPr>
          <p:cNvPr id="3" name="Content Placeholder 2"/>
          <p:cNvSpPr>
            <a:spLocks noGrp="1"/>
          </p:cNvSpPr>
          <p:nvPr>
            <p:ph idx="1"/>
          </p:nvPr>
        </p:nvSpPr>
        <p:spPr>
          <a:xfrm>
            <a:off x="214282" y="2143116"/>
            <a:ext cx="8367713" cy="4714884"/>
          </a:xfrm>
        </p:spPr>
        <p:txBody>
          <a:bodyPr/>
          <a:lstStyle/>
          <a:p>
            <a:pPr eaLnBrk="1" hangingPunct="1">
              <a:lnSpc>
                <a:spcPct val="90000"/>
              </a:lnSpc>
            </a:pPr>
            <a:r>
              <a:rPr lang="en-US" sz="4400" dirty="0" smtClean="0"/>
              <a:t>Uneven political support for SRHR over last 20 years</a:t>
            </a:r>
          </a:p>
          <a:p>
            <a:pPr lvl="1" eaLnBrk="1" hangingPunct="1">
              <a:lnSpc>
                <a:spcPct val="90000"/>
              </a:lnSpc>
              <a:buNone/>
            </a:pPr>
            <a:endParaRPr lang="en-US" sz="4400" dirty="0" smtClean="0"/>
          </a:p>
          <a:p>
            <a:pPr eaLnBrk="1" hangingPunct="1">
              <a:lnSpc>
                <a:spcPct val="90000"/>
              </a:lnSpc>
            </a:pPr>
            <a:r>
              <a:rPr lang="en-US" sz="4400" dirty="0" smtClean="0"/>
              <a:t>Decentralization of Peru’s health care system</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11370"/>
          <a:stretch>
            <a:fillRect/>
          </a:stretch>
        </p:blipFill>
        <p:spPr bwMode="auto">
          <a:xfrm>
            <a:off x="1142976" y="1428736"/>
            <a:ext cx="6858048" cy="4860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idx="1"/>
          </p:nvPr>
        </p:nvSpPr>
        <p:spPr>
          <a:xfrm>
            <a:off x="357158" y="6357958"/>
            <a:ext cx="8367713" cy="338554"/>
          </a:xfrm>
          <a:prstGeom prst="rect">
            <a:avLst/>
          </a:prstGeom>
        </p:spPr>
        <p:txBody>
          <a:bodyPr wrap="square">
            <a:spAutoFit/>
          </a:bodyPr>
          <a:lstStyle/>
          <a:p>
            <a:pPr>
              <a:buNone/>
            </a:pPr>
            <a:r>
              <a:rPr lang="en-US" sz="1600" dirty="0"/>
              <a:t>Source: USAID 2006 (Options for Contraceptive Procurement)</a:t>
            </a:r>
          </a:p>
        </p:txBody>
      </p:sp>
      <p:sp>
        <p:nvSpPr>
          <p:cNvPr id="8" name="Title 6"/>
          <p:cNvSpPr>
            <a:spLocks noGrp="1"/>
          </p:cNvSpPr>
          <p:nvPr>
            <p:ph type="title"/>
          </p:nvPr>
        </p:nvSpPr>
        <p:spPr>
          <a:xfrm>
            <a:off x="214282" y="214290"/>
            <a:ext cx="8715436" cy="1195387"/>
          </a:xfrm>
        </p:spPr>
        <p:txBody>
          <a:bodyPr/>
          <a:lstStyle/>
          <a:p>
            <a:pPr algn="ctr"/>
            <a:r>
              <a:rPr lang="en-US" dirty="0" smtClean="0"/>
              <a:t>Figure I. Family Planning Client Profiles in Peru’s Ministry of Health, 1996-2004</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282" y="214290"/>
            <a:ext cx="8572560" cy="6514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367713" cy="952485"/>
          </a:xfrm>
        </p:spPr>
        <p:txBody>
          <a:bodyPr/>
          <a:lstStyle/>
          <a:p>
            <a:pPr algn="ctr"/>
            <a:r>
              <a:rPr lang="en-US" sz="4800" dirty="0" smtClean="0"/>
              <a:t>Delegation’s Findings I</a:t>
            </a:r>
            <a:endParaRPr lang="en-US" sz="4800" dirty="0"/>
          </a:p>
        </p:txBody>
      </p:sp>
      <p:sp>
        <p:nvSpPr>
          <p:cNvPr id="3" name="Content Placeholder 2"/>
          <p:cNvSpPr>
            <a:spLocks noGrp="1"/>
          </p:cNvSpPr>
          <p:nvPr>
            <p:ph idx="1"/>
          </p:nvPr>
        </p:nvSpPr>
        <p:spPr>
          <a:xfrm>
            <a:off x="0" y="1428736"/>
            <a:ext cx="9144000" cy="5429264"/>
          </a:xfrm>
        </p:spPr>
        <p:txBody>
          <a:bodyPr>
            <a:normAutofit lnSpcReduction="10000"/>
          </a:bodyPr>
          <a:lstStyle/>
          <a:p>
            <a:r>
              <a:rPr lang="en-US" sz="2800" b="1" dirty="0" smtClean="0"/>
              <a:t>Peru -- great progress in addressing its SRH challenges in the last 30 years with </a:t>
            </a:r>
            <a:r>
              <a:rPr lang="en-US" sz="2800" dirty="0" smtClean="0"/>
              <a:t>USAID as the major donor for SRH/FP</a:t>
            </a:r>
          </a:p>
          <a:p>
            <a:pPr>
              <a:buNone/>
            </a:pPr>
            <a:endParaRPr lang="en-US" sz="1000" dirty="0" smtClean="0"/>
          </a:p>
          <a:p>
            <a:r>
              <a:rPr lang="en-US" sz="2800" dirty="0" smtClean="0"/>
              <a:t>But persistent </a:t>
            </a:r>
            <a:r>
              <a:rPr lang="en-US" sz="2800" b="1" dirty="0" smtClean="0"/>
              <a:t>high inequities in access to FP/SRH services among rural, indigenous and poor populations</a:t>
            </a:r>
          </a:p>
          <a:p>
            <a:pPr>
              <a:buNone/>
            </a:pPr>
            <a:endParaRPr lang="en-US" sz="1000" dirty="0" smtClean="0"/>
          </a:p>
          <a:p>
            <a:r>
              <a:rPr lang="en-US" sz="2800" dirty="0" smtClean="0"/>
              <a:t>Lack of contraceptive security with </a:t>
            </a:r>
            <a:r>
              <a:rPr lang="en-US" sz="2800" b="1" dirty="0" smtClean="0"/>
              <a:t>frequent stock-outs </a:t>
            </a:r>
          </a:p>
          <a:p>
            <a:pPr>
              <a:buNone/>
            </a:pPr>
            <a:endParaRPr lang="en-US" sz="1000" b="1" dirty="0" smtClean="0"/>
          </a:p>
          <a:p>
            <a:r>
              <a:rPr lang="en-US" sz="2800" b="1" dirty="0" smtClean="0"/>
              <a:t>State governments lack technical capacity, trained staff, or funding</a:t>
            </a:r>
            <a:r>
              <a:rPr lang="en-US" sz="2800" dirty="0" smtClean="0"/>
              <a:t> necessary to administer health care under health decentralization policies  </a:t>
            </a:r>
          </a:p>
          <a:p>
            <a:endParaRPr lang="en-US" dirty="0"/>
          </a:p>
        </p:txBody>
      </p:sp>
    </p:spTree>
    <p:extLst>
      <p:ext uri="{BB962C8B-B14F-4D97-AF65-F5344CB8AC3E}">
        <p14:creationId xmlns:p14="http://schemas.microsoft.com/office/powerpoint/2010/main" xmlns="" val="40158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8367713" cy="1266825"/>
          </a:xfrm>
        </p:spPr>
        <p:txBody>
          <a:bodyPr/>
          <a:lstStyle/>
          <a:p>
            <a:pPr algn="ctr"/>
            <a:r>
              <a:rPr lang="en-US" dirty="0" smtClean="0"/>
              <a:t/>
            </a:r>
            <a:br>
              <a:rPr lang="en-US" dirty="0" smtClean="0"/>
            </a:br>
            <a:r>
              <a:rPr lang="en-US" dirty="0" smtClean="0"/>
              <a:t>Government, Service Providers and Communities</a:t>
            </a:r>
            <a:br>
              <a:rPr lang="en-US" dirty="0" smtClean="0"/>
            </a:b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20" y="1500174"/>
            <a:ext cx="85344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367713" cy="857256"/>
          </a:xfrm>
        </p:spPr>
        <p:txBody>
          <a:bodyPr/>
          <a:lstStyle/>
          <a:p>
            <a:pPr algn="ctr"/>
            <a:r>
              <a:rPr lang="en-US" sz="4800" dirty="0" smtClean="0"/>
              <a:t>Delegation’s Findings II</a:t>
            </a:r>
            <a:endParaRPr lang="en-US" sz="4800" dirty="0"/>
          </a:p>
        </p:txBody>
      </p:sp>
      <p:sp>
        <p:nvSpPr>
          <p:cNvPr id="3" name="Content Placeholder 2"/>
          <p:cNvSpPr>
            <a:spLocks noGrp="1"/>
          </p:cNvSpPr>
          <p:nvPr>
            <p:ph idx="1"/>
          </p:nvPr>
        </p:nvSpPr>
        <p:spPr>
          <a:xfrm>
            <a:off x="0" y="1357298"/>
            <a:ext cx="9144000" cy="5500702"/>
          </a:xfrm>
        </p:spPr>
        <p:txBody>
          <a:bodyPr/>
          <a:lstStyle/>
          <a:p>
            <a:r>
              <a:rPr lang="en-US" sz="3600" dirty="0" smtClean="0"/>
              <a:t>Flawed National insurance plan, in terms of equal access and availability of family planning services</a:t>
            </a:r>
          </a:p>
          <a:p>
            <a:r>
              <a:rPr lang="en-US" sz="3600" dirty="0" smtClean="0"/>
              <a:t>Lack of apparent donor coordination, especially with the Global Fund</a:t>
            </a:r>
          </a:p>
          <a:p>
            <a:r>
              <a:rPr lang="en-US" sz="3600" dirty="0" smtClean="0"/>
              <a:t>High level of teen pregnancy </a:t>
            </a:r>
          </a:p>
          <a:p>
            <a:r>
              <a:rPr lang="en-US" sz="3600" dirty="0" smtClean="0"/>
              <a:t>High level of sexual violence</a:t>
            </a:r>
          </a:p>
          <a:p>
            <a:r>
              <a:rPr lang="en-US" sz="3600" dirty="0" smtClean="0"/>
              <a:t>High level of unsafe abortion</a:t>
            </a:r>
          </a:p>
          <a:p>
            <a:pPr>
              <a:buNone/>
            </a:pPr>
            <a:endParaRPr lang="en-US" sz="2800" dirty="0" smtClean="0"/>
          </a:p>
          <a:p>
            <a:pPr lvl="0">
              <a:buNone/>
            </a:pPr>
            <a:endParaRPr lang="en-US" sz="28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291"/>
            <a:ext cx="8367713" cy="785817"/>
          </a:xfrm>
        </p:spPr>
        <p:txBody>
          <a:bodyPr/>
          <a:lstStyle/>
          <a:p>
            <a:pPr algn="ctr"/>
            <a:r>
              <a:rPr lang="en-US" sz="4800" dirty="0" smtClean="0"/>
              <a:t>Principal Recommendations</a:t>
            </a:r>
            <a:endParaRPr lang="en-US" sz="4800" dirty="0"/>
          </a:p>
        </p:txBody>
      </p:sp>
      <p:sp>
        <p:nvSpPr>
          <p:cNvPr id="3" name="Content Placeholder 2"/>
          <p:cNvSpPr>
            <a:spLocks noGrp="1"/>
          </p:cNvSpPr>
          <p:nvPr>
            <p:ph idx="1"/>
          </p:nvPr>
        </p:nvSpPr>
        <p:spPr>
          <a:xfrm>
            <a:off x="142844" y="1142984"/>
            <a:ext cx="8858312" cy="5454666"/>
          </a:xfrm>
        </p:spPr>
        <p:txBody>
          <a:bodyPr/>
          <a:lstStyle/>
          <a:p>
            <a:pPr lvl="0"/>
            <a:r>
              <a:rPr lang="en-US" sz="2400" b="1" dirty="0" smtClean="0"/>
              <a:t>USAID should temporarily suspend its plan to graduate Peru from USAID FP/SRH funding</a:t>
            </a:r>
            <a:r>
              <a:rPr lang="en-US" sz="2400" dirty="0" smtClean="0"/>
              <a:t> by 2011 and commit to maintain the level of funding currently provided through FY2015.</a:t>
            </a:r>
          </a:p>
          <a:p>
            <a:pPr lvl="0"/>
            <a:r>
              <a:rPr lang="en-US" sz="2400" b="1" dirty="0" smtClean="0"/>
              <a:t>Conduct an</a:t>
            </a:r>
            <a:r>
              <a:rPr lang="en-US" sz="2400" dirty="0" smtClean="0"/>
              <a:t> </a:t>
            </a:r>
            <a:r>
              <a:rPr lang="en-US" sz="2400" b="1" dirty="0" smtClean="0"/>
              <a:t>evaluation of the current status of SRH in Peru</a:t>
            </a:r>
            <a:r>
              <a:rPr lang="en-US" sz="2400" dirty="0" smtClean="0"/>
              <a:t>, which goes well beyond the macro-level indicators currently being used</a:t>
            </a:r>
          </a:p>
          <a:p>
            <a:pPr lvl="0"/>
            <a:r>
              <a:rPr lang="en-US" sz="2400" b="1" dirty="0" smtClean="0"/>
              <a:t>Develop a new SRH graduation plan </a:t>
            </a:r>
            <a:r>
              <a:rPr lang="en-US" sz="2400" dirty="0" smtClean="0"/>
              <a:t>for Peru which focuses on </a:t>
            </a:r>
            <a:r>
              <a:rPr lang="en-US" sz="2400" b="1" dirty="0" smtClean="0"/>
              <a:t>considering short term funding increases for Peru, before the US reevaluates phasing out support to help ensure that adequate capacity exists for the government to take on responsibility for the SRH needs of the country. </a:t>
            </a:r>
            <a:endParaRPr lang="en-US" sz="24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43117"/>
            <a:ext cx="9144000" cy="2071702"/>
          </a:xfrm>
        </p:spPr>
        <p:txBody>
          <a:bodyPr/>
          <a:lstStyle/>
          <a:p>
            <a:pPr algn="ctr"/>
            <a:r>
              <a:rPr lang="en-US" sz="8000" dirty="0" smtClean="0"/>
              <a:t>What Lies Ahead?</a:t>
            </a:r>
            <a:endParaRPr lang="en-US"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l="2642" t="16667" r="5035" b="6944"/>
          <a:stretch>
            <a:fillRect/>
          </a:stretch>
        </p:blipFill>
        <p:spPr bwMode="auto">
          <a:xfrm>
            <a:off x="285720" y="1500174"/>
            <a:ext cx="8704445" cy="4714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p:nvPr>
        </p:nvSpPr>
        <p:spPr>
          <a:xfrm>
            <a:off x="357158" y="571480"/>
            <a:ext cx="8367713" cy="1266825"/>
          </a:xfrm>
        </p:spPr>
        <p:txBody>
          <a:bodyPr/>
          <a:lstStyle/>
          <a:p>
            <a:pPr algn="ctr"/>
            <a:r>
              <a:rPr lang="en-US" dirty="0" smtClean="0"/>
              <a:t/>
            </a:r>
            <a:br>
              <a:rPr lang="en-US" dirty="0" smtClean="0"/>
            </a:br>
            <a:r>
              <a:rPr lang="en-US" dirty="0" smtClean="0"/>
              <a:t>USAID Funding for FP/RH</a:t>
            </a:r>
            <a:br>
              <a:rPr lang="en-US" dirty="0" smtClean="0"/>
            </a:br>
            <a:r>
              <a:rPr lang="en-US" sz="2800" dirty="0" smtClean="0"/>
              <a:t>Latin America and the Caribbean ($millions)</a:t>
            </a:r>
            <a:r>
              <a:rPr lang="en-US" dirty="0" smtClean="0"/>
              <a:t/>
            </a:r>
            <a:br>
              <a:rPr lang="en-US" dirty="0" smtClean="0"/>
            </a:br>
            <a:endParaRPr lang="en-US" dirty="0"/>
          </a:p>
        </p:txBody>
      </p:sp>
      <p:sp>
        <p:nvSpPr>
          <p:cNvPr id="9" name="Content Placeholder 5"/>
          <p:cNvSpPr txBox="1">
            <a:spLocks/>
          </p:cNvSpPr>
          <p:nvPr/>
        </p:nvSpPr>
        <p:spPr bwMode="auto">
          <a:xfrm>
            <a:off x="500034" y="6215082"/>
            <a:ext cx="8367713"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defRPr/>
            </a:pPr>
            <a:r>
              <a:rPr kumimoji="0" lang="en-US" sz="1800" b="0" i="0" u="none" strike="noStrike" kern="0" cap="none" spc="0" normalizeH="0" baseline="0" noProof="0" dirty="0" smtClean="0">
                <a:ln>
                  <a:noFill/>
                </a:ln>
                <a:solidFill>
                  <a:schemeClr val="tx1"/>
                </a:solidFill>
                <a:effectLst/>
                <a:uLnTx/>
                <a:uFillTx/>
                <a:latin typeface="Trebuchet MS" pitchFamily="34" charset="0"/>
                <a:ea typeface="+mn-ea"/>
                <a:cs typeface="+mn-cs"/>
              </a:rPr>
              <a:t>Source: USAID </a:t>
            </a:r>
            <a:endParaRPr kumimoji="0" lang="en-US" sz="1800" b="0" i="0" u="none" strike="noStrike" kern="0" cap="none" spc="0" normalizeH="0" baseline="0" noProof="0" dirty="0">
              <a:ln>
                <a:noFill/>
              </a:ln>
              <a:solidFill>
                <a:schemeClr val="tx1"/>
              </a:solidFill>
              <a:effectLst/>
              <a:uLnTx/>
              <a:uFillTx/>
              <a:latin typeface="Trebuchet MS"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4282" y="214290"/>
            <a:ext cx="8715436" cy="1195387"/>
          </a:xfrm>
        </p:spPr>
        <p:txBody>
          <a:bodyPr/>
          <a:lstStyle/>
          <a:p>
            <a:pPr algn="ctr"/>
            <a:r>
              <a:rPr lang="en-US" dirty="0" smtClean="0"/>
              <a:t>Working List** for Family Planning “Graduation” USAID/LAC Region</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43" t="9211" r="2235" b="9210"/>
          <a:stretch>
            <a:fillRect/>
          </a:stretch>
        </p:blipFill>
        <p:spPr bwMode="auto">
          <a:xfrm>
            <a:off x="214282" y="1428736"/>
            <a:ext cx="8627867" cy="457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5"/>
          <p:cNvSpPr txBox="1">
            <a:spLocks/>
          </p:cNvSpPr>
          <p:nvPr/>
        </p:nvSpPr>
        <p:spPr bwMode="auto">
          <a:xfrm>
            <a:off x="428596" y="6000768"/>
            <a:ext cx="8367713" cy="7017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defRPr/>
            </a:pPr>
            <a:r>
              <a:rPr lang="en-US" sz="1800" kern="0" dirty="0" smtClean="0">
                <a:latin typeface="Trebuchet MS" pitchFamily="34" charset="0"/>
                <a:ea typeface="+mn-ea"/>
              </a:rPr>
              <a:t>*Does not include condoms for HIV programs</a:t>
            </a:r>
          </a:p>
          <a:p>
            <a:pPr marL="342900" marR="0" lvl="0" indent="-34290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defRPr/>
            </a:pPr>
            <a:r>
              <a:rPr kumimoji="0" lang="en-US" sz="1800" b="0" i="0" u="none" strike="noStrike" kern="0" cap="none" spc="0" normalizeH="0" baseline="0" noProof="0" dirty="0" smtClean="0">
                <a:ln>
                  <a:noFill/>
                </a:ln>
                <a:solidFill>
                  <a:schemeClr val="tx1"/>
                </a:solidFill>
                <a:effectLst/>
                <a:uLnTx/>
                <a:uFillTx/>
                <a:latin typeface="Trebuchet MS" pitchFamily="34" charset="0"/>
                <a:ea typeface="+mn-ea"/>
                <a:cs typeface="+mn-cs"/>
              </a:rPr>
              <a:t>**Note</a:t>
            </a:r>
            <a:r>
              <a:rPr kumimoji="0" lang="en-US" sz="1800" b="0" i="0" u="none" strike="noStrike" kern="0" cap="none" spc="0" normalizeH="0" noProof="0" dirty="0" smtClean="0">
                <a:ln>
                  <a:noFill/>
                </a:ln>
                <a:solidFill>
                  <a:schemeClr val="tx1"/>
                </a:solidFill>
                <a:effectLst/>
                <a:uLnTx/>
                <a:uFillTx/>
                <a:latin typeface="Trebuchet MS" pitchFamily="34" charset="0"/>
                <a:ea typeface="+mn-ea"/>
                <a:cs typeface="+mn-cs"/>
              </a:rPr>
              <a:t> that these are planning dates and may be modified</a:t>
            </a:r>
            <a:r>
              <a:rPr kumimoji="0" lang="en-US" sz="1800" b="0" i="0" u="none" strike="noStrike" kern="0" cap="none" spc="0" normalizeH="0" baseline="0" noProof="0" dirty="0" smtClean="0">
                <a:ln>
                  <a:noFill/>
                </a:ln>
                <a:solidFill>
                  <a:schemeClr val="tx1"/>
                </a:solidFill>
                <a:effectLst/>
                <a:uLnTx/>
                <a:uFillTx/>
                <a:latin typeface="Trebuchet MS" pitchFamily="34" charset="0"/>
                <a:ea typeface="+mn-ea"/>
                <a:cs typeface="+mn-cs"/>
              </a:rPr>
              <a:t> </a:t>
            </a:r>
            <a:endParaRPr kumimoji="0" lang="en-US" sz="1800" b="0" i="0" u="none" strike="noStrike" kern="0" cap="none" spc="0" normalizeH="0" baseline="0" noProof="0" dirty="0">
              <a:ln>
                <a:noFill/>
              </a:ln>
              <a:solidFill>
                <a:schemeClr val="tx1"/>
              </a:solidFill>
              <a:effectLst/>
              <a:uLnTx/>
              <a:uFillTx/>
              <a:latin typeface="Trebuchet MS"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67713" cy="571504"/>
          </a:xfrm>
        </p:spPr>
        <p:txBody>
          <a:bodyPr/>
          <a:lstStyle/>
          <a:p>
            <a:r>
              <a:rPr lang="en-US" dirty="0" smtClean="0"/>
              <a:t>Key USAID Graduation Criteria</a:t>
            </a:r>
            <a:endParaRPr lang="en-US" dirty="0"/>
          </a:p>
        </p:txBody>
      </p:sp>
      <p:sp>
        <p:nvSpPr>
          <p:cNvPr id="3" name="Content Placeholder 2"/>
          <p:cNvSpPr>
            <a:spLocks noGrp="1"/>
          </p:cNvSpPr>
          <p:nvPr>
            <p:ph idx="1"/>
          </p:nvPr>
        </p:nvSpPr>
        <p:spPr>
          <a:xfrm>
            <a:off x="0" y="928670"/>
            <a:ext cx="9144000" cy="5715040"/>
          </a:xfrm>
        </p:spPr>
        <p:txBody>
          <a:bodyPr/>
          <a:lstStyle/>
          <a:p>
            <a:pPr lvl="0"/>
            <a:r>
              <a:rPr lang="en-US" sz="2800" dirty="0" smtClean="0"/>
              <a:t>total fertility rate of 3.0 or less</a:t>
            </a:r>
          </a:p>
          <a:p>
            <a:pPr lvl="0">
              <a:buNone/>
            </a:pPr>
            <a:endParaRPr lang="en-US" sz="1000" dirty="0" smtClean="0"/>
          </a:p>
          <a:p>
            <a:pPr lvl="0"/>
            <a:r>
              <a:rPr lang="en-US" sz="2800" dirty="0" smtClean="0"/>
              <a:t>modern contraceptive prevalence rate of a minimum of 50% among married women of reproductive age (15-44)</a:t>
            </a:r>
          </a:p>
          <a:p>
            <a:pPr lvl="0">
              <a:buNone/>
            </a:pPr>
            <a:endParaRPr lang="en-US" sz="1000" dirty="0" smtClean="0"/>
          </a:p>
          <a:p>
            <a:pPr lvl="0"/>
            <a:r>
              <a:rPr lang="en-US" sz="2800" dirty="0" smtClean="0"/>
              <a:t>access to at least three different methods of family planning among at least 70% of the population</a:t>
            </a:r>
          </a:p>
          <a:p>
            <a:pPr lvl="0">
              <a:buNone/>
            </a:pPr>
            <a:endParaRPr lang="en-US" sz="1000" dirty="0" smtClean="0"/>
          </a:p>
          <a:p>
            <a:pPr lvl="0"/>
            <a:r>
              <a:rPr lang="en-US" sz="2800" dirty="0" smtClean="0"/>
              <a:t>30% or less of public and private sector FP products, services and programs are funded by USAID</a:t>
            </a:r>
          </a:p>
          <a:p>
            <a:pPr lvl="0">
              <a:buNone/>
            </a:pPr>
            <a:endParaRPr lang="en-US" sz="1000" dirty="0" smtClean="0"/>
          </a:p>
          <a:p>
            <a:r>
              <a:rPr lang="en-US" sz="2800" dirty="0" smtClean="0"/>
              <a:t>Major service providers (public sector, NGOs, commercial sector) generally meet and maintain standards of informed choice and quality of care</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291"/>
            <a:ext cx="8367713" cy="714379"/>
          </a:xfrm>
        </p:spPr>
        <p:txBody>
          <a:bodyPr/>
          <a:lstStyle/>
          <a:p>
            <a:r>
              <a:rPr lang="en-US" dirty="0" smtClean="0"/>
              <a:t>Challenges for Graduation I</a:t>
            </a:r>
            <a:endParaRPr lang="en-US" dirty="0"/>
          </a:p>
        </p:txBody>
      </p:sp>
      <p:sp>
        <p:nvSpPr>
          <p:cNvPr id="3" name="Content Placeholder 2"/>
          <p:cNvSpPr>
            <a:spLocks noGrp="1"/>
          </p:cNvSpPr>
          <p:nvPr>
            <p:ph idx="1"/>
          </p:nvPr>
        </p:nvSpPr>
        <p:spPr>
          <a:xfrm>
            <a:off x="142844" y="1000108"/>
            <a:ext cx="8786873" cy="5597542"/>
          </a:xfrm>
        </p:spPr>
        <p:txBody>
          <a:bodyPr/>
          <a:lstStyle/>
          <a:p>
            <a:pPr lvl="0"/>
            <a:r>
              <a:rPr lang="en-US" sz="3200" dirty="0" smtClean="0"/>
              <a:t>Indicators for graduation from USAID support mask wide variations within countries</a:t>
            </a:r>
          </a:p>
          <a:p>
            <a:pPr lvl="0"/>
            <a:r>
              <a:rPr lang="en-US" sz="3200" dirty="0" smtClean="0"/>
              <a:t>Funding for FP/SRH depends to a large extent on fiscal conditions, the strength of FP advocacy groups, and shifting policies</a:t>
            </a:r>
          </a:p>
          <a:p>
            <a:pPr lvl="0"/>
            <a:r>
              <a:rPr lang="en-US" sz="3200" dirty="0" smtClean="0"/>
              <a:t>National governments face higher prices in contraceptive procurement than donors, largely due to smaller scale purchasing</a:t>
            </a:r>
          </a:p>
          <a:p>
            <a:r>
              <a:rPr lang="en-US" sz="3200" dirty="0" smtClean="0"/>
              <a:t>Decentralization of health services poses further challenges to contraceptive security</a:t>
            </a:r>
          </a:p>
          <a:p>
            <a:pPr lvl="0">
              <a:buNone/>
            </a:pPr>
            <a:endParaRPr lang="en-US" sz="3200" dirty="0" smtClean="0"/>
          </a:p>
          <a:p>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214291"/>
            <a:ext cx="8367713" cy="6429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2"/>
                </a:solidFill>
                <a:effectLst/>
                <a:uLnTx/>
                <a:uFillTx/>
                <a:latin typeface="Trebuchet MS" pitchFamily="34" charset="0"/>
                <a:ea typeface="+mj-ea"/>
                <a:cs typeface="+mj-cs"/>
              </a:rPr>
              <a:t>Challenges for Graduation II</a:t>
            </a:r>
            <a:endParaRPr kumimoji="0" lang="en-US" sz="3200" b="1" i="0" u="none" strike="noStrike" kern="0" cap="none" spc="0" normalizeH="0" baseline="0" noProof="0" dirty="0">
              <a:ln>
                <a:noFill/>
              </a:ln>
              <a:solidFill>
                <a:schemeClr val="bg2"/>
              </a:solidFill>
              <a:effectLst/>
              <a:uLnTx/>
              <a:uFillTx/>
              <a:latin typeface="Trebuchet MS" pitchFamily="34" charset="0"/>
              <a:ea typeface="+mj-ea"/>
              <a:cs typeface="+mj-cs"/>
            </a:endParaRPr>
          </a:p>
        </p:txBody>
      </p:sp>
      <p:sp>
        <p:nvSpPr>
          <p:cNvPr id="7" name="Content Placeholder 6"/>
          <p:cNvSpPr>
            <a:spLocks noGrp="1"/>
          </p:cNvSpPr>
          <p:nvPr>
            <p:ph idx="1"/>
          </p:nvPr>
        </p:nvSpPr>
        <p:spPr>
          <a:xfrm>
            <a:off x="0" y="1214422"/>
            <a:ext cx="9144000" cy="5643578"/>
          </a:xfrm>
        </p:spPr>
        <p:txBody>
          <a:bodyPr/>
          <a:lstStyle/>
          <a:p>
            <a:pPr lvl="0"/>
            <a:r>
              <a:rPr lang="en-US" sz="3200" dirty="0" smtClean="0"/>
              <a:t>Most countries not yet graduated and/or slated for upcoming graduation lack a contraceptive security plan post-graduation</a:t>
            </a:r>
          </a:p>
          <a:p>
            <a:pPr lvl="0"/>
            <a:r>
              <a:rPr lang="en-US" sz="3200" dirty="0" smtClean="0"/>
              <a:t>Decreased donor funding has forced many non-profit providers to move away from serving the poor towards increased user fees</a:t>
            </a:r>
          </a:p>
          <a:p>
            <a:pPr lvl="0"/>
            <a:r>
              <a:rPr lang="en-US" sz="3200" dirty="0" smtClean="0"/>
              <a:t>Free services, largely provided by Ministries of Health, have tended to be poorly targeted and disproportionately benefited the middle to upper classes rather than the poor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481139"/>
          </a:xfrm>
        </p:spPr>
        <p:txBody>
          <a:bodyPr/>
          <a:lstStyle/>
          <a:p>
            <a:pPr algn="ctr"/>
            <a:r>
              <a:rPr lang="en-US" sz="4800" dirty="0" smtClean="0"/>
              <a:t>Characteristics of LAC Region SRHR</a:t>
            </a:r>
            <a:endParaRPr lang="en-US" sz="4800" dirty="0"/>
          </a:p>
        </p:txBody>
      </p:sp>
      <p:sp>
        <p:nvSpPr>
          <p:cNvPr id="3" name="Content Placeholder 2"/>
          <p:cNvSpPr>
            <a:spLocks noGrp="1"/>
          </p:cNvSpPr>
          <p:nvPr>
            <p:ph idx="1"/>
          </p:nvPr>
        </p:nvSpPr>
        <p:spPr>
          <a:xfrm>
            <a:off x="0" y="2000240"/>
            <a:ext cx="9144000" cy="4857760"/>
          </a:xfrm>
        </p:spPr>
        <p:txBody>
          <a:bodyPr/>
          <a:lstStyle/>
          <a:p>
            <a:pPr eaLnBrk="1" hangingPunct="1">
              <a:lnSpc>
                <a:spcPct val="90000"/>
              </a:lnSpc>
            </a:pPr>
            <a:r>
              <a:rPr lang="en-US" sz="4000" dirty="0" smtClean="0"/>
              <a:t>High income inequality</a:t>
            </a:r>
          </a:p>
          <a:p>
            <a:pPr eaLnBrk="1" hangingPunct="1">
              <a:lnSpc>
                <a:spcPct val="90000"/>
              </a:lnSpc>
              <a:buNone/>
            </a:pPr>
            <a:endParaRPr lang="en-US" sz="1000" dirty="0" smtClean="0"/>
          </a:p>
          <a:p>
            <a:pPr eaLnBrk="1" hangingPunct="1">
              <a:lnSpc>
                <a:spcPct val="90000"/>
              </a:lnSpc>
            </a:pPr>
            <a:r>
              <a:rPr lang="en-US" sz="4000" dirty="0" smtClean="0"/>
              <a:t>High rate of unsafe abortion</a:t>
            </a:r>
          </a:p>
          <a:p>
            <a:pPr eaLnBrk="1" hangingPunct="1">
              <a:lnSpc>
                <a:spcPct val="90000"/>
              </a:lnSpc>
              <a:buNone/>
            </a:pPr>
            <a:endParaRPr lang="en-US" sz="1000" dirty="0" smtClean="0"/>
          </a:p>
          <a:p>
            <a:pPr eaLnBrk="1" hangingPunct="1">
              <a:lnSpc>
                <a:spcPct val="90000"/>
              </a:lnSpc>
            </a:pPr>
            <a:r>
              <a:rPr lang="en-US" sz="4000" dirty="0" smtClean="0"/>
              <a:t>High rate of teen pregnancy</a:t>
            </a:r>
          </a:p>
          <a:p>
            <a:pPr eaLnBrk="1" hangingPunct="1">
              <a:lnSpc>
                <a:spcPct val="90000"/>
              </a:lnSpc>
              <a:buNone/>
            </a:pPr>
            <a:endParaRPr lang="en-US" sz="1000" dirty="0" smtClean="0"/>
          </a:p>
          <a:p>
            <a:pPr eaLnBrk="1" hangingPunct="1">
              <a:lnSpc>
                <a:spcPct val="90000"/>
              </a:lnSpc>
            </a:pPr>
            <a:r>
              <a:rPr lang="en-US" sz="4000" dirty="0" smtClean="0"/>
              <a:t>Maternal mortality remains high</a:t>
            </a:r>
          </a:p>
          <a:p>
            <a:pPr eaLnBrk="1" hangingPunct="1">
              <a:lnSpc>
                <a:spcPct val="90000"/>
              </a:lnSpc>
              <a:buNone/>
            </a:pPr>
            <a:endParaRPr lang="en-US" sz="1000" dirty="0" smtClean="0"/>
          </a:p>
          <a:p>
            <a:pPr eaLnBrk="1" hangingPunct="1">
              <a:lnSpc>
                <a:spcPct val="90000"/>
              </a:lnSpc>
            </a:pPr>
            <a:r>
              <a:rPr lang="en-US" sz="4000" dirty="0" smtClean="0"/>
              <a:t>Contraceptive security challenges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67713" cy="857256"/>
          </a:xfrm>
        </p:spPr>
        <p:txBody>
          <a:bodyPr/>
          <a:lstStyle/>
          <a:p>
            <a:r>
              <a:rPr lang="en-US" dirty="0" smtClean="0"/>
              <a:t>Inequality in Global Comparison</a:t>
            </a:r>
            <a:endParaRPr lang="en-US" dirty="0"/>
          </a:p>
        </p:txBody>
      </p:sp>
      <p:sp>
        <p:nvSpPr>
          <p:cNvPr id="3" name="Content Placeholder 2"/>
          <p:cNvSpPr>
            <a:spLocks noGrp="1"/>
          </p:cNvSpPr>
          <p:nvPr>
            <p:ph idx="1"/>
          </p:nvPr>
        </p:nvSpPr>
        <p:spPr/>
        <p:txBody>
          <a:bodyPr/>
          <a:lstStyle/>
          <a:p>
            <a:r>
              <a:rPr lang="en-US" dirty="0" smtClean="0"/>
              <a:t>Increase budget to support more donor prospecting</a:t>
            </a:r>
          </a:p>
          <a:p>
            <a:pPr>
              <a:buNone/>
            </a:pPr>
            <a:endParaRPr lang="en-US" dirty="0" smtClean="0"/>
          </a:p>
          <a:p>
            <a:r>
              <a:rPr lang="en-US" dirty="0" smtClean="0"/>
              <a:t>Developing a strategy for Online Fundraising</a:t>
            </a:r>
          </a:p>
          <a:p>
            <a:pPr>
              <a:buNone/>
            </a:pPr>
            <a:endParaRPr lang="en-US" dirty="0" smtClean="0"/>
          </a:p>
          <a:p>
            <a:r>
              <a:rPr lang="en-US" dirty="0" smtClean="0"/>
              <a:t>Completion of the OCR process through our efforts with Euro-American, Bank of America and the Finance department.</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748" b="705"/>
          <a:stretch>
            <a:fillRect/>
          </a:stretch>
        </p:blipFill>
        <p:spPr bwMode="auto">
          <a:xfrm>
            <a:off x="152400" y="1524000"/>
            <a:ext cx="8848756" cy="4691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Blue Horizon">
  <a:themeElements>
    <a:clrScheme name="Blue Horizon 5">
      <a:dk1>
        <a:srgbClr val="16246D"/>
      </a:dk1>
      <a:lt1>
        <a:srgbClr val="FFFFFF"/>
      </a:lt1>
      <a:dk2>
        <a:srgbClr val="CA4E00"/>
      </a:dk2>
      <a:lt2>
        <a:srgbClr val="4E2614"/>
      </a:lt2>
      <a:accent1>
        <a:srgbClr val="FF7D2D"/>
      </a:accent1>
      <a:accent2>
        <a:srgbClr val="EBAB00"/>
      </a:accent2>
      <a:accent3>
        <a:srgbClr val="FFFFFF"/>
      </a:accent3>
      <a:accent4>
        <a:srgbClr val="111D5C"/>
      </a:accent4>
      <a:accent5>
        <a:srgbClr val="FFBFAD"/>
      </a:accent5>
      <a:accent6>
        <a:srgbClr val="D59B00"/>
      </a:accent6>
      <a:hlink>
        <a:srgbClr val="9F2D20"/>
      </a:hlink>
      <a:folHlink>
        <a:srgbClr val="605A12"/>
      </a:folHlink>
    </a:clrScheme>
    <a:fontScheme name="Blue Horizon">
      <a:majorFont>
        <a:latin typeface="Arial Narrow"/>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Blue Horizon 3">
        <a:dk1>
          <a:srgbClr val="000066"/>
        </a:dk1>
        <a:lt1>
          <a:srgbClr val="FFFFFF"/>
        </a:lt1>
        <a:dk2>
          <a:srgbClr val="0099FF"/>
        </a:dk2>
        <a:lt2>
          <a:srgbClr val="DDDDDD"/>
        </a:lt2>
        <a:accent1>
          <a:srgbClr val="B9E3FF"/>
        </a:accent1>
        <a:accent2>
          <a:srgbClr val="9B7655"/>
        </a:accent2>
        <a:accent3>
          <a:srgbClr val="FFFFFF"/>
        </a:accent3>
        <a:accent4>
          <a:srgbClr val="000056"/>
        </a:accent4>
        <a:accent5>
          <a:srgbClr val="D9EFFF"/>
        </a:accent5>
        <a:accent6>
          <a:srgbClr val="8C6A4C"/>
        </a:accent6>
        <a:hlink>
          <a:srgbClr val="FF7A01"/>
        </a:hlink>
        <a:folHlink>
          <a:srgbClr val="E8C6A8"/>
        </a:folHlink>
      </a:clrScheme>
      <a:clrMap bg1="lt1" tx1="dk1" bg2="lt2" tx2="dk2" accent1="accent1" accent2="accent2" accent3="accent3" accent4="accent4" accent5="accent5" accent6="accent6" hlink="hlink" folHlink="folHlink"/>
    </a:extraClrScheme>
    <a:extraClrScheme>
      <a:clrScheme name="Blue Horizon 4">
        <a:dk1>
          <a:srgbClr val="16246D"/>
        </a:dk1>
        <a:lt1>
          <a:srgbClr val="FFFFFF"/>
        </a:lt1>
        <a:dk2>
          <a:srgbClr val="0099FF"/>
        </a:dk2>
        <a:lt2>
          <a:srgbClr val="005172"/>
        </a:lt2>
        <a:accent1>
          <a:srgbClr val="00A9E0"/>
        </a:accent1>
        <a:accent2>
          <a:srgbClr val="008B95"/>
        </a:accent2>
        <a:accent3>
          <a:srgbClr val="FFFFFF"/>
        </a:accent3>
        <a:accent4>
          <a:srgbClr val="111D5C"/>
        </a:accent4>
        <a:accent5>
          <a:srgbClr val="AAD1ED"/>
        </a:accent5>
        <a:accent6>
          <a:srgbClr val="007D87"/>
        </a:accent6>
        <a:hlink>
          <a:srgbClr val="FF7A01"/>
        </a:hlink>
        <a:folHlink>
          <a:srgbClr val="E8C6A8"/>
        </a:folHlink>
      </a:clrScheme>
      <a:clrMap bg1="lt1" tx1="dk1" bg2="lt2" tx2="dk2" accent1="accent1" accent2="accent2" accent3="accent3" accent4="accent4" accent5="accent5" accent6="accent6" hlink="hlink" folHlink="folHlink"/>
    </a:extraClrScheme>
    <a:extraClrScheme>
      <a:clrScheme name="Blue Horizon 5">
        <a:dk1>
          <a:srgbClr val="16246D"/>
        </a:dk1>
        <a:lt1>
          <a:srgbClr val="FFFFFF"/>
        </a:lt1>
        <a:dk2>
          <a:srgbClr val="CA4E00"/>
        </a:dk2>
        <a:lt2>
          <a:srgbClr val="4E2614"/>
        </a:lt2>
        <a:accent1>
          <a:srgbClr val="FF7D2D"/>
        </a:accent1>
        <a:accent2>
          <a:srgbClr val="EBAB00"/>
        </a:accent2>
        <a:accent3>
          <a:srgbClr val="FFFFFF"/>
        </a:accent3>
        <a:accent4>
          <a:srgbClr val="111D5C"/>
        </a:accent4>
        <a:accent5>
          <a:srgbClr val="FFBFAD"/>
        </a:accent5>
        <a:accent6>
          <a:srgbClr val="D59B00"/>
        </a:accent6>
        <a:hlink>
          <a:srgbClr val="9F2D20"/>
        </a:hlink>
        <a:folHlink>
          <a:srgbClr val="605A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6F11D08276B941B7FEE76A65CE66D1" ma:contentTypeVersion="0" ma:contentTypeDescription="Create a new document." ma:contentTypeScope="" ma:versionID="6649c305c2a5ce06f24c907f3b7535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201996-CEEC-4517-A9C5-DA0484A4A60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50EB062-1260-40FC-B086-4CAEBAFB05F4}">
  <ds:schemaRefs>
    <ds:schemaRef ds:uri="http://schemas.microsoft.com/sharepoint/v3/contenttype/forms"/>
  </ds:schemaRefs>
</ds:datastoreItem>
</file>

<file path=customXml/itemProps3.xml><?xml version="1.0" encoding="utf-8"?>
<ds:datastoreItem xmlns:ds="http://schemas.openxmlformats.org/officeDocument/2006/customXml" ds:itemID="{002746EA-EDC3-494F-A089-95369441A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14104</TotalTime>
  <Words>648</Words>
  <Application>Microsoft Office PowerPoint</Application>
  <PresentationFormat>On-screen Show (4:3)</PresentationFormat>
  <Paragraphs>154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Blue Horizon</vt:lpstr>
      <vt:lpstr>IPPF/WHR – UNFPA/DC USAID Graduation Policy Fact-finding Trip </vt:lpstr>
      <vt:lpstr> Government, Service Providers and Communities </vt:lpstr>
      <vt:lpstr> USAID Funding for FP/RH Latin America and the Caribbean ($millions) </vt:lpstr>
      <vt:lpstr>Working List** for Family Planning “Graduation” USAID/LAC Region</vt:lpstr>
      <vt:lpstr>Key USAID Graduation Criteria</vt:lpstr>
      <vt:lpstr>Challenges for Graduation I</vt:lpstr>
      <vt:lpstr>Slide 7</vt:lpstr>
      <vt:lpstr>Characteristics of LAC Region SRHR</vt:lpstr>
      <vt:lpstr>Inequality in Global Comparison</vt:lpstr>
      <vt:lpstr>Slide 10</vt:lpstr>
      <vt:lpstr>Slide 11</vt:lpstr>
      <vt:lpstr>Slide 12</vt:lpstr>
      <vt:lpstr>Slide 13</vt:lpstr>
      <vt:lpstr>Peru at a Glance</vt:lpstr>
      <vt:lpstr>Peru SRHR at a Glance</vt:lpstr>
      <vt:lpstr>Peru SRHR Political/Policy Context</vt:lpstr>
      <vt:lpstr>Figure I. Family Planning Client Profiles in Peru’s Ministry of Health, 1996-2004</vt:lpstr>
      <vt:lpstr>Slide 18</vt:lpstr>
      <vt:lpstr>Delegation’s Findings I</vt:lpstr>
      <vt:lpstr>Delegation’s Findings II</vt:lpstr>
      <vt:lpstr>Principal Recommendations</vt:lpstr>
      <vt:lpstr>What Lies Ahead?</vt:lpstr>
    </vt:vector>
  </TitlesOfParts>
  <Company>DataViz,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Reports 2005</dc:title>
  <cp:lastModifiedBy> Pierre LaRamée</cp:lastModifiedBy>
  <cp:revision>119</cp:revision>
  <dcterms:created xsi:type="dcterms:W3CDTF">2002-11-04T21:23:13Z</dcterms:created>
  <dcterms:modified xsi:type="dcterms:W3CDTF">2011-01-23T22:35:06Z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0x010100796F11D08276B941B7FEE76A65CE66D1</vt:lpwstr>
  </property>
</Properties>
</file>