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2" r:id="rId4"/>
    <p:sldId id="266" r:id="rId5"/>
    <p:sldId id="276" r:id="rId6"/>
    <p:sldId id="267" r:id="rId7"/>
    <p:sldId id="268" r:id="rId8"/>
    <p:sldId id="269" r:id="rId9"/>
    <p:sldId id="271" r:id="rId10"/>
    <p:sldId id="270" r:id="rId11"/>
    <p:sldId id="274" r:id="rId12"/>
    <p:sldId id="273" r:id="rId13"/>
    <p:sldId id="265" r:id="rId14"/>
    <p:sldId id="26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05B75-D016-4C74-BFEE-3D6D58BC4F97}" v="19" dt="2022-04-25T16:42:30.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97" autoAdjust="0"/>
  </p:normalViewPr>
  <p:slideViewPr>
    <p:cSldViewPr snapToGrid="0">
      <p:cViewPr varScale="1">
        <p:scale>
          <a:sx n="100" d="100"/>
          <a:sy n="100" d="100"/>
        </p:scale>
        <p:origin x="378" y="78"/>
      </p:cViewPr>
      <p:guideLst/>
    </p:cSldViewPr>
  </p:slideViewPr>
  <p:notesTextViewPr>
    <p:cViewPr>
      <p:scale>
        <a:sx n="1" d="1"/>
        <a:sy n="1" d="1"/>
      </p:scale>
      <p:origin x="0" y="0"/>
    </p:cViewPr>
  </p:notesTextViewPr>
  <p:notesViewPr>
    <p:cSldViewPr snapToGrid="0">
      <p:cViewPr varScale="1">
        <p:scale>
          <a:sx n="55" d="100"/>
          <a:sy n="5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667D1-A708-4C10-A4EC-23DF43910761}"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128C5-6CBB-4835-A9AF-2D7EE4334E18}" type="slidenum">
              <a:rPr lang="en-US" smtClean="0"/>
              <a:t>‹#›</a:t>
            </a:fld>
            <a:endParaRPr lang="en-US"/>
          </a:p>
        </p:txBody>
      </p:sp>
    </p:spTree>
    <p:extLst>
      <p:ext uri="{BB962C8B-B14F-4D97-AF65-F5344CB8AC3E}">
        <p14:creationId xmlns:p14="http://schemas.microsoft.com/office/powerpoint/2010/main" val="83609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photo: PATH/Robyn Wilmouth. The photo captures the materials extracted from a pipe connected to a house within the formal settlements constructed under the social housing scheme. Materials included cloth rags and panty liners.</a:t>
            </a:r>
          </a:p>
        </p:txBody>
      </p:sp>
      <p:sp>
        <p:nvSpPr>
          <p:cNvPr id="4" name="Slide Number Placeholder 3"/>
          <p:cNvSpPr>
            <a:spLocks noGrp="1"/>
          </p:cNvSpPr>
          <p:nvPr>
            <p:ph type="sldNum" sz="quarter" idx="5"/>
          </p:nvPr>
        </p:nvSpPr>
        <p:spPr/>
        <p:txBody>
          <a:bodyPr/>
          <a:lstStyle/>
          <a:p>
            <a:fld id="{B08128C5-6CBB-4835-A9AF-2D7EE4334E18}" type="slidenum">
              <a:rPr lang="en-US" smtClean="0"/>
              <a:t>1</a:t>
            </a:fld>
            <a:endParaRPr lang="en-US"/>
          </a:p>
        </p:txBody>
      </p:sp>
    </p:spTree>
    <p:extLst>
      <p:ext uri="{BB962C8B-B14F-4D97-AF65-F5344CB8AC3E}">
        <p14:creationId xmlns:p14="http://schemas.microsoft.com/office/powerpoint/2010/main" val="88676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Gates Foundation model for sanitation priorities (speech on October 6, 2011, by Frank </a:t>
            </a:r>
            <a:r>
              <a:rPr lang="en-US" dirty="0" err="1"/>
              <a:t>Rijsberman</a:t>
            </a:r>
            <a:r>
              <a:rPr lang="en-US" dirty="0"/>
              <a:t>):</a:t>
            </a:r>
          </a:p>
          <a:p>
            <a:r>
              <a:rPr lang="en-US" dirty="0"/>
              <a:t>-	Priorities include: household-level toilets/latrines, pathogen removal and/or deactivation, resource recovery, minimal water usage, affordable (goal = $0.05 per person per day), onsite sanitation, decentralized sanitation, pour-flush connected to onsite systems, septic tanks, decentralized wastewater systems (DEWATS), dry sanitation, composting systems, “intermediate solutions” include resource recovery at a neighborhood/communal level, etc.</a:t>
            </a:r>
          </a:p>
          <a:p>
            <a:r>
              <a:rPr lang="en-US" dirty="0"/>
              <a:t>-	Priorities do not include: systems connected to sewers (centralized sanitation), low-cost small borehole systems connected to sewers.</a:t>
            </a:r>
          </a:p>
        </p:txBody>
      </p:sp>
      <p:sp>
        <p:nvSpPr>
          <p:cNvPr id="4" name="Slide Number Placeholder 3"/>
          <p:cNvSpPr>
            <a:spLocks noGrp="1"/>
          </p:cNvSpPr>
          <p:nvPr>
            <p:ph type="sldNum" sz="quarter" idx="5"/>
          </p:nvPr>
        </p:nvSpPr>
        <p:spPr/>
        <p:txBody>
          <a:bodyPr/>
          <a:lstStyle/>
          <a:p>
            <a:fld id="{B08128C5-6CBB-4835-A9AF-2D7EE4334E18}" type="slidenum">
              <a:rPr lang="en-US" smtClean="0"/>
              <a:t>2</a:t>
            </a:fld>
            <a:endParaRPr lang="en-US"/>
          </a:p>
        </p:txBody>
      </p:sp>
    </p:spTree>
    <p:extLst>
      <p:ext uri="{BB962C8B-B14F-4D97-AF65-F5344CB8AC3E}">
        <p14:creationId xmlns:p14="http://schemas.microsoft.com/office/powerpoint/2010/main" val="291221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Photovoice is a method whereby users tell their stories qualitatively by photographing their everyday activities. This photovoice research was divided into four phases and involved the following activities: 1) a workshop to orient women to the photovoice activity and provide training in how to take good photographs; 2) photo documentation by the women of their menstrual management practices; 3) follow-up in-depth interviews (IDIs) with a subset of women to review the photos and collect contextual information about their menstrual management practices; and 4) videotaping of users of one to three sanitation systems (for a total of three women) as they took us through their steps in managing their monthly periods. Participants were not asked to use any products other than those they normally use, or make any changes in their behavior during the photovoice, nor did women have to be menstruating when taking pictures. </a:t>
            </a:r>
          </a:p>
        </p:txBody>
      </p:sp>
      <p:sp>
        <p:nvSpPr>
          <p:cNvPr id="4" name="Slide Number Placeholder 3"/>
          <p:cNvSpPr>
            <a:spLocks noGrp="1"/>
          </p:cNvSpPr>
          <p:nvPr>
            <p:ph type="sldNum" sz="quarter" idx="5"/>
          </p:nvPr>
        </p:nvSpPr>
        <p:spPr/>
        <p:txBody>
          <a:bodyPr/>
          <a:lstStyle/>
          <a:p>
            <a:fld id="{B08128C5-6CBB-4835-A9AF-2D7EE4334E18}" type="slidenum">
              <a:rPr lang="en-US" smtClean="0"/>
              <a:t>3</a:t>
            </a:fld>
            <a:endParaRPr lang="en-US"/>
          </a:p>
        </p:txBody>
      </p:sp>
    </p:spTree>
    <p:extLst>
      <p:ext uri="{BB962C8B-B14F-4D97-AF65-F5344CB8AC3E}">
        <p14:creationId xmlns:p14="http://schemas.microsoft.com/office/powerpoint/2010/main" val="57677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 was a subcontractor to the University of Maryland on this grant funded by the Bill &amp; Melinda Gates Foundation.  </a:t>
            </a:r>
          </a:p>
          <a:p>
            <a:r>
              <a:rPr lang="en-US" dirty="0"/>
              <a:t>PATH acknowledges the contributions and support of Chris Buckley, University of KwaZulu -Natal, Pollution Research Group; Teddy </a:t>
            </a:r>
            <a:r>
              <a:rPr lang="en-US" dirty="0" err="1"/>
              <a:t>Gounden</a:t>
            </a:r>
            <a:r>
              <a:rPr lang="en-US" dirty="0"/>
              <a:t>, eThekwini Water and Sanitation Unit; Jennifer </a:t>
            </a:r>
            <a:r>
              <a:rPr lang="en-US" dirty="0" err="1"/>
              <a:t>Norins</a:t>
            </a:r>
            <a:r>
              <a:rPr lang="en-US" dirty="0"/>
              <a:t>, Innovations for Poverty Action; Fiona </a:t>
            </a:r>
            <a:r>
              <a:rPr lang="en-US" dirty="0" err="1"/>
              <a:t>Scorgie</a:t>
            </a:r>
            <a:r>
              <a:rPr lang="en-US" dirty="0"/>
              <a:t>, qualitative research consultant, Johannesburg, South Africa; </a:t>
            </a:r>
            <a:r>
              <a:rPr lang="en-US" dirty="0" err="1"/>
              <a:t>MatCH</a:t>
            </a:r>
            <a:r>
              <a:rPr lang="en-US" dirty="0"/>
              <a:t>, Durban, South Africa; Thokozile Phiri, research assistant in Durban, South Africa; Mr. </a:t>
            </a:r>
            <a:r>
              <a:rPr lang="en-US" dirty="0" err="1"/>
              <a:t>Subburaman</a:t>
            </a:r>
            <a:r>
              <a:rPr lang="en-US" dirty="0"/>
              <a:t>, Society for Community Organization and People’s Education (SCOPE), </a:t>
            </a:r>
            <a:r>
              <a:rPr lang="en-US" dirty="0" err="1"/>
              <a:t>Musiri</a:t>
            </a:r>
            <a:r>
              <a:rPr lang="en-US" dirty="0"/>
              <a:t>, Tamil Nadu; and Market Vitamins, Chennai, Tamil Nadu, India. We would also like to acknowledge the contributions of our graduate student interns—Carley </a:t>
            </a:r>
            <a:r>
              <a:rPr lang="en-US" dirty="0" err="1"/>
              <a:t>Truyens</a:t>
            </a:r>
            <a:r>
              <a:rPr lang="en-US" dirty="0"/>
              <a:t> and Laura </a:t>
            </a:r>
            <a:r>
              <a:rPr lang="en-US" dirty="0" err="1"/>
              <a:t>Hoppenjans</a:t>
            </a:r>
            <a:r>
              <a:rPr lang="en-US" dirty="0"/>
              <a:t>. We are grateful for the contributions of the many sanitation system personnel, general stakeholders, caretakers, and women who contributed to our understanding of menstrual hygiene and sanitation systems. </a:t>
            </a:r>
          </a:p>
        </p:txBody>
      </p:sp>
      <p:sp>
        <p:nvSpPr>
          <p:cNvPr id="4" name="Slide Number Placeholder 3"/>
          <p:cNvSpPr>
            <a:spLocks noGrp="1"/>
          </p:cNvSpPr>
          <p:nvPr>
            <p:ph type="sldNum" sz="quarter" idx="5"/>
          </p:nvPr>
        </p:nvSpPr>
        <p:spPr/>
        <p:txBody>
          <a:bodyPr/>
          <a:lstStyle/>
          <a:p>
            <a:fld id="{B08128C5-6CBB-4835-A9AF-2D7EE4334E18}" type="slidenum">
              <a:rPr lang="en-US" smtClean="0"/>
              <a:t>15</a:t>
            </a:fld>
            <a:endParaRPr lang="en-US"/>
          </a:p>
        </p:txBody>
      </p:sp>
    </p:spTree>
    <p:extLst>
      <p:ext uri="{BB962C8B-B14F-4D97-AF65-F5344CB8AC3E}">
        <p14:creationId xmlns:p14="http://schemas.microsoft.com/office/powerpoint/2010/main" val="264579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www.rhsupplies.org/" TargetMode="External"/><Relationship Id="rId1" Type="http://schemas.openxmlformats.org/officeDocument/2006/relationships/slideMaster" Target="../slideMasters/slideMaster1.xml"/><Relationship Id="rId6" Type="http://schemas.openxmlformats.org/officeDocument/2006/relationships/hyperlink" Target="https://www.facebook.com/rhsupplies" TargetMode="External"/><Relationship Id="rId5" Type="http://schemas.openxmlformats.org/officeDocument/2006/relationships/image" Target="../media/image2.png"/><Relationship Id="rId4" Type="http://schemas.openxmlformats.org/officeDocument/2006/relationships/hyperlink" Target="https://twitter.com/Rh_Supplie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www.rhsupplies.org/" TargetMode="External"/><Relationship Id="rId1" Type="http://schemas.openxmlformats.org/officeDocument/2006/relationships/slideMaster" Target="../slideMasters/slideMaster1.xml"/><Relationship Id="rId6" Type="http://schemas.openxmlformats.org/officeDocument/2006/relationships/hyperlink" Target="https://www.facebook.com/rhsupplies" TargetMode="External"/><Relationship Id="rId5" Type="http://schemas.openxmlformats.org/officeDocument/2006/relationships/image" Target="../media/image2.png"/><Relationship Id="rId4" Type="http://schemas.openxmlformats.org/officeDocument/2006/relationships/hyperlink" Target="https://twitter.com/Rh_Suppli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6" name="Rectangle 5"/>
          <p:cNvSpPr/>
          <p:nvPr userDrawn="1"/>
        </p:nvSpPr>
        <p:spPr>
          <a:xfrm>
            <a:off x="0" y="0"/>
            <a:ext cx="12192000" cy="6123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338942" y="1759403"/>
            <a:ext cx="9875157" cy="681718"/>
          </a:xfrm>
        </p:spPr>
        <p:txBody>
          <a:bodyPr anchor="t">
            <a:normAutofit/>
          </a:bodyPr>
          <a:lstStyle>
            <a:lvl1pPr>
              <a:defRPr sz="3600">
                <a:solidFill>
                  <a:schemeClr val="bg1"/>
                </a:solidFill>
              </a:defRPr>
            </a:lvl1pPr>
          </a:lstStyle>
          <a:p>
            <a:r>
              <a:rPr lang="en-US" dirty="0"/>
              <a:t>Click to edit Master title style</a:t>
            </a:r>
          </a:p>
        </p:txBody>
      </p:sp>
      <p:sp>
        <p:nvSpPr>
          <p:cNvPr id="10" name="Rectangle 9"/>
          <p:cNvSpPr/>
          <p:nvPr userDrawn="1"/>
        </p:nvSpPr>
        <p:spPr>
          <a:xfrm>
            <a:off x="751114" y="1577747"/>
            <a:ext cx="239487" cy="28472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2"/>
          <p:cNvSpPr>
            <a:spLocks noGrp="1"/>
          </p:cNvSpPr>
          <p:nvPr>
            <p:ph type="body" sz="quarter" idx="13" hasCustomPrompt="1"/>
          </p:nvPr>
        </p:nvSpPr>
        <p:spPr>
          <a:xfrm>
            <a:off x="1338942" y="2445659"/>
            <a:ext cx="9875157" cy="411842"/>
          </a:xfrm>
        </p:spPr>
        <p:txBody>
          <a:bodyPr>
            <a:normAutofit/>
          </a:bodyPr>
          <a:lstStyle>
            <a:lvl1pPr marL="0" indent="0">
              <a:buNone/>
              <a:defRPr sz="2400">
                <a:solidFill>
                  <a:schemeClr val="bg1"/>
                </a:solidFill>
              </a:defRPr>
            </a:lvl1pPr>
          </a:lstStyle>
          <a:p>
            <a:pPr lvl="0"/>
            <a:r>
              <a:rPr lang="en-US" dirty="0"/>
              <a:t>Subtitle</a:t>
            </a:r>
          </a:p>
        </p:txBody>
      </p:sp>
      <p:sp>
        <p:nvSpPr>
          <p:cNvPr id="15" name="Text Placeholder 14"/>
          <p:cNvSpPr>
            <a:spLocks noGrp="1"/>
          </p:cNvSpPr>
          <p:nvPr>
            <p:ph type="body" sz="quarter" idx="14" hasCustomPrompt="1"/>
          </p:nvPr>
        </p:nvSpPr>
        <p:spPr>
          <a:xfrm>
            <a:off x="1338943" y="3957636"/>
            <a:ext cx="4538133" cy="277586"/>
          </a:xfrm>
        </p:spPr>
        <p:txBody>
          <a:bodyPr>
            <a:noAutofit/>
          </a:bodyPr>
          <a:lstStyle>
            <a:lvl1pPr marL="0" indent="0">
              <a:buNone/>
              <a:defRPr sz="1400">
                <a:solidFill>
                  <a:schemeClr val="bg1"/>
                </a:solidFill>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dirty="0"/>
              <a:t>DATE</a:t>
            </a:r>
          </a:p>
        </p:txBody>
      </p:sp>
      <p:sp>
        <p:nvSpPr>
          <p:cNvPr id="16" name="Text Placeholder 12"/>
          <p:cNvSpPr>
            <a:spLocks noGrp="1"/>
          </p:cNvSpPr>
          <p:nvPr>
            <p:ph type="body" sz="quarter" idx="15" hasCustomPrompt="1"/>
          </p:nvPr>
        </p:nvSpPr>
        <p:spPr>
          <a:xfrm>
            <a:off x="1338943" y="3590701"/>
            <a:ext cx="8784772" cy="301623"/>
          </a:xfrm>
        </p:spPr>
        <p:txBody>
          <a:bodyPr>
            <a:normAutofit/>
          </a:bodyPr>
          <a:lstStyle>
            <a:lvl1pPr marL="0" indent="0">
              <a:buNone/>
              <a:defRPr sz="1800">
                <a:solidFill>
                  <a:schemeClr val="bg1"/>
                </a:solidFill>
              </a:defRPr>
            </a:lvl1pPr>
          </a:lstStyle>
          <a:p>
            <a:pPr lvl="0"/>
            <a:r>
              <a:rPr lang="en-US" dirty="0"/>
              <a:t>Presented by:</a:t>
            </a:r>
          </a:p>
        </p:txBody>
      </p:sp>
      <p:pic>
        <p:nvPicPr>
          <p:cNvPr id="24" name="Picture 23">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114" y="6352047"/>
            <a:ext cx="1618491" cy="335281"/>
          </a:xfrm>
          <a:prstGeom prst="rect">
            <a:avLst/>
          </a:prstGeom>
        </p:spPr>
      </p:pic>
      <p:pic>
        <p:nvPicPr>
          <p:cNvPr id="29" name="Picture 28">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78638" y="6428359"/>
            <a:ext cx="178732" cy="178732"/>
          </a:xfrm>
          <a:prstGeom prst="rect">
            <a:avLst/>
          </a:prstGeom>
        </p:spPr>
      </p:pic>
      <p:pic>
        <p:nvPicPr>
          <p:cNvPr id="30" name="Picture 29">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61764" y="6428359"/>
            <a:ext cx="178732" cy="178732"/>
          </a:xfrm>
          <a:prstGeom prst="rect">
            <a:avLst/>
          </a:prstGeom>
        </p:spPr>
      </p:pic>
      <p:sp>
        <p:nvSpPr>
          <p:cNvPr id="31" name="TextBox 30">
            <a:hlinkClick r:id="rId4"/>
          </p:cNvPr>
          <p:cNvSpPr txBox="1"/>
          <p:nvPr userDrawn="1"/>
        </p:nvSpPr>
        <p:spPr>
          <a:xfrm>
            <a:off x="10262204" y="6386066"/>
            <a:ext cx="1349829" cy="246221"/>
          </a:xfrm>
          <a:prstGeom prst="rect">
            <a:avLst/>
          </a:prstGeom>
          <a:noFill/>
        </p:spPr>
        <p:txBody>
          <a:bodyPr wrap="square" rtlCol="0">
            <a:spAutoFit/>
          </a:bodyPr>
          <a:lstStyle/>
          <a:p>
            <a:r>
              <a:rPr lang="en-US" sz="1000" b="1" dirty="0">
                <a:solidFill>
                  <a:schemeClr val="accent2"/>
                </a:solidFill>
              </a:rPr>
              <a:t>@</a:t>
            </a:r>
            <a:r>
              <a:rPr lang="en-US" sz="1000" b="0" dirty="0" err="1">
                <a:solidFill>
                  <a:schemeClr val="accent2"/>
                </a:solidFill>
              </a:rPr>
              <a:t>rh_supplies</a:t>
            </a:r>
            <a:endParaRPr lang="en-US" sz="1000" b="0" dirty="0">
              <a:solidFill>
                <a:schemeClr val="accent2"/>
              </a:solidFill>
            </a:endParaRPr>
          </a:p>
        </p:txBody>
      </p:sp>
      <p:sp>
        <p:nvSpPr>
          <p:cNvPr id="32" name="TextBox 31">
            <a:hlinkClick r:id="rId6"/>
          </p:cNvPr>
          <p:cNvSpPr txBox="1"/>
          <p:nvPr userDrawn="1"/>
        </p:nvSpPr>
        <p:spPr>
          <a:xfrm>
            <a:off x="9042913" y="6386066"/>
            <a:ext cx="1030891" cy="246221"/>
          </a:xfrm>
          <a:prstGeom prst="rect">
            <a:avLst/>
          </a:prstGeom>
          <a:noFill/>
        </p:spPr>
        <p:txBody>
          <a:bodyPr wrap="square" rtlCol="0">
            <a:spAutoFit/>
          </a:bodyPr>
          <a:lstStyle/>
          <a:p>
            <a:r>
              <a:rPr lang="en-US" sz="1000" b="1" dirty="0">
                <a:solidFill>
                  <a:schemeClr val="accent2"/>
                </a:solidFill>
              </a:rPr>
              <a:t>@</a:t>
            </a:r>
            <a:r>
              <a:rPr lang="en-US" sz="1000" b="0" dirty="0" err="1">
                <a:solidFill>
                  <a:schemeClr val="accent2"/>
                </a:solidFill>
              </a:rPr>
              <a:t>rhsupplies</a:t>
            </a:r>
            <a:endParaRPr lang="en-US" sz="1000" b="0" dirty="0">
              <a:solidFill>
                <a:schemeClr val="accent2"/>
              </a:solidFill>
            </a:endParaRPr>
          </a:p>
        </p:txBody>
      </p:sp>
    </p:spTree>
    <p:extLst>
      <p:ext uri="{BB962C8B-B14F-4D97-AF65-F5344CB8AC3E}">
        <p14:creationId xmlns:p14="http://schemas.microsoft.com/office/powerpoint/2010/main" val="65935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with_Photo">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0" y="0"/>
            <a:ext cx="12192000" cy="6123214"/>
          </a:xfrm>
        </p:spPr>
        <p:txBody>
          <a:bodyPr/>
          <a:lstStyle/>
          <a:p>
            <a:endParaRPr lang="en-US"/>
          </a:p>
        </p:txBody>
      </p:sp>
      <p:sp>
        <p:nvSpPr>
          <p:cNvPr id="2" name="Title 1"/>
          <p:cNvSpPr>
            <a:spLocks noGrp="1"/>
          </p:cNvSpPr>
          <p:nvPr>
            <p:ph type="title"/>
          </p:nvPr>
        </p:nvSpPr>
        <p:spPr>
          <a:xfrm>
            <a:off x="1338943" y="1759403"/>
            <a:ext cx="8784772" cy="681718"/>
          </a:xfrm>
        </p:spPr>
        <p:txBody>
          <a:bodyPr anchor="t">
            <a:normAutofit/>
          </a:bodyPr>
          <a:lstStyle>
            <a:lvl1pPr>
              <a:defRPr sz="3600">
                <a:solidFill>
                  <a:schemeClr val="bg1"/>
                </a:solidFill>
              </a:defRPr>
            </a:lvl1pPr>
          </a:lstStyle>
          <a:p>
            <a:r>
              <a:rPr lang="en-US" dirty="0"/>
              <a:t>Click to edit Master title style</a:t>
            </a:r>
          </a:p>
        </p:txBody>
      </p:sp>
      <p:sp>
        <p:nvSpPr>
          <p:cNvPr id="13" name="Text Placeholder 12"/>
          <p:cNvSpPr>
            <a:spLocks noGrp="1"/>
          </p:cNvSpPr>
          <p:nvPr>
            <p:ph type="body" sz="quarter" idx="13" hasCustomPrompt="1"/>
          </p:nvPr>
        </p:nvSpPr>
        <p:spPr>
          <a:xfrm>
            <a:off x="1338943" y="2445659"/>
            <a:ext cx="8784772" cy="411842"/>
          </a:xfrm>
        </p:spPr>
        <p:txBody>
          <a:bodyPr>
            <a:normAutofit/>
          </a:bodyPr>
          <a:lstStyle>
            <a:lvl1pPr marL="0" indent="0">
              <a:buNone/>
              <a:defRPr sz="2400">
                <a:solidFill>
                  <a:schemeClr val="bg1"/>
                </a:solidFill>
              </a:defRPr>
            </a:lvl1pPr>
          </a:lstStyle>
          <a:p>
            <a:pPr lvl="0"/>
            <a:r>
              <a:rPr lang="en-US" dirty="0"/>
              <a:t>Subtitle</a:t>
            </a:r>
          </a:p>
        </p:txBody>
      </p:sp>
      <p:sp>
        <p:nvSpPr>
          <p:cNvPr id="15" name="Text Placeholder 14"/>
          <p:cNvSpPr>
            <a:spLocks noGrp="1"/>
          </p:cNvSpPr>
          <p:nvPr>
            <p:ph type="body" sz="quarter" idx="14" hasCustomPrompt="1"/>
          </p:nvPr>
        </p:nvSpPr>
        <p:spPr>
          <a:xfrm>
            <a:off x="1338943" y="3957636"/>
            <a:ext cx="4538133" cy="277586"/>
          </a:xfrm>
        </p:spPr>
        <p:txBody>
          <a:bodyPr>
            <a:noAutofit/>
          </a:bodyPr>
          <a:lstStyle>
            <a:lvl1pPr marL="0" indent="0">
              <a:buNone/>
              <a:defRPr sz="1400">
                <a:solidFill>
                  <a:schemeClr val="bg1"/>
                </a:solidFill>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dirty="0"/>
              <a:t>DATE</a:t>
            </a:r>
          </a:p>
        </p:txBody>
      </p:sp>
      <p:sp>
        <p:nvSpPr>
          <p:cNvPr id="16" name="Text Placeholder 12"/>
          <p:cNvSpPr>
            <a:spLocks noGrp="1"/>
          </p:cNvSpPr>
          <p:nvPr>
            <p:ph type="body" sz="quarter" idx="15" hasCustomPrompt="1"/>
          </p:nvPr>
        </p:nvSpPr>
        <p:spPr>
          <a:xfrm>
            <a:off x="1338943" y="3590701"/>
            <a:ext cx="8784772" cy="301623"/>
          </a:xfrm>
        </p:spPr>
        <p:txBody>
          <a:bodyPr>
            <a:normAutofit/>
          </a:bodyPr>
          <a:lstStyle>
            <a:lvl1pPr marL="0" indent="0">
              <a:buNone/>
              <a:defRPr sz="1800">
                <a:solidFill>
                  <a:schemeClr val="bg1"/>
                </a:solidFill>
              </a:defRPr>
            </a:lvl1pPr>
          </a:lstStyle>
          <a:p>
            <a:pPr lvl="0"/>
            <a:r>
              <a:rPr lang="en-US" dirty="0"/>
              <a:t>Presented by:</a:t>
            </a:r>
          </a:p>
        </p:txBody>
      </p:sp>
      <p:pic>
        <p:nvPicPr>
          <p:cNvPr id="40" name="Picture 39">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114" y="6352047"/>
            <a:ext cx="1618491" cy="335281"/>
          </a:xfrm>
          <a:prstGeom prst="rect">
            <a:avLst/>
          </a:prstGeom>
        </p:spPr>
      </p:pic>
      <p:pic>
        <p:nvPicPr>
          <p:cNvPr id="41" name="Picture 40">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78638" y="6428359"/>
            <a:ext cx="178732" cy="178732"/>
          </a:xfrm>
          <a:prstGeom prst="rect">
            <a:avLst/>
          </a:prstGeom>
        </p:spPr>
      </p:pic>
      <p:pic>
        <p:nvPicPr>
          <p:cNvPr id="42" name="Picture 4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61764" y="6428359"/>
            <a:ext cx="178732" cy="178732"/>
          </a:xfrm>
          <a:prstGeom prst="rect">
            <a:avLst/>
          </a:prstGeom>
        </p:spPr>
      </p:pic>
      <p:sp>
        <p:nvSpPr>
          <p:cNvPr id="43" name="TextBox 42">
            <a:hlinkClick r:id="rId4"/>
          </p:cNvPr>
          <p:cNvSpPr txBox="1"/>
          <p:nvPr userDrawn="1"/>
        </p:nvSpPr>
        <p:spPr>
          <a:xfrm>
            <a:off x="10262204" y="6386066"/>
            <a:ext cx="1349829" cy="246221"/>
          </a:xfrm>
          <a:prstGeom prst="rect">
            <a:avLst/>
          </a:prstGeom>
          <a:noFill/>
        </p:spPr>
        <p:txBody>
          <a:bodyPr wrap="square" rtlCol="0">
            <a:spAutoFit/>
          </a:bodyPr>
          <a:lstStyle/>
          <a:p>
            <a:r>
              <a:rPr lang="en-US" sz="1000" b="1" dirty="0">
                <a:solidFill>
                  <a:schemeClr val="accent2"/>
                </a:solidFill>
              </a:rPr>
              <a:t>@</a:t>
            </a:r>
            <a:r>
              <a:rPr lang="en-US" sz="1000" b="0" dirty="0" err="1">
                <a:solidFill>
                  <a:schemeClr val="accent2"/>
                </a:solidFill>
              </a:rPr>
              <a:t>rh_supplies</a:t>
            </a:r>
            <a:endParaRPr lang="en-US" sz="1000" b="0" dirty="0">
              <a:solidFill>
                <a:schemeClr val="accent2"/>
              </a:solidFill>
            </a:endParaRPr>
          </a:p>
        </p:txBody>
      </p:sp>
      <p:sp>
        <p:nvSpPr>
          <p:cNvPr id="44" name="TextBox 43">
            <a:hlinkClick r:id="rId6"/>
          </p:cNvPr>
          <p:cNvSpPr txBox="1"/>
          <p:nvPr userDrawn="1"/>
        </p:nvSpPr>
        <p:spPr>
          <a:xfrm>
            <a:off x="9042913" y="6386066"/>
            <a:ext cx="1030891" cy="246221"/>
          </a:xfrm>
          <a:prstGeom prst="rect">
            <a:avLst/>
          </a:prstGeom>
          <a:noFill/>
        </p:spPr>
        <p:txBody>
          <a:bodyPr wrap="square" rtlCol="0">
            <a:spAutoFit/>
          </a:bodyPr>
          <a:lstStyle/>
          <a:p>
            <a:r>
              <a:rPr lang="en-US" sz="1000" b="1" dirty="0">
                <a:solidFill>
                  <a:schemeClr val="accent2"/>
                </a:solidFill>
              </a:rPr>
              <a:t>@</a:t>
            </a:r>
            <a:r>
              <a:rPr lang="en-US" sz="1000" b="0" dirty="0" err="1">
                <a:solidFill>
                  <a:schemeClr val="accent2"/>
                </a:solidFill>
              </a:rPr>
              <a:t>rhsupplies</a:t>
            </a:r>
            <a:endParaRPr lang="en-US" sz="1000" b="0" dirty="0">
              <a:solidFill>
                <a:schemeClr val="accent2"/>
              </a:solidFill>
            </a:endParaRPr>
          </a:p>
        </p:txBody>
      </p:sp>
    </p:spTree>
    <p:extLst>
      <p:ext uri="{BB962C8B-B14F-4D97-AF65-F5344CB8AC3E}">
        <p14:creationId xmlns:p14="http://schemas.microsoft.com/office/powerpoint/2010/main" val="285463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_Slide">
    <p:spTree>
      <p:nvGrpSpPr>
        <p:cNvPr id="1" name=""/>
        <p:cNvGrpSpPr/>
        <p:nvPr/>
      </p:nvGrpSpPr>
      <p:grpSpPr>
        <a:xfrm>
          <a:off x="0" y="0"/>
          <a:ext cx="0" cy="0"/>
          <a:chOff x="0" y="0"/>
          <a:chExt cx="0" cy="0"/>
        </a:xfrm>
      </p:grpSpPr>
      <p:sp>
        <p:nvSpPr>
          <p:cNvPr id="2" name="Title 1"/>
          <p:cNvSpPr>
            <a:spLocks noGrp="1"/>
          </p:cNvSpPr>
          <p:nvPr>
            <p:ph type="title"/>
          </p:nvPr>
        </p:nvSpPr>
        <p:spPr>
          <a:xfrm>
            <a:off x="838201" y="894539"/>
            <a:ext cx="10319764" cy="414511"/>
          </a:xfrm>
        </p:spPr>
        <p:txBody>
          <a:bodyPr>
            <a:noAutofit/>
          </a:bodyPr>
          <a:lstStyle>
            <a:lvl1pPr>
              <a:defRPr sz="3200">
                <a:solidFill>
                  <a:schemeClr val="accent1"/>
                </a:solidFill>
              </a:defRPr>
            </a:lvl1pPr>
          </a:lstStyle>
          <a:p>
            <a:r>
              <a:rPr lang="en-US" dirty="0"/>
              <a:t>Click to edit Master title style</a:t>
            </a:r>
          </a:p>
        </p:txBody>
      </p:sp>
      <p:sp>
        <p:nvSpPr>
          <p:cNvPr id="6" name="Content Placeholder 5"/>
          <p:cNvSpPr>
            <a:spLocks noGrp="1"/>
          </p:cNvSpPr>
          <p:nvPr>
            <p:ph sz="quarter" idx="11"/>
          </p:nvPr>
        </p:nvSpPr>
        <p:spPr>
          <a:xfrm>
            <a:off x="838198" y="2154617"/>
            <a:ext cx="10515601" cy="4267200"/>
          </a:xfrm>
        </p:spPr>
        <p:txBody>
          <a:bodyPr/>
          <a:lstStyle>
            <a:lvl1pPr marL="0" indent="0">
              <a:lnSpc>
                <a:spcPct val="100000"/>
              </a:lnSpc>
              <a:buNone/>
              <a:defRPr>
                <a:solidFill>
                  <a:schemeClr val="accent4">
                    <a:lumMod val="75000"/>
                  </a:schemeClr>
                </a:solidFill>
              </a:defRPr>
            </a:lvl1pPr>
            <a:lvl2pPr marL="457200" indent="0">
              <a:lnSpc>
                <a:spcPct val="100000"/>
              </a:lnSpc>
              <a:buNone/>
              <a:defRPr>
                <a:solidFill>
                  <a:schemeClr val="tx1">
                    <a:lumMod val="85000"/>
                    <a:lumOff val="15000"/>
                  </a:schemeClr>
                </a:solidFill>
              </a:defRPr>
            </a:lvl2pPr>
            <a:lvl3pPr marL="914400" indent="0">
              <a:lnSpc>
                <a:spcPct val="100000"/>
              </a:lnSpc>
              <a:buNone/>
              <a:defRPr>
                <a:solidFill>
                  <a:schemeClr val="tx1">
                    <a:lumMod val="85000"/>
                    <a:lumOff val="15000"/>
                  </a:schemeClr>
                </a:solidFill>
              </a:defRPr>
            </a:lvl3pPr>
            <a:lvl4pPr marL="1371600" indent="0">
              <a:lnSpc>
                <a:spcPct val="100000"/>
              </a:lnSpc>
              <a:buNone/>
              <a:defRPr>
                <a:solidFill>
                  <a:schemeClr val="tx1">
                    <a:lumMod val="85000"/>
                    <a:lumOff val="15000"/>
                  </a:schemeClr>
                </a:solidFill>
              </a:defRPr>
            </a:lvl4pPr>
            <a:lvl5pPr marL="1828800" indent="0">
              <a:lnSpc>
                <a:spcPct val="100000"/>
              </a:lnSpc>
              <a:buNone/>
              <a:defRPr>
                <a:solidFill>
                  <a:schemeClr val="tx1">
                    <a:lumMod val="85000"/>
                    <a:lumOff val="15000"/>
                  </a:schemeClr>
                </a:solidFill>
              </a:defRPr>
            </a:lvl5pPr>
          </a:lstStyle>
          <a:p>
            <a:pPr lvl="0"/>
            <a:r>
              <a:rPr lang="en-US" dirty="0"/>
              <a:t>Click to edit Master text styles</a:t>
            </a:r>
          </a:p>
        </p:txBody>
      </p:sp>
      <p:sp>
        <p:nvSpPr>
          <p:cNvPr id="28" name="Rectangle 27"/>
          <p:cNvSpPr/>
          <p:nvPr userDrawn="1"/>
        </p:nvSpPr>
        <p:spPr>
          <a:xfrm flipV="1">
            <a:off x="952498" y="613928"/>
            <a:ext cx="1027353" cy="54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p:cNvGrpSpPr/>
          <p:nvPr userDrawn="1"/>
        </p:nvGrpSpPr>
        <p:grpSpPr>
          <a:xfrm>
            <a:off x="11098469" y="0"/>
            <a:ext cx="527366" cy="406700"/>
            <a:chOff x="8553450" y="101899"/>
            <a:chExt cx="485774" cy="406700"/>
          </a:xfrm>
        </p:grpSpPr>
        <p:sp>
          <p:nvSpPr>
            <p:cNvPr id="32" name="Isosceles Triangle 31"/>
            <p:cNvSpPr/>
            <p:nvPr userDrawn="1"/>
          </p:nvSpPr>
          <p:spPr>
            <a:xfrm rot="10800000">
              <a:off x="8553450" y="376445"/>
              <a:ext cx="485773" cy="132154"/>
            </a:xfrm>
            <a:prstGeom prst="triangl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p>
          </p:txBody>
        </p:sp>
        <p:sp>
          <p:nvSpPr>
            <p:cNvPr id="35" name="Rectangle 34"/>
            <p:cNvSpPr/>
            <p:nvPr userDrawn="1"/>
          </p:nvSpPr>
          <p:spPr>
            <a:xfrm>
              <a:off x="8553451" y="101899"/>
              <a:ext cx="485773" cy="2745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p:cNvSpPr txBox="1"/>
          <p:nvPr userDrawn="1"/>
        </p:nvSpPr>
        <p:spPr>
          <a:xfrm>
            <a:off x="11043555" y="76392"/>
            <a:ext cx="620487" cy="253916"/>
          </a:xfrm>
          <a:prstGeom prst="rect">
            <a:avLst/>
          </a:prstGeom>
          <a:noFill/>
        </p:spPr>
        <p:txBody>
          <a:bodyPr wrap="square" rtlCol="0">
            <a:spAutoFit/>
          </a:bodyPr>
          <a:lstStyle/>
          <a:p>
            <a:pPr algn="ctr"/>
            <a:fld id="{3914EAE7-5D5E-4916-8C09-95BD5A5F422A}" type="slidenum">
              <a:rPr lang="en-US" sz="1050" b="1" smtClean="0">
                <a:solidFill>
                  <a:schemeClr val="bg2"/>
                </a:solidFill>
              </a:rPr>
              <a:pPr algn="ctr"/>
              <a:t>‹#›</a:t>
            </a:fld>
            <a:endParaRPr lang="en-US" sz="1000" b="1" dirty="0">
              <a:solidFill>
                <a:schemeClr val="bg2"/>
              </a:solidFill>
            </a:endParaRPr>
          </a:p>
        </p:txBody>
      </p:sp>
    </p:spTree>
    <p:extLst>
      <p:ext uri="{BB962C8B-B14F-4D97-AF65-F5344CB8AC3E}">
        <p14:creationId xmlns:p14="http://schemas.microsoft.com/office/powerpoint/2010/main" val="261335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and Text">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838198" y="2154617"/>
            <a:ext cx="5874409" cy="3846786"/>
          </a:xfrm>
        </p:spPr>
        <p:txBody>
          <a:bodyPr/>
          <a:lstStyle>
            <a:lvl1pPr marL="0" indent="0">
              <a:lnSpc>
                <a:spcPct val="100000"/>
              </a:lnSpc>
              <a:buNone/>
              <a:defRPr>
                <a:solidFill>
                  <a:schemeClr val="accent4">
                    <a:lumMod val="75000"/>
                  </a:schemeClr>
                </a:solidFill>
              </a:defRPr>
            </a:lvl1pPr>
            <a:lvl2pPr marL="457200" indent="0">
              <a:lnSpc>
                <a:spcPct val="100000"/>
              </a:lnSpc>
              <a:buNone/>
              <a:defRPr>
                <a:solidFill>
                  <a:schemeClr val="tx1">
                    <a:lumMod val="85000"/>
                    <a:lumOff val="15000"/>
                  </a:schemeClr>
                </a:solidFill>
              </a:defRPr>
            </a:lvl2pPr>
            <a:lvl3pPr marL="914400" indent="0">
              <a:lnSpc>
                <a:spcPct val="100000"/>
              </a:lnSpc>
              <a:buNone/>
              <a:defRPr>
                <a:solidFill>
                  <a:schemeClr val="tx1">
                    <a:lumMod val="85000"/>
                    <a:lumOff val="15000"/>
                  </a:schemeClr>
                </a:solidFill>
              </a:defRPr>
            </a:lvl3pPr>
            <a:lvl4pPr marL="1371600" indent="0">
              <a:lnSpc>
                <a:spcPct val="100000"/>
              </a:lnSpc>
              <a:buNone/>
              <a:defRPr>
                <a:solidFill>
                  <a:schemeClr val="tx1">
                    <a:lumMod val="85000"/>
                    <a:lumOff val="15000"/>
                  </a:schemeClr>
                </a:solidFill>
              </a:defRPr>
            </a:lvl4pPr>
            <a:lvl5pPr marL="1828800" indent="0">
              <a:lnSpc>
                <a:spcPct val="100000"/>
              </a:lnSpc>
              <a:buNone/>
              <a:defRPr>
                <a:solidFill>
                  <a:schemeClr val="tx1">
                    <a:lumMod val="85000"/>
                    <a:lumOff val="15000"/>
                  </a:schemeClr>
                </a:solidFill>
              </a:defRPr>
            </a:lvl5pPr>
          </a:lstStyle>
          <a:p>
            <a:pPr lvl="0"/>
            <a:r>
              <a:rPr lang="en-US" dirty="0"/>
              <a:t>Graph goes here</a:t>
            </a:r>
          </a:p>
        </p:txBody>
      </p:sp>
      <p:sp>
        <p:nvSpPr>
          <p:cNvPr id="15" name="TextBox 14"/>
          <p:cNvSpPr txBox="1"/>
          <p:nvPr userDrawn="1"/>
        </p:nvSpPr>
        <p:spPr>
          <a:xfrm>
            <a:off x="10847721" y="41661"/>
            <a:ext cx="620487" cy="253916"/>
          </a:xfrm>
          <a:prstGeom prst="rect">
            <a:avLst/>
          </a:prstGeom>
          <a:noFill/>
        </p:spPr>
        <p:txBody>
          <a:bodyPr wrap="square" rtlCol="0">
            <a:spAutoFit/>
          </a:bodyPr>
          <a:lstStyle/>
          <a:p>
            <a:pPr algn="ctr"/>
            <a:fld id="{3914EAE7-5D5E-4916-8C09-95BD5A5F422A}" type="slidenum">
              <a:rPr lang="en-US" sz="1050" b="1" smtClean="0">
                <a:solidFill>
                  <a:schemeClr val="bg2"/>
                </a:solidFill>
              </a:rPr>
              <a:pPr algn="ctr"/>
              <a:t>‹#›</a:t>
            </a:fld>
            <a:endParaRPr lang="en-US" sz="1000" b="1" dirty="0">
              <a:solidFill>
                <a:schemeClr val="bg2"/>
              </a:solidFill>
            </a:endParaRPr>
          </a:p>
        </p:txBody>
      </p:sp>
      <p:sp>
        <p:nvSpPr>
          <p:cNvPr id="9" name="Content Placeholder 5"/>
          <p:cNvSpPr>
            <a:spLocks noGrp="1"/>
          </p:cNvSpPr>
          <p:nvPr>
            <p:ph sz="quarter" idx="12" hasCustomPrompt="1"/>
          </p:nvPr>
        </p:nvSpPr>
        <p:spPr>
          <a:xfrm>
            <a:off x="6950843" y="2154617"/>
            <a:ext cx="4207123" cy="3846786"/>
          </a:xfrm>
        </p:spPr>
        <p:txBody>
          <a:bodyPr/>
          <a:lstStyle>
            <a:lvl1pPr marL="0" indent="0">
              <a:lnSpc>
                <a:spcPct val="100000"/>
              </a:lnSpc>
              <a:buNone/>
              <a:defRPr>
                <a:solidFill>
                  <a:schemeClr val="accent4">
                    <a:lumMod val="75000"/>
                  </a:schemeClr>
                </a:solidFill>
              </a:defRPr>
            </a:lvl1pPr>
            <a:lvl2pPr marL="457200" indent="0">
              <a:lnSpc>
                <a:spcPct val="100000"/>
              </a:lnSpc>
              <a:buNone/>
              <a:defRPr>
                <a:solidFill>
                  <a:schemeClr val="tx1">
                    <a:lumMod val="85000"/>
                    <a:lumOff val="15000"/>
                  </a:schemeClr>
                </a:solidFill>
              </a:defRPr>
            </a:lvl2pPr>
            <a:lvl3pPr marL="914400" indent="0">
              <a:lnSpc>
                <a:spcPct val="100000"/>
              </a:lnSpc>
              <a:buNone/>
              <a:defRPr>
                <a:solidFill>
                  <a:schemeClr val="tx1">
                    <a:lumMod val="85000"/>
                    <a:lumOff val="15000"/>
                  </a:schemeClr>
                </a:solidFill>
              </a:defRPr>
            </a:lvl3pPr>
            <a:lvl4pPr marL="1371600" indent="0">
              <a:lnSpc>
                <a:spcPct val="100000"/>
              </a:lnSpc>
              <a:buNone/>
              <a:defRPr>
                <a:solidFill>
                  <a:schemeClr val="tx1">
                    <a:lumMod val="85000"/>
                    <a:lumOff val="15000"/>
                  </a:schemeClr>
                </a:solidFill>
              </a:defRPr>
            </a:lvl4pPr>
            <a:lvl5pPr marL="1828800" indent="0">
              <a:lnSpc>
                <a:spcPct val="100000"/>
              </a:lnSpc>
              <a:buNone/>
              <a:defRPr>
                <a:solidFill>
                  <a:schemeClr val="tx1">
                    <a:lumMod val="85000"/>
                    <a:lumOff val="15000"/>
                  </a:schemeClr>
                </a:solidFill>
              </a:defRPr>
            </a:lvl5pPr>
          </a:lstStyle>
          <a:p>
            <a:pPr lvl="0"/>
            <a:r>
              <a:rPr lang="en-US" dirty="0"/>
              <a:t>The text goes here</a:t>
            </a:r>
          </a:p>
        </p:txBody>
      </p:sp>
      <p:sp>
        <p:nvSpPr>
          <p:cNvPr id="10" name="Title 1"/>
          <p:cNvSpPr>
            <a:spLocks noGrp="1"/>
          </p:cNvSpPr>
          <p:nvPr>
            <p:ph type="title"/>
          </p:nvPr>
        </p:nvSpPr>
        <p:spPr>
          <a:xfrm>
            <a:off x="838201" y="894539"/>
            <a:ext cx="10319764" cy="414511"/>
          </a:xfrm>
        </p:spPr>
        <p:txBody>
          <a:bodyPr>
            <a:noAutofit/>
          </a:bodyPr>
          <a:lstStyle>
            <a:lvl1pPr>
              <a:defRPr sz="3200">
                <a:solidFill>
                  <a:schemeClr val="accent1"/>
                </a:solidFill>
              </a:defRPr>
            </a:lvl1pPr>
          </a:lstStyle>
          <a:p>
            <a:r>
              <a:rPr lang="en-US" dirty="0"/>
              <a:t>Click to edit Master title style</a:t>
            </a:r>
          </a:p>
        </p:txBody>
      </p:sp>
      <p:sp>
        <p:nvSpPr>
          <p:cNvPr id="11" name="Rectangle 10"/>
          <p:cNvSpPr/>
          <p:nvPr userDrawn="1"/>
        </p:nvSpPr>
        <p:spPr>
          <a:xfrm flipV="1">
            <a:off x="952498" y="613928"/>
            <a:ext cx="1027353" cy="54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6" name="Group 25"/>
          <p:cNvGrpSpPr/>
          <p:nvPr userDrawn="1"/>
        </p:nvGrpSpPr>
        <p:grpSpPr>
          <a:xfrm>
            <a:off x="11098469" y="0"/>
            <a:ext cx="527366" cy="406700"/>
            <a:chOff x="8553450" y="101899"/>
            <a:chExt cx="485774" cy="406700"/>
          </a:xfrm>
        </p:grpSpPr>
        <p:sp>
          <p:nvSpPr>
            <p:cNvPr id="27" name="Isosceles Triangle 26"/>
            <p:cNvSpPr/>
            <p:nvPr userDrawn="1"/>
          </p:nvSpPr>
          <p:spPr>
            <a:xfrm rot="10800000">
              <a:off x="8553450" y="376445"/>
              <a:ext cx="485773" cy="132154"/>
            </a:xfrm>
            <a:prstGeom prst="triangl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p>
          </p:txBody>
        </p:sp>
        <p:sp>
          <p:nvSpPr>
            <p:cNvPr id="29" name="Rectangle 28"/>
            <p:cNvSpPr/>
            <p:nvPr userDrawn="1"/>
          </p:nvSpPr>
          <p:spPr>
            <a:xfrm>
              <a:off x="8553451" y="101899"/>
              <a:ext cx="485773" cy="2745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0" name="TextBox 29"/>
          <p:cNvSpPr txBox="1"/>
          <p:nvPr userDrawn="1"/>
        </p:nvSpPr>
        <p:spPr>
          <a:xfrm>
            <a:off x="11043555" y="76392"/>
            <a:ext cx="620487" cy="253916"/>
          </a:xfrm>
          <a:prstGeom prst="rect">
            <a:avLst/>
          </a:prstGeom>
          <a:noFill/>
        </p:spPr>
        <p:txBody>
          <a:bodyPr wrap="square" rtlCol="0">
            <a:spAutoFit/>
          </a:bodyPr>
          <a:lstStyle/>
          <a:p>
            <a:pPr algn="ctr"/>
            <a:fld id="{3914EAE7-5D5E-4916-8C09-95BD5A5F422A}" type="slidenum">
              <a:rPr lang="en-US" sz="1050" b="1" smtClean="0">
                <a:solidFill>
                  <a:schemeClr val="bg2"/>
                </a:solidFill>
              </a:rPr>
              <a:pPr algn="ctr"/>
              <a:t>‹#›</a:t>
            </a:fld>
            <a:endParaRPr lang="en-US" sz="1000" b="1" dirty="0">
              <a:solidFill>
                <a:schemeClr val="bg2"/>
              </a:solidFill>
            </a:endParaRPr>
          </a:p>
        </p:txBody>
      </p:sp>
    </p:spTree>
    <p:extLst>
      <p:ext uri="{BB962C8B-B14F-4D97-AF65-F5344CB8AC3E}">
        <p14:creationId xmlns:p14="http://schemas.microsoft.com/office/powerpoint/2010/main" val="38190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wcase_Slide">
    <p:spTree>
      <p:nvGrpSpPr>
        <p:cNvPr id="1" name=""/>
        <p:cNvGrpSpPr/>
        <p:nvPr/>
      </p:nvGrpSpPr>
      <p:grpSpPr>
        <a:xfrm>
          <a:off x="0" y="0"/>
          <a:ext cx="0" cy="0"/>
          <a:chOff x="0" y="0"/>
          <a:chExt cx="0" cy="0"/>
        </a:xfrm>
      </p:grpSpPr>
      <p:sp>
        <p:nvSpPr>
          <p:cNvPr id="3" name="Rectangle 2"/>
          <p:cNvSpPr/>
          <p:nvPr userDrawn="1"/>
        </p:nvSpPr>
        <p:spPr>
          <a:xfrm>
            <a:off x="0" y="-1"/>
            <a:ext cx="12192000" cy="3342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title"/>
          </p:nvPr>
        </p:nvSpPr>
        <p:spPr>
          <a:xfrm>
            <a:off x="3517900" y="658085"/>
            <a:ext cx="7835899" cy="1996637"/>
          </a:xfrm>
        </p:spPr>
        <p:txBody>
          <a:bodyPr anchor="ctr">
            <a:noAutofit/>
          </a:bodyPr>
          <a:lstStyle>
            <a:lvl1pPr>
              <a:defRPr sz="3200">
                <a:solidFill>
                  <a:schemeClr val="bg2"/>
                </a:solidFill>
              </a:defRPr>
            </a:lvl1pPr>
          </a:lstStyle>
          <a:p>
            <a:r>
              <a:rPr lang="en-US" dirty="0"/>
              <a:t>Click to edit Master title style</a:t>
            </a:r>
          </a:p>
        </p:txBody>
      </p:sp>
      <p:sp>
        <p:nvSpPr>
          <p:cNvPr id="6" name="Content Placeholder 5"/>
          <p:cNvSpPr>
            <a:spLocks noGrp="1"/>
          </p:cNvSpPr>
          <p:nvPr>
            <p:ph sz="quarter" idx="11"/>
          </p:nvPr>
        </p:nvSpPr>
        <p:spPr>
          <a:xfrm>
            <a:off x="838198" y="3731173"/>
            <a:ext cx="10515601" cy="2680138"/>
          </a:xfrm>
        </p:spPr>
        <p:txBody>
          <a:bodyPr/>
          <a:lstStyle>
            <a:lvl1pPr marL="0" indent="0">
              <a:lnSpc>
                <a:spcPct val="100000"/>
              </a:lnSpc>
              <a:buNone/>
              <a:defRPr>
                <a:solidFill>
                  <a:schemeClr val="accent4">
                    <a:lumMod val="75000"/>
                  </a:schemeClr>
                </a:solidFill>
              </a:defRPr>
            </a:lvl1pPr>
            <a:lvl2pPr marL="457200" indent="0">
              <a:lnSpc>
                <a:spcPct val="100000"/>
              </a:lnSpc>
              <a:buNone/>
              <a:defRPr>
                <a:solidFill>
                  <a:schemeClr val="tx1">
                    <a:lumMod val="85000"/>
                    <a:lumOff val="15000"/>
                  </a:schemeClr>
                </a:solidFill>
              </a:defRPr>
            </a:lvl2pPr>
            <a:lvl3pPr marL="914400" indent="0">
              <a:lnSpc>
                <a:spcPct val="100000"/>
              </a:lnSpc>
              <a:buNone/>
              <a:defRPr>
                <a:solidFill>
                  <a:schemeClr val="tx1">
                    <a:lumMod val="85000"/>
                    <a:lumOff val="15000"/>
                  </a:schemeClr>
                </a:solidFill>
              </a:defRPr>
            </a:lvl3pPr>
            <a:lvl4pPr marL="1371600" indent="0">
              <a:lnSpc>
                <a:spcPct val="100000"/>
              </a:lnSpc>
              <a:buNone/>
              <a:defRPr>
                <a:solidFill>
                  <a:schemeClr val="tx1">
                    <a:lumMod val="85000"/>
                    <a:lumOff val="15000"/>
                  </a:schemeClr>
                </a:solidFill>
              </a:defRPr>
            </a:lvl4pPr>
            <a:lvl5pPr marL="1828800" indent="0">
              <a:lnSpc>
                <a:spcPct val="100000"/>
              </a:lnSpc>
              <a:buNone/>
              <a:defRPr>
                <a:solidFill>
                  <a:schemeClr val="tx1">
                    <a:lumMod val="85000"/>
                    <a:lumOff val="15000"/>
                  </a:schemeClr>
                </a:solidFill>
              </a:defRPr>
            </a:lvl5pPr>
          </a:lstStyle>
          <a:p>
            <a:pPr lvl="0"/>
            <a:r>
              <a:rPr lang="en-US" dirty="0"/>
              <a:t>Click to edit Master text styles</a:t>
            </a:r>
          </a:p>
        </p:txBody>
      </p:sp>
      <p:sp>
        <p:nvSpPr>
          <p:cNvPr id="5" name="Picture Placeholder 4"/>
          <p:cNvSpPr>
            <a:spLocks noGrp="1"/>
          </p:cNvSpPr>
          <p:nvPr>
            <p:ph type="pic" sz="quarter" idx="12"/>
          </p:nvPr>
        </p:nvSpPr>
        <p:spPr>
          <a:xfrm>
            <a:off x="846351" y="664199"/>
            <a:ext cx="2150849" cy="1984408"/>
          </a:xfrm>
          <a:prstGeom prst="ellipse">
            <a:avLst/>
          </a:prstGeom>
          <a:ln w="28575">
            <a:solidFill>
              <a:schemeClr val="bg2"/>
            </a:solidFill>
          </a:ln>
        </p:spPr>
        <p:txBody>
          <a:bodyPr/>
          <a:lstStyle/>
          <a:p>
            <a:endParaRPr lang="en-US"/>
          </a:p>
        </p:txBody>
      </p:sp>
      <p:sp>
        <p:nvSpPr>
          <p:cNvPr id="14" name="Rectangle 13"/>
          <p:cNvSpPr/>
          <p:nvPr userDrawn="1"/>
        </p:nvSpPr>
        <p:spPr>
          <a:xfrm flipV="1">
            <a:off x="3637016" y="658085"/>
            <a:ext cx="1027353" cy="54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687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_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838200" y="677630"/>
            <a:ext cx="105156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Oval 3"/>
          <p:cNvSpPr/>
          <p:nvPr userDrawn="1"/>
        </p:nvSpPr>
        <p:spPr>
          <a:xfrm>
            <a:off x="598713" y="151033"/>
            <a:ext cx="1491343" cy="11185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TextBox 2"/>
          <p:cNvSpPr txBox="1"/>
          <p:nvPr userDrawn="1"/>
        </p:nvSpPr>
        <p:spPr>
          <a:xfrm>
            <a:off x="609602" y="-16328"/>
            <a:ext cx="1915887" cy="2215991"/>
          </a:xfrm>
          <a:prstGeom prst="rect">
            <a:avLst/>
          </a:prstGeom>
          <a:noFill/>
        </p:spPr>
        <p:txBody>
          <a:bodyPr wrap="square" rtlCol="0">
            <a:spAutoFit/>
          </a:bodyPr>
          <a:lstStyle/>
          <a:p>
            <a:r>
              <a:rPr lang="en-US" sz="13800" dirty="0">
                <a:solidFill>
                  <a:schemeClr val="accent3"/>
                </a:solidFill>
              </a:rPr>
              <a:t>“</a:t>
            </a:r>
          </a:p>
        </p:txBody>
      </p:sp>
      <p:sp>
        <p:nvSpPr>
          <p:cNvPr id="10" name="Text Placeholder 9"/>
          <p:cNvSpPr>
            <a:spLocks noGrp="1"/>
          </p:cNvSpPr>
          <p:nvPr>
            <p:ph type="body" sz="quarter" idx="10" hasCustomPrompt="1"/>
          </p:nvPr>
        </p:nvSpPr>
        <p:spPr>
          <a:xfrm>
            <a:off x="935568" y="1270001"/>
            <a:ext cx="10418233" cy="4829175"/>
          </a:xfrm>
        </p:spPr>
        <p:txBody>
          <a:bodyPr>
            <a:normAutofit/>
          </a:bodyPr>
          <a:lstStyle>
            <a:lvl1pPr marL="0" indent="0">
              <a:buNone/>
              <a:defRPr sz="4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quote slide, use it to make a statement, show statistics, </a:t>
            </a:r>
            <a:r>
              <a:rPr lang="en-US" dirty="0" err="1"/>
              <a:t>etc</a:t>
            </a:r>
            <a:endParaRPr lang="en-US" dirty="0"/>
          </a:p>
        </p:txBody>
      </p:sp>
    </p:spTree>
    <p:extLst>
      <p:ext uri="{BB962C8B-B14F-4D97-AF65-F5344CB8AC3E}">
        <p14:creationId xmlns:p14="http://schemas.microsoft.com/office/powerpoint/2010/main" val="3191074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5480505"/>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1" r:id="rId3"/>
    <p:sldLayoutId id="2147483656" r:id="rId4"/>
    <p:sldLayoutId id="2147483655" r:id="rId5"/>
    <p:sldLayoutId id="2147483652" r:id="rId6"/>
  </p:sldLayoutIdLst>
  <p:hf hdr="0" ftr="0" dt="0"/>
  <p:txStyles>
    <p:titleStyle>
      <a:lvl1pPr algn="l" defTabSz="914400" rtl="0" eaLnBrk="1" latinLnBrk="0" hangingPunct="1">
        <a:lnSpc>
          <a:spcPct val="90000"/>
        </a:lnSpc>
        <a:spcBef>
          <a:spcPct val="0"/>
        </a:spcBef>
        <a:buNone/>
        <a:defRPr sz="3200"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facts-and-figures-about-materials-waste-and-recycling/national-overview-facts-and-figures-materials"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Menstrual products and sanitation systems</a:t>
            </a:r>
          </a:p>
        </p:txBody>
      </p:sp>
      <p:sp>
        <p:nvSpPr>
          <p:cNvPr id="5" name="Text Placeholder 4"/>
          <p:cNvSpPr>
            <a:spLocks noGrp="1"/>
          </p:cNvSpPr>
          <p:nvPr>
            <p:ph type="body" sz="quarter" idx="13"/>
          </p:nvPr>
        </p:nvSpPr>
        <p:spPr/>
        <p:txBody>
          <a:bodyPr>
            <a:normAutofit fontScale="92500" lnSpcReduction="10000"/>
          </a:bodyPr>
          <a:lstStyle/>
          <a:p>
            <a:r>
              <a:rPr lang="en-US" dirty="0"/>
              <a:t>Findings of case studies from South Africa and India</a:t>
            </a:r>
          </a:p>
        </p:txBody>
      </p:sp>
      <p:sp>
        <p:nvSpPr>
          <p:cNvPr id="6" name="Text Placeholder 5"/>
          <p:cNvSpPr>
            <a:spLocks noGrp="1"/>
          </p:cNvSpPr>
          <p:nvPr>
            <p:ph type="body" sz="quarter" idx="14"/>
          </p:nvPr>
        </p:nvSpPr>
        <p:spPr/>
        <p:txBody>
          <a:bodyPr/>
          <a:lstStyle/>
          <a:p>
            <a:r>
              <a:rPr lang="en-US" dirty="0"/>
              <a:t>26 April 2022</a:t>
            </a:r>
          </a:p>
        </p:txBody>
      </p:sp>
      <p:sp>
        <p:nvSpPr>
          <p:cNvPr id="7" name="Text Placeholder 6"/>
          <p:cNvSpPr>
            <a:spLocks noGrp="1"/>
          </p:cNvSpPr>
          <p:nvPr>
            <p:ph type="body" sz="quarter" idx="15"/>
          </p:nvPr>
        </p:nvSpPr>
        <p:spPr/>
        <p:txBody>
          <a:bodyPr>
            <a:normAutofit fontScale="92500" lnSpcReduction="20000"/>
          </a:bodyPr>
          <a:lstStyle/>
          <a:p>
            <a:r>
              <a:rPr lang="en-US" dirty="0"/>
              <a:t>Robyn Wilmouth,* </a:t>
            </a:r>
            <a:r>
              <a:rPr lang="en-US" dirty="0" err="1"/>
              <a:t>MScEng</a:t>
            </a:r>
            <a:r>
              <a:rPr lang="en-US" dirty="0"/>
              <a:t>, PMP</a:t>
            </a:r>
          </a:p>
        </p:txBody>
      </p:sp>
      <p:sp>
        <p:nvSpPr>
          <p:cNvPr id="9" name="Text Placeholder 6">
            <a:extLst>
              <a:ext uri="{FF2B5EF4-FFF2-40B4-BE49-F238E27FC236}">
                <a16:creationId xmlns:a16="http://schemas.microsoft.com/office/drawing/2014/main" id="{946C1D70-E098-478D-AED1-A87483D34942}"/>
              </a:ext>
            </a:extLst>
          </p:cNvPr>
          <p:cNvSpPr txBox="1">
            <a:spLocks/>
          </p:cNvSpPr>
          <p:nvPr/>
        </p:nvSpPr>
        <p:spPr>
          <a:xfrm>
            <a:off x="0" y="5707209"/>
            <a:ext cx="8533311" cy="41184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*Prior employee of PATH who obtained permission to share findings from research conducted during tenure at PATH and under a grant led by Vivian Hoffman at the University of Maryland and provided by the Bill and Melinda Gates Foundation .</a:t>
            </a:r>
          </a:p>
        </p:txBody>
      </p:sp>
      <p:pic>
        <p:nvPicPr>
          <p:cNvPr id="10" name="Picture 9">
            <a:extLst>
              <a:ext uri="{FF2B5EF4-FFF2-40B4-BE49-F238E27FC236}">
                <a16:creationId xmlns:a16="http://schemas.microsoft.com/office/drawing/2014/main" id="{AF4CF04E-7771-40E2-8DCD-92B83349B8AA}"/>
              </a:ext>
            </a:extLst>
          </p:cNvPr>
          <p:cNvPicPr>
            <a:picLocks noChangeAspect="1"/>
          </p:cNvPicPr>
          <p:nvPr/>
        </p:nvPicPr>
        <p:blipFill>
          <a:blip r:embed="rId3"/>
          <a:stretch>
            <a:fillRect/>
          </a:stretch>
        </p:blipFill>
        <p:spPr>
          <a:xfrm>
            <a:off x="8794570" y="3782976"/>
            <a:ext cx="3397430" cy="2336075"/>
          </a:xfrm>
          <a:prstGeom prst="rect">
            <a:avLst/>
          </a:prstGeom>
        </p:spPr>
      </p:pic>
      <p:sp>
        <p:nvSpPr>
          <p:cNvPr id="11" name="TextBox 10">
            <a:extLst>
              <a:ext uri="{FF2B5EF4-FFF2-40B4-BE49-F238E27FC236}">
                <a16:creationId xmlns:a16="http://schemas.microsoft.com/office/drawing/2014/main" id="{8B462109-F058-4CC5-9AC3-89B92E4C0F65}"/>
              </a:ext>
            </a:extLst>
          </p:cNvPr>
          <p:cNvSpPr txBox="1"/>
          <p:nvPr/>
        </p:nvSpPr>
        <p:spPr>
          <a:xfrm>
            <a:off x="9674136" y="3519638"/>
            <a:ext cx="2517864" cy="276999"/>
          </a:xfrm>
          <a:prstGeom prst="rect">
            <a:avLst/>
          </a:prstGeom>
          <a:noFill/>
        </p:spPr>
        <p:txBody>
          <a:bodyPr wrap="square" rtlCol="0">
            <a:spAutoFit/>
          </a:bodyPr>
          <a:lstStyle/>
          <a:p>
            <a:pPr algn="r"/>
            <a:r>
              <a:rPr lang="en-US" sz="1200" dirty="0">
                <a:solidFill>
                  <a:schemeClr val="bg1"/>
                </a:solidFill>
              </a:rPr>
              <a:t>Photo credit: PATH</a:t>
            </a:r>
          </a:p>
        </p:txBody>
      </p:sp>
      <p:pic>
        <p:nvPicPr>
          <p:cNvPr id="3" name="Picture 2">
            <a:extLst>
              <a:ext uri="{FF2B5EF4-FFF2-40B4-BE49-F238E27FC236}">
                <a16:creationId xmlns:a16="http://schemas.microsoft.com/office/drawing/2014/main" id="{F6FEC537-69DE-55EF-7FAF-9D891D85A3D2}"/>
              </a:ext>
            </a:extLst>
          </p:cNvPr>
          <p:cNvPicPr>
            <a:picLocks noChangeAspect="1"/>
          </p:cNvPicPr>
          <p:nvPr/>
        </p:nvPicPr>
        <p:blipFill rotWithShape="1">
          <a:blip r:embed="rId4"/>
          <a:srcRect l="11774" t="14963" r="65927" b="70417"/>
          <a:stretch/>
        </p:blipFill>
        <p:spPr>
          <a:xfrm>
            <a:off x="2809875" y="6365538"/>
            <a:ext cx="876299" cy="376494"/>
          </a:xfrm>
          <a:prstGeom prst="rect">
            <a:avLst/>
          </a:prstGeom>
        </p:spPr>
      </p:pic>
    </p:spTree>
    <p:extLst>
      <p:ext uri="{BB962C8B-B14F-4D97-AF65-F5344CB8AC3E}">
        <p14:creationId xmlns:p14="http://schemas.microsoft.com/office/powerpoint/2010/main" val="406937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Study’s recommendations – Protect workers</a:t>
            </a:r>
            <a:endParaRPr lang="en-US" dirty="0"/>
          </a:p>
        </p:txBody>
      </p:sp>
      <p:sp>
        <p:nvSpPr>
          <p:cNvPr id="6" name="Content Placeholder 5"/>
          <p:cNvSpPr>
            <a:spLocks noGrp="1"/>
          </p:cNvSpPr>
          <p:nvPr>
            <p:ph sz="quarter" idx="11"/>
          </p:nvPr>
        </p:nvSpPr>
        <p:spPr/>
        <p:txBody>
          <a:bodyPr>
            <a:normAutofit/>
          </a:bodyPr>
          <a:lstStyle/>
          <a:p>
            <a:r>
              <a:rPr lang="en-US"/>
              <a:t>•	Provide sanitation and solid waste management workers with appropriate personal protective equipment (i.e., dexterous, appropriately sized gloves) for handling of solid and human waste.</a:t>
            </a:r>
            <a:endParaRPr lang="en-US" dirty="0"/>
          </a:p>
        </p:txBody>
      </p:sp>
      <p:pic>
        <p:nvPicPr>
          <p:cNvPr id="4" name="Picture 3">
            <a:extLst>
              <a:ext uri="{FF2B5EF4-FFF2-40B4-BE49-F238E27FC236}">
                <a16:creationId xmlns:a16="http://schemas.microsoft.com/office/drawing/2014/main" id="{9871C40F-F914-42B4-A044-D5B1002315FE}"/>
              </a:ext>
            </a:extLst>
          </p:cNvPr>
          <p:cNvPicPr>
            <a:picLocks noChangeAspect="1"/>
          </p:cNvPicPr>
          <p:nvPr/>
        </p:nvPicPr>
        <p:blipFill>
          <a:blip r:embed="rId2"/>
          <a:stretch>
            <a:fillRect/>
          </a:stretch>
        </p:blipFill>
        <p:spPr>
          <a:xfrm>
            <a:off x="2843759" y="3429000"/>
            <a:ext cx="6248965" cy="3197484"/>
          </a:xfrm>
          <a:prstGeom prst="rect">
            <a:avLst/>
          </a:prstGeom>
        </p:spPr>
      </p:pic>
      <p:sp>
        <p:nvSpPr>
          <p:cNvPr id="8" name="TextBox 7">
            <a:extLst>
              <a:ext uri="{FF2B5EF4-FFF2-40B4-BE49-F238E27FC236}">
                <a16:creationId xmlns:a16="http://schemas.microsoft.com/office/drawing/2014/main" id="{C66C5D3D-90B1-47F5-888A-65F1AB9959CF}"/>
              </a:ext>
            </a:extLst>
          </p:cNvPr>
          <p:cNvSpPr txBox="1"/>
          <p:nvPr/>
        </p:nvSpPr>
        <p:spPr>
          <a:xfrm>
            <a:off x="9092724" y="6385651"/>
            <a:ext cx="1956987" cy="276999"/>
          </a:xfrm>
          <a:prstGeom prst="rect">
            <a:avLst/>
          </a:prstGeom>
          <a:noFill/>
        </p:spPr>
        <p:txBody>
          <a:bodyPr wrap="square" rtlCol="0">
            <a:spAutoFit/>
          </a:bodyPr>
          <a:lstStyle/>
          <a:p>
            <a:r>
              <a:rPr lang="en-US" sz="1200" dirty="0"/>
              <a:t>Photo credit: PATH</a:t>
            </a:r>
          </a:p>
        </p:txBody>
      </p:sp>
    </p:spTree>
    <p:extLst>
      <p:ext uri="{BB962C8B-B14F-4D97-AF65-F5344CB8AC3E}">
        <p14:creationId xmlns:p14="http://schemas.microsoft.com/office/powerpoint/2010/main" val="205064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eThekwini municipality’s pipe blockage teams</a:t>
            </a:r>
          </a:p>
        </p:txBody>
      </p:sp>
      <p:pic>
        <p:nvPicPr>
          <p:cNvPr id="5" name="Content Placeholder 4">
            <a:extLst>
              <a:ext uri="{FF2B5EF4-FFF2-40B4-BE49-F238E27FC236}">
                <a16:creationId xmlns:a16="http://schemas.microsoft.com/office/drawing/2014/main" id="{E64E7D0E-896B-4844-9A5C-D01D80A07050}"/>
              </a:ext>
            </a:extLst>
          </p:cNvPr>
          <p:cNvPicPr>
            <a:picLocks noGrp="1" noChangeAspect="1"/>
          </p:cNvPicPr>
          <p:nvPr>
            <p:ph sz="quarter" idx="11"/>
          </p:nvPr>
        </p:nvPicPr>
        <p:blipFill>
          <a:blip r:embed="rId2"/>
          <a:stretch>
            <a:fillRect/>
          </a:stretch>
        </p:blipFill>
        <p:spPr>
          <a:xfrm>
            <a:off x="2981511" y="2560320"/>
            <a:ext cx="6849856" cy="3821095"/>
          </a:xfrm>
        </p:spPr>
      </p:pic>
      <p:sp>
        <p:nvSpPr>
          <p:cNvPr id="11" name="TextBox 10">
            <a:extLst>
              <a:ext uri="{FF2B5EF4-FFF2-40B4-BE49-F238E27FC236}">
                <a16:creationId xmlns:a16="http://schemas.microsoft.com/office/drawing/2014/main" id="{D381DB74-8CC8-41EA-87CA-6D6C92BDF564}"/>
              </a:ext>
            </a:extLst>
          </p:cNvPr>
          <p:cNvSpPr txBox="1"/>
          <p:nvPr/>
        </p:nvSpPr>
        <p:spPr>
          <a:xfrm>
            <a:off x="9831367" y="6104416"/>
            <a:ext cx="1956987" cy="276999"/>
          </a:xfrm>
          <a:prstGeom prst="rect">
            <a:avLst/>
          </a:prstGeom>
          <a:noFill/>
        </p:spPr>
        <p:txBody>
          <a:bodyPr wrap="square" rtlCol="0">
            <a:spAutoFit/>
          </a:bodyPr>
          <a:lstStyle/>
          <a:p>
            <a:r>
              <a:rPr lang="en-US" sz="1200" dirty="0"/>
              <a:t>Photo credit: PATH</a:t>
            </a:r>
          </a:p>
        </p:txBody>
      </p:sp>
    </p:spTree>
    <p:extLst>
      <p:ext uri="{BB962C8B-B14F-4D97-AF65-F5344CB8AC3E}">
        <p14:creationId xmlns:p14="http://schemas.microsoft.com/office/powerpoint/2010/main" val="24569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dirty="0">
                <a:solidFill>
                  <a:schemeClr val="tx1"/>
                </a:solidFill>
                <a:latin typeface="+mj-lt"/>
                <a:ea typeface="+mj-ea"/>
                <a:cs typeface="+mj-cs"/>
              </a:rPr>
              <a:t>Costs of </a:t>
            </a:r>
            <a:r>
              <a:rPr lang="en-US" sz="2600" dirty="0">
                <a:solidFill>
                  <a:schemeClr val="tx1"/>
                </a:solidFill>
              </a:rPr>
              <a:t>blockages</a:t>
            </a:r>
            <a:endParaRPr lang="en-US" sz="2600" kern="1200" dirty="0">
              <a:solidFill>
                <a:schemeClr val="tx1"/>
              </a:solidFill>
              <a:latin typeface="+mj-lt"/>
              <a:ea typeface="+mj-ea"/>
              <a:cs typeface="+mj-cs"/>
            </a:endParaRPr>
          </a:p>
        </p:txBody>
      </p:sp>
      <p:sp>
        <p:nvSpPr>
          <p:cNvPr id="4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2"/>
          </p:nvPr>
        </p:nvSpPr>
        <p:spPr>
          <a:xfrm>
            <a:off x="630936" y="2807208"/>
            <a:ext cx="3280351" cy="3410712"/>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dirty="0">
                <a:solidFill>
                  <a:schemeClr val="tx1"/>
                </a:solidFill>
              </a:rPr>
              <a:t>eThekwini municipality experienced an annual cost of ~$6 million USD (2013 USD) to maintain a fleet of 58 blockage removal teams</a:t>
            </a:r>
          </a:p>
        </p:txBody>
      </p:sp>
      <p:sp>
        <p:nvSpPr>
          <p:cNvPr id="8" name="TextBox 7">
            <a:extLst>
              <a:ext uri="{FF2B5EF4-FFF2-40B4-BE49-F238E27FC236}">
                <a16:creationId xmlns:a16="http://schemas.microsoft.com/office/drawing/2014/main" id="{968194FC-5FB0-46CA-B587-8D87CE7291D6}"/>
              </a:ext>
            </a:extLst>
          </p:cNvPr>
          <p:cNvSpPr txBox="1"/>
          <p:nvPr/>
        </p:nvSpPr>
        <p:spPr>
          <a:xfrm>
            <a:off x="3969469" y="6261903"/>
            <a:ext cx="6003677" cy="461665"/>
          </a:xfrm>
          <a:prstGeom prst="rect">
            <a:avLst/>
          </a:prstGeom>
          <a:noFill/>
        </p:spPr>
        <p:txBody>
          <a:bodyPr wrap="square" rtlCol="0">
            <a:spAutoFit/>
          </a:bodyPr>
          <a:lstStyle/>
          <a:p>
            <a:r>
              <a:rPr lang="en-US" sz="1200" dirty="0"/>
              <a:t>Source: Table 11, Menstrual Management and Sanitations Systems Project, Final Report, 2013, PATH</a:t>
            </a:r>
          </a:p>
        </p:txBody>
      </p:sp>
      <p:pic>
        <p:nvPicPr>
          <p:cNvPr id="3" name="Picture 2">
            <a:extLst>
              <a:ext uri="{FF2B5EF4-FFF2-40B4-BE49-F238E27FC236}">
                <a16:creationId xmlns:a16="http://schemas.microsoft.com/office/drawing/2014/main" id="{7E91D9F9-DCA5-47F3-BFF2-1E0D912A96EF}"/>
              </a:ext>
            </a:extLst>
          </p:cNvPr>
          <p:cNvPicPr>
            <a:picLocks noChangeAspect="1"/>
          </p:cNvPicPr>
          <p:nvPr/>
        </p:nvPicPr>
        <p:blipFill>
          <a:blip r:embed="rId2"/>
          <a:stretch>
            <a:fillRect/>
          </a:stretch>
        </p:blipFill>
        <p:spPr>
          <a:xfrm>
            <a:off x="4042519" y="701101"/>
            <a:ext cx="8087535" cy="5455797"/>
          </a:xfrm>
          <a:prstGeom prst="rect">
            <a:avLst/>
          </a:prstGeom>
        </p:spPr>
      </p:pic>
    </p:spTree>
    <p:extLst>
      <p:ext uri="{BB962C8B-B14F-4D97-AF65-F5344CB8AC3E}">
        <p14:creationId xmlns:p14="http://schemas.microsoft.com/office/powerpoint/2010/main" val="377759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0936" y="639520"/>
            <a:ext cx="3429000" cy="1719072"/>
          </a:xfrm>
        </p:spPr>
        <p:txBody>
          <a:bodyPr vert="horz" lIns="91440" tIns="45720" rIns="91440" bIns="45720" rtlCol="0" anchor="b">
            <a:normAutofit/>
          </a:bodyPr>
          <a:lstStyle/>
          <a:p>
            <a:r>
              <a:rPr lang="en-US" sz="2600" dirty="0">
                <a:solidFill>
                  <a:schemeClr val="tx1"/>
                </a:solidFill>
              </a:rPr>
              <a:t>PATH’s menstrual hygiene product loading model (version 2.0)</a:t>
            </a:r>
            <a:endParaRPr lang="en-US" sz="2600" kern="1200" dirty="0">
              <a:solidFill>
                <a:schemeClr val="tx1"/>
              </a:solidFill>
              <a:latin typeface="+mj-lt"/>
              <a:ea typeface="+mj-ea"/>
              <a:cs typeface="+mj-cs"/>
            </a:endParaRPr>
          </a:p>
        </p:txBody>
      </p:sp>
      <p:sp>
        <p:nvSpPr>
          <p:cNvPr id="4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2"/>
          </p:nvPr>
        </p:nvSpPr>
        <p:spPr>
          <a:xfrm>
            <a:off x="630936" y="2807208"/>
            <a:ext cx="4006378" cy="3410712"/>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dirty="0">
                <a:solidFill>
                  <a:schemeClr val="tx1"/>
                </a:solidFill>
              </a:rPr>
              <a:t>Lifetime loading ranged from 0.1 to 190 kg/person/life. </a:t>
            </a:r>
          </a:p>
          <a:p>
            <a:pPr indent="-228600">
              <a:lnSpc>
                <a:spcPct val="90000"/>
              </a:lnSpc>
              <a:buFont typeface="Arial" panose="020B0604020202020204" pitchFamily="34" charset="0"/>
              <a:buChar char="•"/>
            </a:pPr>
            <a:r>
              <a:rPr lang="en-US" dirty="0">
                <a:solidFill>
                  <a:schemeClr val="tx1"/>
                </a:solidFill>
              </a:rPr>
              <a:t>For comparison, 2018 average municipal solid waste disposal rate for United States is 4.9 pounds/person/day</a:t>
            </a:r>
            <a:r>
              <a:rPr lang="en-US" baseline="30000" dirty="0">
                <a:solidFill>
                  <a:schemeClr val="tx1"/>
                </a:solidFill>
              </a:rPr>
              <a:t>(1)</a:t>
            </a:r>
            <a:r>
              <a:rPr lang="en-US" dirty="0">
                <a:solidFill>
                  <a:schemeClr val="tx1"/>
                </a:solidFill>
              </a:rPr>
              <a:t>, which is 2.2kg/person/day.</a:t>
            </a:r>
          </a:p>
        </p:txBody>
      </p:sp>
      <p:pic>
        <p:nvPicPr>
          <p:cNvPr id="7" name="Content Placeholder 6">
            <a:extLst>
              <a:ext uri="{FF2B5EF4-FFF2-40B4-BE49-F238E27FC236}">
                <a16:creationId xmlns:a16="http://schemas.microsoft.com/office/drawing/2014/main" id="{0BB13D7C-623F-41F7-A9CF-A2D55183A97C}"/>
              </a:ext>
            </a:extLst>
          </p:cNvPr>
          <p:cNvPicPr>
            <a:picLocks noGrp="1" noChangeAspect="1"/>
          </p:cNvPicPr>
          <p:nvPr>
            <p:ph sz="quarter" idx="11"/>
          </p:nvPr>
        </p:nvPicPr>
        <p:blipFill>
          <a:blip r:embed="rId2"/>
          <a:stretch>
            <a:fillRect/>
          </a:stretch>
        </p:blipFill>
        <p:spPr>
          <a:xfrm>
            <a:off x="5049805" y="640080"/>
            <a:ext cx="6112702" cy="5577840"/>
          </a:xfrm>
          <a:prstGeom prst="rect">
            <a:avLst/>
          </a:prstGeom>
        </p:spPr>
      </p:pic>
      <p:sp>
        <p:nvSpPr>
          <p:cNvPr id="8" name="TextBox 7">
            <a:extLst>
              <a:ext uri="{FF2B5EF4-FFF2-40B4-BE49-F238E27FC236}">
                <a16:creationId xmlns:a16="http://schemas.microsoft.com/office/drawing/2014/main" id="{968194FC-5FB0-46CA-B587-8D87CE7291D6}"/>
              </a:ext>
            </a:extLst>
          </p:cNvPr>
          <p:cNvSpPr txBox="1"/>
          <p:nvPr/>
        </p:nvSpPr>
        <p:spPr>
          <a:xfrm>
            <a:off x="5049805" y="6217920"/>
            <a:ext cx="6003677" cy="646331"/>
          </a:xfrm>
          <a:prstGeom prst="rect">
            <a:avLst/>
          </a:prstGeom>
          <a:noFill/>
        </p:spPr>
        <p:txBody>
          <a:bodyPr wrap="square" rtlCol="0">
            <a:spAutoFit/>
          </a:bodyPr>
          <a:lstStyle/>
          <a:p>
            <a:r>
              <a:rPr lang="en-US" sz="1200" dirty="0">
                <a:solidFill>
                  <a:schemeClr val="tx1"/>
                </a:solidFill>
              </a:rPr>
              <a:t>Model assumed 35 menstruating years for defining “lifetime.”</a:t>
            </a:r>
            <a:endParaRPr lang="en-US" sz="1200" dirty="0"/>
          </a:p>
          <a:p>
            <a:r>
              <a:rPr lang="en-US" sz="1200" dirty="0"/>
              <a:t>Source: Table 4, Menstrual Management and Sanitations Systems Project, Final Report, 2013, PATH</a:t>
            </a:r>
          </a:p>
        </p:txBody>
      </p:sp>
      <p:sp>
        <p:nvSpPr>
          <p:cNvPr id="9" name="TextBox 8">
            <a:extLst>
              <a:ext uri="{FF2B5EF4-FFF2-40B4-BE49-F238E27FC236}">
                <a16:creationId xmlns:a16="http://schemas.microsoft.com/office/drawing/2014/main" id="{C3A909BE-CD47-4652-BA11-72351B2CCBA8}"/>
              </a:ext>
            </a:extLst>
          </p:cNvPr>
          <p:cNvSpPr txBox="1"/>
          <p:nvPr/>
        </p:nvSpPr>
        <p:spPr>
          <a:xfrm>
            <a:off x="567434" y="5208415"/>
            <a:ext cx="3914938" cy="1477328"/>
          </a:xfrm>
          <a:prstGeom prst="rect">
            <a:avLst/>
          </a:prstGeom>
          <a:noFill/>
        </p:spPr>
        <p:txBody>
          <a:bodyPr wrap="square" rtlCol="0">
            <a:spAutoFit/>
          </a:bodyPr>
          <a:lstStyle/>
          <a:p>
            <a:r>
              <a:rPr lang="en-US" dirty="0"/>
              <a:t>(1) Source: </a:t>
            </a:r>
            <a:r>
              <a:rPr lang="en-US" dirty="0">
                <a:hlinkClick r:id="rId3"/>
              </a:rPr>
              <a:t>https://www.epa.gov/facts-and-figures-about-materials-waste-and-recycling/national-overview-facts-and-figures-materials</a:t>
            </a:r>
            <a:r>
              <a:rPr lang="en-US" dirty="0"/>
              <a:t> </a:t>
            </a:r>
          </a:p>
        </p:txBody>
      </p:sp>
    </p:spTree>
    <p:extLst>
      <p:ext uri="{BB962C8B-B14F-4D97-AF65-F5344CB8AC3E}">
        <p14:creationId xmlns:p14="http://schemas.microsoft.com/office/powerpoint/2010/main" val="408206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Disposal of menstrual products</a:t>
            </a:r>
          </a:p>
        </p:txBody>
      </p:sp>
      <p:sp>
        <p:nvSpPr>
          <p:cNvPr id="5" name="Content Placeholder 4"/>
          <p:cNvSpPr>
            <a:spLocks noGrp="1"/>
          </p:cNvSpPr>
          <p:nvPr>
            <p:ph sz="quarter" idx="11"/>
          </p:nvPr>
        </p:nvSpPr>
        <p:spPr/>
        <p:txBody>
          <a:bodyPr/>
          <a:lstStyle/>
          <a:p>
            <a:r>
              <a:rPr lang="en-US" dirty="0"/>
              <a:t>Culturally appropriate, discrete and safe solid waste management systems:</a:t>
            </a:r>
          </a:p>
          <a:p>
            <a:pPr marL="342900" indent="-342900">
              <a:buFont typeface="Arial" panose="020B0604020202020204" pitchFamily="34" charset="0"/>
              <a:buChar char="•"/>
            </a:pPr>
            <a:r>
              <a:rPr lang="en-US" dirty="0"/>
              <a:t>Increase dignity for menstruating women</a:t>
            </a:r>
          </a:p>
          <a:p>
            <a:pPr marL="342900" indent="-342900">
              <a:buFont typeface="Arial" panose="020B0604020202020204" pitchFamily="34" charset="0"/>
              <a:buChar char="•"/>
            </a:pPr>
            <a:r>
              <a:rPr lang="en-US" dirty="0"/>
              <a:t>Increase safety for formal and informal workers</a:t>
            </a:r>
          </a:p>
          <a:p>
            <a:pPr marL="342900" indent="-342900">
              <a:buFont typeface="Arial" panose="020B0604020202020204" pitchFamily="34" charset="0"/>
              <a:buChar char="•"/>
            </a:pPr>
            <a:r>
              <a:rPr lang="en-US" dirty="0"/>
              <a:t>Increase functionality and longevity of sanitation systems</a:t>
            </a:r>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428" r="9428"/>
          <a:stretch/>
        </p:blipFill>
        <p:spPr>
          <a:xfrm>
            <a:off x="846351" y="664199"/>
            <a:ext cx="2150849" cy="1984408"/>
          </a:xfrm>
        </p:spPr>
      </p:pic>
    </p:spTree>
    <p:extLst>
      <p:ext uri="{BB962C8B-B14F-4D97-AF65-F5344CB8AC3E}">
        <p14:creationId xmlns:p14="http://schemas.microsoft.com/office/powerpoint/2010/main" val="187107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6B62D-D7E0-4F5E-87BF-2AB956E2D584}"/>
              </a:ext>
            </a:extLst>
          </p:cNvPr>
          <p:cNvSpPr>
            <a:spLocks noGrp="1"/>
          </p:cNvSpPr>
          <p:nvPr>
            <p:ph sz="quarter" idx="12"/>
          </p:nvPr>
        </p:nvSpPr>
        <p:spPr>
          <a:xfrm>
            <a:off x="4598127" y="2154617"/>
            <a:ext cx="6559840" cy="3846786"/>
          </a:xfrm>
        </p:spPr>
        <p:txBody>
          <a:bodyPr>
            <a:normAutofit fontScale="77500" lnSpcReduction="20000"/>
          </a:bodyPr>
          <a:lstStyle/>
          <a:p>
            <a:r>
              <a:rPr lang="en-US" dirty="0"/>
              <a:t>Special thanks to:</a:t>
            </a:r>
          </a:p>
          <a:p>
            <a:r>
              <a:rPr lang="en-US" dirty="0"/>
              <a:t>Study participants from eThekwini municipality and </a:t>
            </a:r>
            <a:r>
              <a:rPr lang="en-US" dirty="0" err="1"/>
              <a:t>Muhiri</a:t>
            </a:r>
            <a:r>
              <a:rPr lang="en-US" dirty="0"/>
              <a:t> district of Tamil Nadu</a:t>
            </a:r>
          </a:p>
          <a:p>
            <a:r>
              <a:rPr lang="en-US" dirty="0"/>
              <a:t>Local collaborating partners - eThekwini Water and Sanitation Unit and SCOPE</a:t>
            </a:r>
          </a:p>
          <a:p>
            <a:r>
              <a:rPr lang="en-US" dirty="0"/>
              <a:t>Research partners and funding agencies</a:t>
            </a:r>
          </a:p>
          <a:p>
            <a:endParaRPr lang="en-US" dirty="0"/>
          </a:p>
          <a:p>
            <a:r>
              <a:rPr lang="en-US" dirty="0"/>
              <a:t>In memory of:</a:t>
            </a:r>
          </a:p>
          <a:p>
            <a:r>
              <a:rPr lang="en-US" dirty="0"/>
              <a:t>Our research collaborator – Professor Chris Buckley – from University of KwaZulu Natal.</a:t>
            </a:r>
          </a:p>
          <a:p>
            <a:endParaRPr lang="en-US" dirty="0"/>
          </a:p>
          <a:p>
            <a:r>
              <a:rPr lang="en-US" dirty="0"/>
              <a:t>For further inquiry:</a:t>
            </a:r>
          </a:p>
          <a:p>
            <a:r>
              <a:rPr lang="en-US" dirty="0"/>
              <a:t>LinkedIn: </a:t>
            </a:r>
            <a:r>
              <a:rPr lang="en-US" dirty="0" err="1"/>
              <a:t>robynwilmouth</a:t>
            </a:r>
            <a:endParaRPr lang="en-US" dirty="0"/>
          </a:p>
        </p:txBody>
      </p:sp>
      <p:sp>
        <p:nvSpPr>
          <p:cNvPr id="4" name="Title 3">
            <a:extLst>
              <a:ext uri="{FF2B5EF4-FFF2-40B4-BE49-F238E27FC236}">
                <a16:creationId xmlns:a16="http://schemas.microsoft.com/office/drawing/2014/main" id="{B8058ACE-47C4-4EC6-963C-7FB6D0D1A583}"/>
              </a:ext>
            </a:extLst>
          </p:cNvPr>
          <p:cNvSpPr>
            <a:spLocks noGrp="1"/>
          </p:cNvSpPr>
          <p:nvPr>
            <p:ph type="title"/>
          </p:nvPr>
        </p:nvSpPr>
        <p:spPr/>
        <p:txBody>
          <a:bodyPr/>
          <a:lstStyle/>
          <a:p>
            <a:r>
              <a:rPr lang="en-US" dirty="0"/>
              <a:t>Acknowledgments</a:t>
            </a:r>
          </a:p>
        </p:txBody>
      </p:sp>
    </p:spTree>
    <p:extLst>
      <p:ext uri="{BB962C8B-B14F-4D97-AF65-F5344CB8AC3E}">
        <p14:creationId xmlns:p14="http://schemas.microsoft.com/office/powerpoint/2010/main" val="228951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p:txBody>
          <a:bodyPr>
            <a:normAutofit lnSpcReduction="10000"/>
          </a:bodyPr>
          <a:lstStyle/>
          <a:p>
            <a:r>
              <a:rPr lang="en-US" dirty="0"/>
              <a:t>Overall goal of the Menstrual Management and Sanitation Systems (MM&amp;SS) project was to understand to what extent menstrual hygiene management (MHM) should be a consideration when planning sustainable sanitation systems for the urban and peri-urban poor.</a:t>
            </a:r>
          </a:p>
          <a:p>
            <a:endParaRPr lang="en-US" dirty="0"/>
          </a:p>
          <a:p>
            <a:r>
              <a:rPr lang="en-US" dirty="0"/>
              <a:t>Objectives were to understand how MHM practices and products impact promising</a:t>
            </a:r>
            <a:r>
              <a:rPr lang="en-US" baseline="30000" dirty="0"/>
              <a:t>(1) </a:t>
            </a:r>
            <a:r>
              <a:rPr lang="en-US" dirty="0"/>
              <a:t>sanitation systems that serve low-income populations in urban and peri-urban areas and how the systems affect the menstruating women who use them.</a:t>
            </a:r>
          </a:p>
          <a:p>
            <a:endParaRPr lang="en-US" dirty="0"/>
          </a:p>
          <a:p>
            <a:endParaRPr lang="en-US" dirty="0"/>
          </a:p>
          <a:p>
            <a:endParaRPr lang="en-US" dirty="0"/>
          </a:p>
          <a:p>
            <a:r>
              <a:rPr lang="en-US" sz="1300" dirty="0"/>
              <a:t>(1) Promising defined per guidance provided by the funder’s (Bill and Melinda Gates Foundation) sanitation strategy.</a:t>
            </a:r>
          </a:p>
        </p:txBody>
      </p:sp>
      <p:sp>
        <p:nvSpPr>
          <p:cNvPr id="4" name="Title 3">
            <a:extLst>
              <a:ext uri="{FF2B5EF4-FFF2-40B4-BE49-F238E27FC236}">
                <a16:creationId xmlns:a16="http://schemas.microsoft.com/office/drawing/2014/main" id="{A02AC1B3-3910-4A76-AEF6-F027B01C59F9}"/>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83799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6" name="Content Placeholder 5"/>
          <p:cNvSpPr>
            <a:spLocks noGrp="1"/>
          </p:cNvSpPr>
          <p:nvPr>
            <p:ph sz="quarter" idx="11"/>
          </p:nvPr>
        </p:nvSpPr>
        <p:spPr/>
        <p:txBody>
          <a:bodyPr>
            <a:normAutofit/>
          </a:bodyPr>
          <a:lstStyle/>
          <a:p>
            <a:r>
              <a:rPr lang="en-US" dirty="0"/>
              <a:t>Case studies were conducted with local partners at University of KwaZulu-Natal (UKZN) in eThekwini municipality, Durban, South Africa, and at the Society for Community Organization and People’s Education (SCOPE) in Tiruchirappalli, Tamil Nadu, India. </a:t>
            </a:r>
          </a:p>
          <a:p>
            <a:endParaRPr lang="en-US" dirty="0"/>
          </a:p>
          <a:p>
            <a:r>
              <a:rPr lang="en-US" dirty="0"/>
              <a:t>The case studies were divided into user-focused research with a total of 61 women of reproductive age, and sanitation system–focused research with a total of 77 government and nongovernmental organization (NGO) stakeholders, system operators, and personnel of a range of communal and household sanitation systems in both countries.</a:t>
            </a:r>
          </a:p>
          <a:p>
            <a:endParaRPr lang="en-US" dirty="0"/>
          </a:p>
          <a:p>
            <a:r>
              <a:rPr lang="en-US" dirty="0"/>
              <a:t>Qualitative methods used to gather data were in-depth interviews, focus group discussion, direct observation, photography, and photovoice research.</a:t>
            </a:r>
          </a:p>
          <a:p>
            <a:endParaRPr lang="en-US" dirty="0"/>
          </a:p>
        </p:txBody>
      </p:sp>
    </p:spTree>
    <p:extLst>
      <p:ext uri="{BB962C8B-B14F-4D97-AF65-F5344CB8AC3E}">
        <p14:creationId xmlns:p14="http://schemas.microsoft.com/office/powerpoint/2010/main" val="270136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6" name="Content Placeholder 5"/>
          <p:cNvSpPr>
            <a:spLocks noGrp="1"/>
          </p:cNvSpPr>
          <p:nvPr>
            <p:ph sz="quarter" idx="11"/>
          </p:nvPr>
        </p:nvSpPr>
        <p:spPr>
          <a:xfrm>
            <a:off x="838198" y="1567543"/>
            <a:ext cx="10515601" cy="4854274"/>
          </a:xfrm>
        </p:spPr>
        <p:txBody>
          <a:bodyPr>
            <a:normAutofit/>
          </a:bodyPr>
          <a:lstStyle/>
          <a:p>
            <a:r>
              <a:rPr lang="en-US" dirty="0"/>
              <a:t>Women in the case study acknowledged the social, cultural, and religious messages and taboos about menstruation being dirty, polluting, and shameful. The acceptance of these age-old perceptions contributes to women continuing to manage menstruation in isolation.</a:t>
            </a:r>
          </a:p>
          <a:p>
            <a:r>
              <a:rPr lang="en-US" dirty="0"/>
              <a:t>Disposal methods often coincide with taboos—which contribute to women’s decisions to bury, burn, dump, or dispose in the garbage—and underlie the practice of washing of MHPs prior to disposal in some cultures.</a:t>
            </a:r>
          </a:p>
          <a:p>
            <a:r>
              <a:rPr lang="en-US" dirty="0"/>
              <a:t>The greatest risk to women’s sense of privacy was the discarding of menstrual waste and the potential for it to be seen by others which would bring embarrassment and, for some, shame. Substantial effort is put into the discreet disposal of used products.</a:t>
            </a:r>
          </a:p>
        </p:txBody>
      </p:sp>
      <p:sp>
        <p:nvSpPr>
          <p:cNvPr id="4" name="TextBox 3">
            <a:extLst>
              <a:ext uri="{FF2B5EF4-FFF2-40B4-BE49-F238E27FC236}">
                <a16:creationId xmlns:a16="http://schemas.microsoft.com/office/drawing/2014/main" id="{8046F566-D028-4D7C-ACD2-06495D5E23B2}"/>
              </a:ext>
            </a:extLst>
          </p:cNvPr>
          <p:cNvSpPr txBox="1"/>
          <p:nvPr/>
        </p:nvSpPr>
        <p:spPr>
          <a:xfrm>
            <a:off x="5998083" y="5873115"/>
            <a:ext cx="5930782" cy="984885"/>
          </a:xfrm>
          <a:prstGeom prst="rect">
            <a:avLst/>
          </a:prstGeom>
          <a:noFill/>
        </p:spPr>
        <p:txBody>
          <a:bodyPr wrap="square" rtlCol="0">
            <a:spAutoFit/>
          </a:bodyPr>
          <a:lstStyle/>
          <a:p>
            <a:r>
              <a:rPr lang="en-US" sz="2000" dirty="0">
                <a:solidFill>
                  <a:schemeClr val="accent4">
                    <a:lumMod val="75000"/>
                  </a:schemeClr>
                </a:solidFill>
              </a:rPr>
              <a:t>“</a:t>
            </a:r>
            <a:r>
              <a:rPr lang="en-US" sz="2000" i="1" dirty="0">
                <a:solidFill>
                  <a:schemeClr val="accent4">
                    <a:lumMod val="75000"/>
                  </a:schemeClr>
                </a:solidFill>
              </a:rPr>
              <a:t>When our bloods are getting spilt there, we will be bitten by shyness</a:t>
            </a:r>
            <a:r>
              <a:rPr lang="en-US" sz="2000" dirty="0">
                <a:solidFill>
                  <a:schemeClr val="accent4">
                    <a:lumMod val="75000"/>
                  </a:schemeClr>
                </a:solidFill>
              </a:rPr>
              <a:t>.” – MMSS study participant</a:t>
            </a:r>
          </a:p>
          <a:p>
            <a:endParaRPr lang="en-US" dirty="0"/>
          </a:p>
        </p:txBody>
      </p:sp>
    </p:spTree>
    <p:extLst>
      <p:ext uri="{BB962C8B-B14F-4D97-AF65-F5344CB8AC3E}">
        <p14:creationId xmlns:p14="http://schemas.microsoft.com/office/powerpoint/2010/main" val="174284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(cont.)</a:t>
            </a:r>
          </a:p>
        </p:txBody>
      </p:sp>
      <p:sp>
        <p:nvSpPr>
          <p:cNvPr id="6" name="Content Placeholder 5"/>
          <p:cNvSpPr>
            <a:spLocks noGrp="1"/>
          </p:cNvSpPr>
          <p:nvPr>
            <p:ph sz="quarter" idx="11"/>
          </p:nvPr>
        </p:nvSpPr>
        <p:spPr>
          <a:xfrm>
            <a:off x="838198" y="1567543"/>
            <a:ext cx="10515601" cy="4854274"/>
          </a:xfrm>
        </p:spPr>
        <p:txBody>
          <a:bodyPr>
            <a:normAutofit/>
          </a:bodyPr>
          <a:lstStyle/>
          <a:p>
            <a:r>
              <a:rPr lang="en-US" dirty="0"/>
              <a:t>Without waste bins in the female restrooms of communal sanitation facilities and educational messages on disposal practices, the increased volume of disposable menstrual waste is likely to cause blockages in piped systems resulting in expense and disuse of sanitation systems.</a:t>
            </a:r>
          </a:p>
          <a:p>
            <a:r>
              <a:rPr lang="en-US" dirty="0"/>
              <a:t>Women—and facility caretakers, where they exist—must be included early on in the planning process for promising sanitation and waste systems to ensure system appropriateness and use.</a:t>
            </a:r>
          </a:p>
          <a:p>
            <a:r>
              <a:rPr lang="en-US" dirty="0"/>
              <a:t>Coordination between sanitation and solid waste management systems is essential, as is involvement of women who use the systems, particularly communal systems. </a:t>
            </a:r>
          </a:p>
        </p:txBody>
      </p:sp>
    </p:spTree>
    <p:extLst>
      <p:ext uri="{BB962C8B-B14F-4D97-AF65-F5344CB8AC3E}">
        <p14:creationId xmlns:p14="http://schemas.microsoft.com/office/powerpoint/2010/main" val="25506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Study’s recommendations – Planning</a:t>
            </a:r>
          </a:p>
        </p:txBody>
      </p:sp>
      <p:sp>
        <p:nvSpPr>
          <p:cNvPr id="6" name="Content Placeholder 5"/>
          <p:cNvSpPr>
            <a:spLocks noGrp="1"/>
          </p:cNvSpPr>
          <p:nvPr>
            <p:ph sz="quarter" idx="11"/>
          </p:nvPr>
        </p:nvSpPr>
        <p:spPr/>
        <p:txBody>
          <a:bodyPr>
            <a:normAutofit/>
          </a:bodyPr>
          <a:lstStyle/>
          <a:p>
            <a:r>
              <a:rPr lang="en-US" dirty="0"/>
              <a:t>•	As women move from reusable cloth to disposable MHPs, anticipate the impact of increased volumes of disposable menstrual waste on sanitation and solid waste management systems.</a:t>
            </a:r>
          </a:p>
          <a:p>
            <a:r>
              <a:rPr lang="en-US" dirty="0"/>
              <a:t>•	Clarify roles and responsibilities of sanitation and solid waste management departments.</a:t>
            </a:r>
          </a:p>
          <a:p>
            <a:r>
              <a:rPr lang="en-US" dirty="0"/>
              <a:t>•	Develop national guidelines, budgets, information, and tools for appropriate menstrual waste disposal.</a:t>
            </a:r>
          </a:p>
          <a:p>
            <a:r>
              <a:rPr lang="en-US" dirty="0"/>
              <a:t>•	Use a methodology such as a decision-tree to map out the cultural, political, financial, and environmental constraints for acceptable disposal options for MHPs.</a:t>
            </a:r>
          </a:p>
        </p:txBody>
      </p:sp>
    </p:spTree>
    <p:extLst>
      <p:ext uri="{BB962C8B-B14F-4D97-AF65-F5344CB8AC3E}">
        <p14:creationId xmlns:p14="http://schemas.microsoft.com/office/powerpoint/2010/main" val="136553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Study’s recommendations – Involving women</a:t>
            </a:r>
          </a:p>
        </p:txBody>
      </p:sp>
      <p:sp>
        <p:nvSpPr>
          <p:cNvPr id="6" name="Content Placeholder 5"/>
          <p:cNvSpPr>
            <a:spLocks noGrp="1"/>
          </p:cNvSpPr>
          <p:nvPr>
            <p:ph sz="quarter" idx="11"/>
          </p:nvPr>
        </p:nvSpPr>
        <p:spPr/>
        <p:txBody>
          <a:bodyPr>
            <a:normAutofit/>
          </a:bodyPr>
          <a:lstStyle/>
          <a:p>
            <a:r>
              <a:rPr lang="en-US" dirty="0"/>
              <a:t>•	Include women, especially those affected by decisions, in planning for MHPs and waste disposal systems.</a:t>
            </a:r>
          </a:p>
          <a:p>
            <a:r>
              <a:rPr lang="en-US" dirty="0"/>
              <a:t>•	Ensure female planners are available for women to interact with.</a:t>
            </a:r>
          </a:p>
          <a:p>
            <a:endParaRPr lang="en-US" dirty="0"/>
          </a:p>
        </p:txBody>
      </p:sp>
      <p:pic>
        <p:nvPicPr>
          <p:cNvPr id="4" name="Picture 3">
            <a:extLst>
              <a:ext uri="{FF2B5EF4-FFF2-40B4-BE49-F238E27FC236}">
                <a16:creationId xmlns:a16="http://schemas.microsoft.com/office/drawing/2014/main" id="{FB90E396-5CB9-4B87-9A4A-A2F91F563A4A}"/>
              </a:ext>
            </a:extLst>
          </p:cNvPr>
          <p:cNvPicPr>
            <a:picLocks noChangeAspect="1"/>
          </p:cNvPicPr>
          <p:nvPr/>
        </p:nvPicPr>
        <p:blipFill>
          <a:blip r:embed="rId2"/>
          <a:stretch>
            <a:fillRect/>
          </a:stretch>
        </p:blipFill>
        <p:spPr>
          <a:xfrm>
            <a:off x="6891897" y="3638951"/>
            <a:ext cx="4922423" cy="3088423"/>
          </a:xfrm>
          <a:prstGeom prst="rect">
            <a:avLst/>
          </a:prstGeom>
        </p:spPr>
      </p:pic>
      <p:sp>
        <p:nvSpPr>
          <p:cNvPr id="5" name="TextBox 4">
            <a:extLst>
              <a:ext uri="{FF2B5EF4-FFF2-40B4-BE49-F238E27FC236}">
                <a16:creationId xmlns:a16="http://schemas.microsoft.com/office/drawing/2014/main" id="{70FFD632-2BFA-4018-BBB0-77ACFA62383A}"/>
              </a:ext>
            </a:extLst>
          </p:cNvPr>
          <p:cNvSpPr txBox="1"/>
          <p:nvPr/>
        </p:nvSpPr>
        <p:spPr>
          <a:xfrm>
            <a:off x="5300104" y="6468850"/>
            <a:ext cx="1956987" cy="276999"/>
          </a:xfrm>
          <a:prstGeom prst="rect">
            <a:avLst/>
          </a:prstGeom>
          <a:noFill/>
        </p:spPr>
        <p:txBody>
          <a:bodyPr wrap="square" rtlCol="0">
            <a:spAutoFit/>
          </a:bodyPr>
          <a:lstStyle/>
          <a:p>
            <a:r>
              <a:rPr lang="en-US" sz="1200" dirty="0"/>
              <a:t>Photo credit: PATH</a:t>
            </a:r>
          </a:p>
        </p:txBody>
      </p:sp>
      <p:pic>
        <p:nvPicPr>
          <p:cNvPr id="7" name="Picture 6">
            <a:extLst>
              <a:ext uri="{FF2B5EF4-FFF2-40B4-BE49-F238E27FC236}">
                <a16:creationId xmlns:a16="http://schemas.microsoft.com/office/drawing/2014/main" id="{3F54DF6D-198A-4AF7-AC92-F0556136AB1F}"/>
              </a:ext>
            </a:extLst>
          </p:cNvPr>
          <p:cNvPicPr>
            <a:picLocks noChangeAspect="1"/>
          </p:cNvPicPr>
          <p:nvPr/>
        </p:nvPicPr>
        <p:blipFill>
          <a:blip r:embed="rId3"/>
          <a:stretch>
            <a:fillRect/>
          </a:stretch>
        </p:blipFill>
        <p:spPr>
          <a:xfrm>
            <a:off x="3078480" y="3680285"/>
            <a:ext cx="2221624" cy="3047090"/>
          </a:xfrm>
          <a:prstGeom prst="rect">
            <a:avLst/>
          </a:prstGeom>
        </p:spPr>
      </p:pic>
    </p:spTree>
    <p:extLst>
      <p:ext uri="{BB962C8B-B14F-4D97-AF65-F5344CB8AC3E}">
        <p14:creationId xmlns:p14="http://schemas.microsoft.com/office/powerpoint/2010/main" val="257011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Study’s recommendations – Disposal containers</a:t>
            </a:r>
          </a:p>
        </p:txBody>
      </p:sp>
      <p:sp>
        <p:nvSpPr>
          <p:cNvPr id="6" name="Content Placeholder 5"/>
          <p:cNvSpPr>
            <a:spLocks noGrp="1"/>
          </p:cNvSpPr>
          <p:nvPr>
            <p:ph sz="quarter" idx="11"/>
          </p:nvPr>
        </p:nvSpPr>
        <p:spPr/>
        <p:txBody>
          <a:bodyPr>
            <a:normAutofit/>
          </a:bodyPr>
          <a:lstStyle/>
          <a:p>
            <a:r>
              <a:rPr lang="en-US" dirty="0"/>
              <a:t>•	Provide accessible, appropriate menstrual waste disposal containers for sanitation facilities, with input from women and facility caretakers.</a:t>
            </a:r>
          </a:p>
          <a:p>
            <a:r>
              <a:rPr lang="en-US" dirty="0"/>
              <a:t>•	Pilot use of dedicated containers for menstrual waste prior to widespread introduction.</a:t>
            </a:r>
          </a:p>
        </p:txBody>
      </p:sp>
      <p:pic>
        <p:nvPicPr>
          <p:cNvPr id="5" name="Picture 4">
            <a:extLst>
              <a:ext uri="{FF2B5EF4-FFF2-40B4-BE49-F238E27FC236}">
                <a16:creationId xmlns:a16="http://schemas.microsoft.com/office/drawing/2014/main" id="{AAC70DCF-CD65-46F2-9B60-6579CCA6124A}"/>
              </a:ext>
            </a:extLst>
          </p:cNvPr>
          <p:cNvPicPr>
            <a:picLocks noChangeAspect="1"/>
          </p:cNvPicPr>
          <p:nvPr/>
        </p:nvPicPr>
        <p:blipFill>
          <a:blip r:embed="rId2"/>
          <a:stretch>
            <a:fillRect/>
          </a:stretch>
        </p:blipFill>
        <p:spPr>
          <a:xfrm>
            <a:off x="6607518" y="3935875"/>
            <a:ext cx="5112042" cy="2723865"/>
          </a:xfrm>
          <a:prstGeom prst="rect">
            <a:avLst/>
          </a:prstGeom>
        </p:spPr>
      </p:pic>
      <p:sp>
        <p:nvSpPr>
          <p:cNvPr id="7" name="TextBox 6">
            <a:extLst>
              <a:ext uri="{FF2B5EF4-FFF2-40B4-BE49-F238E27FC236}">
                <a16:creationId xmlns:a16="http://schemas.microsoft.com/office/drawing/2014/main" id="{35FCD550-A9A4-49D6-8C7C-A0BE179E6F46}"/>
              </a:ext>
            </a:extLst>
          </p:cNvPr>
          <p:cNvSpPr txBox="1"/>
          <p:nvPr/>
        </p:nvSpPr>
        <p:spPr>
          <a:xfrm>
            <a:off x="5140911" y="6454810"/>
            <a:ext cx="1956987" cy="276999"/>
          </a:xfrm>
          <a:prstGeom prst="rect">
            <a:avLst/>
          </a:prstGeom>
          <a:noFill/>
        </p:spPr>
        <p:txBody>
          <a:bodyPr wrap="square" rtlCol="0">
            <a:spAutoFit/>
          </a:bodyPr>
          <a:lstStyle/>
          <a:p>
            <a:r>
              <a:rPr lang="en-US" sz="1200" dirty="0"/>
              <a:t>Photo credit: PATH</a:t>
            </a:r>
          </a:p>
        </p:txBody>
      </p:sp>
      <p:pic>
        <p:nvPicPr>
          <p:cNvPr id="9" name="Picture 8">
            <a:extLst>
              <a:ext uri="{FF2B5EF4-FFF2-40B4-BE49-F238E27FC236}">
                <a16:creationId xmlns:a16="http://schemas.microsoft.com/office/drawing/2014/main" id="{7589EF5E-4D9D-4C8C-BD34-55B5D6461D24}"/>
              </a:ext>
            </a:extLst>
          </p:cNvPr>
          <p:cNvPicPr>
            <a:picLocks noChangeAspect="1"/>
          </p:cNvPicPr>
          <p:nvPr/>
        </p:nvPicPr>
        <p:blipFill>
          <a:blip r:embed="rId3"/>
          <a:stretch>
            <a:fillRect/>
          </a:stretch>
        </p:blipFill>
        <p:spPr>
          <a:xfrm>
            <a:off x="264838" y="3947020"/>
            <a:ext cx="4876073" cy="2682240"/>
          </a:xfrm>
          <a:prstGeom prst="rect">
            <a:avLst/>
          </a:prstGeom>
        </p:spPr>
      </p:pic>
    </p:spTree>
    <p:extLst>
      <p:ext uri="{BB962C8B-B14F-4D97-AF65-F5344CB8AC3E}">
        <p14:creationId xmlns:p14="http://schemas.microsoft.com/office/powerpoint/2010/main" val="297302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Study’s recommendations – Education and information</a:t>
            </a:r>
          </a:p>
        </p:txBody>
      </p:sp>
      <p:sp>
        <p:nvSpPr>
          <p:cNvPr id="6" name="Content Placeholder 5"/>
          <p:cNvSpPr>
            <a:spLocks noGrp="1"/>
          </p:cNvSpPr>
          <p:nvPr>
            <p:ph sz="quarter" idx="11"/>
          </p:nvPr>
        </p:nvSpPr>
        <p:spPr/>
        <p:txBody>
          <a:bodyPr>
            <a:normAutofit/>
          </a:bodyPr>
          <a:lstStyle/>
          <a:p>
            <a:r>
              <a:rPr lang="en-US" dirty="0"/>
              <a:t>•	Provide all actors in the menstrual hygiene and sanitation chain from planners to menstruating women with appropriate information regarding menstrual waste and its disposal.</a:t>
            </a:r>
          </a:p>
          <a:p>
            <a:r>
              <a:rPr lang="en-US" dirty="0"/>
              <a:t>•	Seek guidance from women and sanitation workers on dissemination approaches.</a:t>
            </a:r>
          </a:p>
          <a:p>
            <a:r>
              <a:rPr lang="en-US" dirty="0"/>
              <a:t>•	Include health education related to puberty and menstruation for girls and boys in schools or through community groups or peer-to-peer education.</a:t>
            </a:r>
          </a:p>
        </p:txBody>
      </p:sp>
    </p:spTree>
    <p:extLst>
      <p:ext uri="{BB962C8B-B14F-4D97-AF65-F5344CB8AC3E}">
        <p14:creationId xmlns:p14="http://schemas.microsoft.com/office/powerpoint/2010/main" val="118269103"/>
      </p:ext>
    </p:extLst>
  </p:cSld>
  <p:clrMapOvr>
    <a:masterClrMapping/>
  </p:clrMapOvr>
</p:sld>
</file>

<file path=ppt/theme/theme1.xml><?xml version="1.0" encoding="utf-8"?>
<a:theme xmlns:a="http://schemas.openxmlformats.org/drawingml/2006/main" name="Office Theme">
  <a:themeElements>
    <a:clrScheme name="RHSC">
      <a:dk1>
        <a:srgbClr val="000000"/>
      </a:dk1>
      <a:lt1>
        <a:sysClr val="window" lastClr="FFFFFF"/>
      </a:lt1>
      <a:dk2>
        <a:srgbClr val="4D4F51"/>
      </a:dk2>
      <a:lt2>
        <a:srgbClr val="FFFFFF"/>
      </a:lt2>
      <a:accent1>
        <a:srgbClr val="0067AB"/>
      </a:accent1>
      <a:accent2>
        <a:srgbClr val="5C9CB6"/>
      </a:accent2>
      <a:accent3>
        <a:srgbClr val="FFCD00"/>
      </a:accent3>
      <a:accent4>
        <a:srgbClr val="9D9FA1"/>
      </a:accent4>
      <a:accent5>
        <a:srgbClr val="F16521"/>
      </a:accent5>
      <a:accent6>
        <a:srgbClr val="8A5D3B"/>
      </a:accent6>
      <a:hlink>
        <a:srgbClr val="5C9CB6"/>
      </a:hlink>
      <a:folHlink>
        <a:srgbClr val="9D9FA1"/>
      </a:folHlink>
    </a:clrScheme>
    <a:fontScheme name="RHS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1581</Words>
  <Application>Microsoft Office PowerPoint</Application>
  <PresentationFormat>Widescreen</PresentationFormat>
  <Paragraphs>87</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Office Theme</vt:lpstr>
      <vt:lpstr>Menstrual products and sanitation systems</vt:lpstr>
      <vt:lpstr>Background</vt:lpstr>
      <vt:lpstr>Methods</vt:lpstr>
      <vt:lpstr>Key findings</vt:lpstr>
      <vt:lpstr>Key findings (cont.)</vt:lpstr>
      <vt:lpstr>Study’s recommendations – Planning</vt:lpstr>
      <vt:lpstr>Study’s recommendations – Involving women</vt:lpstr>
      <vt:lpstr>Study’s recommendations – Disposal containers</vt:lpstr>
      <vt:lpstr>Study’s recommendations – Education and information</vt:lpstr>
      <vt:lpstr>Study’s recommendations – Protect workers</vt:lpstr>
      <vt:lpstr>eThekwini municipality’s pipe blockage teams</vt:lpstr>
      <vt:lpstr>Costs of blockages</vt:lpstr>
      <vt:lpstr>PATH’s menstrual hygiene product loading model (version 2.0)</vt:lpstr>
      <vt:lpstr>Disposal of menstrual products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 Lucian</dc:creator>
  <cp:lastModifiedBy>Adam Drolet</cp:lastModifiedBy>
  <cp:revision>61</cp:revision>
  <dcterms:created xsi:type="dcterms:W3CDTF">2015-03-17T14:41:02Z</dcterms:created>
  <dcterms:modified xsi:type="dcterms:W3CDTF">2022-05-03T14:23:47Z</dcterms:modified>
</cp:coreProperties>
</file>