
<file path=[Content_Types].xml><?xml version="1.0" encoding="utf-8"?>
<Types xmlns="http://schemas.openxmlformats.org/package/2006/content-types">
  <Default Extension="xml" ContentType="application/xml"/>
  <Default Extension="jpeg" ContentType="image/jpeg"/>
  <Default Extension="jpg" ContentType="image/jpeg"/>
  <Default Extension="tiff" ContentType="image/tiff"/>
  <Default Extension="xlsx" ContentType="application/vnd.openxmlformats-officedocument.spreadsheetml.sheet"/>
  <Default Extension="rels" ContentType="application/vnd.openxmlformats-package.relationships+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9.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0.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1.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690" r:id="rId2"/>
    <p:sldMasterId id="2147483707" r:id="rId3"/>
  </p:sldMasterIdLst>
  <p:notesMasterIdLst>
    <p:notesMasterId r:id="rId85"/>
  </p:notesMasterIdLst>
  <p:sldIdLst>
    <p:sldId id="363" r:id="rId4"/>
    <p:sldId id="271" r:id="rId5"/>
    <p:sldId id="364" r:id="rId6"/>
    <p:sldId id="257" r:id="rId7"/>
    <p:sldId id="357" r:id="rId8"/>
    <p:sldId id="258" r:id="rId9"/>
    <p:sldId id="261" r:id="rId10"/>
    <p:sldId id="260" r:id="rId11"/>
    <p:sldId id="338" r:id="rId12"/>
    <p:sldId id="262" r:id="rId13"/>
    <p:sldId id="263" r:id="rId14"/>
    <p:sldId id="289" r:id="rId15"/>
    <p:sldId id="344" r:id="rId16"/>
    <p:sldId id="266" r:id="rId17"/>
    <p:sldId id="339" r:id="rId18"/>
    <p:sldId id="275" r:id="rId19"/>
    <p:sldId id="276" r:id="rId20"/>
    <p:sldId id="277" r:id="rId21"/>
    <p:sldId id="340" r:id="rId22"/>
    <p:sldId id="341" r:id="rId23"/>
    <p:sldId id="285" r:id="rId24"/>
    <p:sldId id="328" r:id="rId25"/>
    <p:sldId id="279" r:id="rId26"/>
    <p:sldId id="282" r:id="rId27"/>
    <p:sldId id="283" r:id="rId28"/>
    <p:sldId id="284" r:id="rId29"/>
    <p:sldId id="329" r:id="rId30"/>
    <p:sldId id="280" r:id="rId31"/>
    <p:sldId id="345" r:id="rId32"/>
    <p:sldId id="365" r:id="rId33"/>
    <p:sldId id="286" r:id="rId34"/>
    <p:sldId id="287" r:id="rId35"/>
    <p:sldId id="288" r:id="rId36"/>
    <p:sldId id="342" r:id="rId37"/>
    <p:sldId id="343" r:id="rId38"/>
    <p:sldId id="347" r:id="rId39"/>
    <p:sldId id="348" r:id="rId40"/>
    <p:sldId id="349" r:id="rId41"/>
    <p:sldId id="350" r:id="rId42"/>
    <p:sldId id="351" r:id="rId43"/>
    <p:sldId id="352" r:id="rId44"/>
    <p:sldId id="353" r:id="rId45"/>
    <p:sldId id="354" r:id="rId46"/>
    <p:sldId id="355" r:id="rId47"/>
    <p:sldId id="362" r:id="rId48"/>
    <p:sldId id="366" r:id="rId49"/>
    <p:sldId id="293" r:id="rId50"/>
    <p:sldId id="294" r:id="rId51"/>
    <p:sldId id="295" r:id="rId52"/>
    <p:sldId id="296" r:id="rId53"/>
    <p:sldId id="297" r:id="rId54"/>
    <p:sldId id="298" r:id="rId55"/>
    <p:sldId id="299" r:id="rId56"/>
    <p:sldId id="300" r:id="rId57"/>
    <p:sldId id="301" r:id="rId58"/>
    <p:sldId id="302" r:id="rId59"/>
    <p:sldId id="303" r:id="rId60"/>
    <p:sldId id="304" r:id="rId61"/>
    <p:sldId id="305" r:id="rId62"/>
    <p:sldId id="306" r:id="rId63"/>
    <p:sldId id="307" r:id="rId64"/>
    <p:sldId id="308" r:id="rId65"/>
    <p:sldId id="309" r:id="rId66"/>
    <p:sldId id="310" r:id="rId67"/>
    <p:sldId id="311" r:id="rId68"/>
    <p:sldId id="312" r:id="rId69"/>
    <p:sldId id="313" r:id="rId70"/>
    <p:sldId id="314" r:id="rId71"/>
    <p:sldId id="315" r:id="rId72"/>
    <p:sldId id="316" r:id="rId73"/>
    <p:sldId id="317" r:id="rId74"/>
    <p:sldId id="318" r:id="rId75"/>
    <p:sldId id="361" r:id="rId76"/>
    <p:sldId id="326" r:id="rId77"/>
    <p:sldId id="321" r:id="rId78"/>
    <p:sldId id="323" r:id="rId79"/>
    <p:sldId id="324" r:id="rId80"/>
    <p:sldId id="367" r:id="rId81"/>
    <p:sldId id="368" r:id="rId82"/>
    <p:sldId id="369" r:id="rId83"/>
    <p:sldId id="370" r:id="rId8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 jones" initials="cj"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406B"/>
    <a:srgbClr val="E7EFEC"/>
    <a:srgbClr val="CAE4F6"/>
    <a:srgbClr val="5BADAC"/>
    <a:srgbClr val="FAEEDB"/>
    <a:srgbClr val="FBDFB3"/>
    <a:srgbClr val="638FAC"/>
    <a:srgbClr val="7485A6"/>
    <a:srgbClr val="FFA400"/>
    <a:srgbClr val="A9CF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054" autoAdjust="0"/>
    <p:restoredTop sz="65312" autoAdjust="0"/>
  </p:normalViewPr>
  <p:slideViewPr>
    <p:cSldViewPr snapToGrid="0">
      <p:cViewPr>
        <p:scale>
          <a:sx n="81" d="100"/>
          <a:sy n="81" d="100"/>
        </p:scale>
        <p:origin x="752" y="192"/>
      </p:cViewPr>
      <p:guideLst>
        <p:guide orient="horz" pos="2160"/>
        <p:guide pos="3840"/>
      </p:guideLst>
    </p:cSldViewPr>
  </p:slideViewPr>
  <p:notesTextViewPr>
    <p:cViewPr>
      <p:scale>
        <a:sx n="110" d="100"/>
        <a:sy n="11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slide" Target="slides/slide49.xml"/><Relationship Id="rId53" Type="http://schemas.openxmlformats.org/officeDocument/2006/relationships/slide" Target="slides/slide50.xml"/><Relationship Id="rId54" Type="http://schemas.openxmlformats.org/officeDocument/2006/relationships/slide" Target="slides/slide51.xml"/><Relationship Id="rId55" Type="http://schemas.openxmlformats.org/officeDocument/2006/relationships/slide" Target="slides/slide52.xml"/><Relationship Id="rId56" Type="http://schemas.openxmlformats.org/officeDocument/2006/relationships/slide" Target="slides/slide53.xml"/><Relationship Id="rId57" Type="http://schemas.openxmlformats.org/officeDocument/2006/relationships/slide" Target="slides/slide54.xml"/><Relationship Id="rId58" Type="http://schemas.openxmlformats.org/officeDocument/2006/relationships/slide" Target="slides/slide55.xml"/><Relationship Id="rId59" Type="http://schemas.openxmlformats.org/officeDocument/2006/relationships/slide" Target="slides/slide56.xml"/><Relationship Id="rId70" Type="http://schemas.openxmlformats.org/officeDocument/2006/relationships/slide" Target="slides/slide67.xml"/><Relationship Id="rId71" Type="http://schemas.openxmlformats.org/officeDocument/2006/relationships/slide" Target="slides/slide68.xml"/><Relationship Id="rId72" Type="http://schemas.openxmlformats.org/officeDocument/2006/relationships/slide" Target="slides/slide69.xml"/><Relationship Id="rId73" Type="http://schemas.openxmlformats.org/officeDocument/2006/relationships/slide" Target="slides/slide70.xml"/><Relationship Id="rId74" Type="http://schemas.openxmlformats.org/officeDocument/2006/relationships/slide" Target="slides/slide71.xml"/><Relationship Id="rId75" Type="http://schemas.openxmlformats.org/officeDocument/2006/relationships/slide" Target="slides/slide72.xml"/><Relationship Id="rId76" Type="http://schemas.openxmlformats.org/officeDocument/2006/relationships/slide" Target="slides/slide73.xml"/><Relationship Id="rId77" Type="http://schemas.openxmlformats.org/officeDocument/2006/relationships/slide" Target="slides/slide74.xml"/><Relationship Id="rId78" Type="http://schemas.openxmlformats.org/officeDocument/2006/relationships/slide" Target="slides/slide75.xml"/><Relationship Id="rId79" Type="http://schemas.openxmlformats.org/officeDocument/2006/relationships/slide" Target="slides/slide76.xml"/><Relationship Id="rId90" Type="http://schemas.openxmlformats.org/officeDocument/2006/relationships/tableStyles" Target="tableStyles.xml"/><Relationship Id="rId92" Type="http://schemas.microsoft.com/office/2016/11/relationships/changesInfo" Target="changesInfos/changesInfo1.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60" Type="http://schemas.openxmlformats.org/officeDocument/2006/relationships/slide" Target="slides/slide57.xml"/><Relationship Id="rId61" Type="http://schemas.openxmlformats.org/officeDocument/2006/relationships/slide" Target="slides/slide58.xml"/><Relationship Id="rId62" Type="http://schemas.openxmlformats.org/officeDocument/2006/relationships/slide" Target="slides/slide59.xml"/><Relationship Id="rId63" Type="http://schemas.openxmlformats.org/officeDocument/2006/relationships/slide" Target="slides/slide60.xml"/><Relationship Id="rId64" Type="http://schemas.openxmlformats.org/officeDocument/2006/relationships/slide" Target="slides/slide61.xml"/><Relationship Id="rId65" Type="http://schemas.openxmlformats.org/officeDocument/2006/relationships/slide" Target="slides/slide62.xml"/><Relationship Id="rId66" Type="http://schemas.openxmlformats.org/officeDocument/2006/relationships/slide" Target="slides/slide63.xml"/><Relationship Id="rId67" Type="http://schemas.openxmlformats.org/officeDocument/2006/relationships/slide" Target="slides/slide64.xml"/><Relationship Id="rId68" Type="http://schemas.openxmlformats.org/officeDocument/2006/relationships/slide" Target="slides/slide65.xml"/><Relationship Id="rId69" Type="http://schemas.openxmlformats.org/officeDocument/2006/relationships/slide" Target="slides/slide66.xml"/><Relationship Id="rId80" Type="http://schemas.openxmlformats.org/officeDocument/2006/relationships/slide" Target="slides/slide77.xml"/><Relationship Id="rId81" Type="http://schemas.openxmlformats.org/officeDocument/2006/relationships/slide" Target="slides/slide78.xml"/><Relationship Id="rId82" Type="http://schemas.openxmlformats.org/officeDocument/2006/relationships/slide" Target="slides/slide79.xml"/><Relationship Id="rId83" Type="http://schemas.openxmlformats.org/officeDocument/2006/relationships/slide" Target="slides/slide80.xml"/><Relationship Id="rId84" Type="http://schemas.openxmlformats.org/officeDocument/2006/relationships/slide" Target="slides/slide81.xml"/><Relationship Id="rId85" Type="http://schemas.openxmlformats.org/officeDocument/2006/relationships/notesMaster" Target="notesMasters/notesMaster1.xml"/><Relationship Id="rId86" Type="http://schemas.openxmlformats.org/officeDocument/2006/relationships/commentAuthors" Target="commentAuthors.xml"/><Relationship Id="rId87" Type="http://schemas.openxmlformats.org/officeDocument/2006/relationships/presProps" Target="presProps.xml"/><Relationship Id="rId88" Type="http://schemas.openxmlformats.org/officeDocument/2006/relationships/viewProps" Target="viewProps.xml"/><Relationship Id="rId8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asmin Madan" userId="8df7ccf12d06ca19" providerId="LiveId" clId="{C6E8345B-F5EF-4DBF-B92A-9137366B55B8}"/>
    <pc:docChg chg="custSel addSld delSld modSld">
      <pc:chgData name="Yasmin Madan" userId="8df7ccf12d06ca19" providerId="LiveId" clId="{C6E8345B-F5EF-4DBF-B92A-9137366B55B8}" dt="2017-08-30T17:30:50.319" v="6397" actId="20577"/>
      <pc:docMkLst>
        <pc:docMk/>
      </pc:docMkLst>
      <pc:sldChg chg="addSp delSp modSp modNotesTx">
        <pc:chgData name="Yasmin Madan" userId="8df7ccf12d06ca19" providerId="LiveId" clId="{C6E8345B-F5EF-4DBF-B92A-9137366B55B8}" dt="2017-08-30T17:14:03.250" v="5876" actId="6549"/>
        <pc:sldMkLst>
          <pc:docMk/>
          <pc:sldMk cId="828060782" sldId="257"/>
        </pc:sldMkLst>
        <pc:spChg chg="del">
          <ac:chgData name="Yasmin Madan" userId="8df7ccf12d06ca19" providerId="LiveId" clId="{C6E8345B-F5EF-4DBF-B92A-9137366B55B8}" dt="2017-08-30T17:13:14.627" v="5810" actId="478"/>
          <ac:spMkLst>
            <pc:docMk/>
            <pc:sldMk cId="828060782" sldId="257"/>
            <ac:spMk id="2" creationId="{0F744C3F-52DF-44A4-BBA7-B7DD7C076F72}"/>
          </ac:spMkLst>
        </pc:spChg>
        <pc:spChg chg="mod">
          <ac:chgData name="Yasmin Madan" userId="8df7ccf12d06ca19" providerId="LiveId" clId="{C6E8345B-F5EF-4DBF-B92A-9137366B55B8}" dt="2017-08-30T17:14:03.250" v="5876" actId="6549"/>
          <ac:spMkLst>
            <pc:docMk/>
            <pc:sldMk cId="828060782" sldId="257"/>
            <ac:spMk id="3" creationId="{829868ED-5905-4288-A35F-8B4C0E68E30A}"/>
          </ac:spMkLst>
        </pc:spChg>
        <pc:spChg chg="add del mod">
          <ac:chgData name="Yasmin Madan" userId="8df7ccf12d06ca19" providerId="LiveId" clId="{C6E8345B-F5EF-4DBF-B92A-9137366B55B8}" dt="2017-08-30T17:13:16.461" v="5811" actId="478"/>
          <ac:spMkLst>
            <pc:docMk/>
            <pc:sldMk cId="828060782" sldId="257"/>
            <ac:spMk id="5" creationId="{35AF42EE-1709-40FE-9EB7-0AE86F564EB1}"/>
          </ac:spMkLst>
        </pc:spChg>
      </pc:sldChg>
      <pc:sldChg chg="addSp delSp modSp modNotesTx">
        <pc:chgData name="Yasmin Madan" userId="8df7ccf12d06ca19" providerId="LiveId" clId="{C6E8345B-F5EF-4DBF-B92A-9137366B55B8}" dt="2017-08-30T17:12:39.837" v="5777" actId="27636"/>
        <pc:sldMkLst>
          <pc:docMk/>
          <pc:sldMk cId="2792520621" sldId="258"/>
        </pc:sldMkLst>
        <pc:spChg chg="del">
          <ac:chgData name="Yasmin Madan" userId="8df7ccf12d06ca19" providerId="LiveId" clId="{C6E8345B-F5EF-4DBF-B92A-9137366B55B8}" dt="2017-08-30T17:12:32.474" v="5774" actId="478"/>
          <ac:spMkLst>
            <pc:docMk/>
            <pc:sldMk cId="2792520621" sldId="258"/>
            <ac:spMk id="2" creationId="{12426974-8C4F-477A-B857-14E830540793}"/>
          </ac:spMkLst>
        </pc:spChg>
        <pc:spChg chg="mod">
          <ac:chgData name="Yasmin Madan" userId="8df7ccf12d06ca19" providerId="LiveId" clId="{C6E8345B-F5EF-4DBF-B92A-9137366B55B8}" dt="2017-08-30T17:12:39.837" v="5777" actId="27636"/>
          <ac:spMkLst>
            <pc:docMk/>
            <pc:sldMk cId="2792520621" sldId="258"/>
            <ac:spMk id="3" creationId="{77ECE145-12C7-4FBA-B704-D9B7E7C9B9EF}"/>
          </ac:spMkLst>
        </pc:spChg>
        <pc:spChg chg="add del mod">
          <ac:chgData name="Yasmin Madan" userId="8df7ccf12d06ca19" providerId="LiveId" clId="{C6E8345B-F5EF-4DBF-B92A-9137366B55B8}" dt="2017-08-30T17:12:36.360" v="5775" actId="478"/>
          <ac:spMkLst>
            <pc:docMk/>
            <pc:sldMk cId="2792520621" sldId="258"/>
            <ac:spMk id="5" creationId="{409DDD7D-1E54-4B25-9085-581CAD17CEA7}"/>
          </ac:spMkLst>
        </pc:spChg>
      </pc:sldChg>
      <pc:sldChg chg="modSp modNotesTx">
        <pc:chgData name="Yasmin Madan" userId="8df7ccf12d06ca19" providerId="LiveId" clId="{C6E8345B-F5EF-4DBF-B92A-9137366B55B8}" dt="2017-08-30T15:08:24.300" v="2224" actId="20577"/>
        <pc:sldMkLst>
          <pc:docMk/>
          <pc:sldMk cId="1679327250" sldId="260"/>
        </pc:sldMkLst>
        <pc:spChg chg="mod">
          <ac:chgData name="Yasmin Madan" userId="8df7ccf12d06ca19" providerId="LiveId" clId="{C6E8345B-F5EF-4DBF-B92A-9137366B55B8}" dt="2017-08-30T14:56:16.174" v="113" actId="1076"/>
          <ac:spMkLst>
            <pc:docMk/>
            <pc:sldMk cId="1679327250" sldId="260"/>
            <ac:spMk id="3" creationId="{A0057B76-418F-4146-9517-382381F2C82A}"/>
          </ac:spMkLst>
        </pc:spChg>
        <pc:graphicFrameChg chg="modGraphic">
          <ac:chgData name="Yasmin Madan" userId="8df7ccf12d06ca19" providerId="LiveId" clId="{C6E8345B-F5EF-4DBF-B92A-9137366B55B8}" dt="2017-08-30T14:56:12.887" v="112" actId="14100"/>
          <ac:graphicFrameMkLst>
            <pc:docMk/>
            <pc:sldMk cId="1679327250" sldId="260"/>
            <ac:graphicFrameMk id="4" creationId="{B4FDB437-95D9-44B8-B4AC-66FE83736EE9}"/>
          </ac:graphicFrameMkLst>
        </pc:graphicFrameChg>
      </pc:sldChg>
      <pc:sldChg chg="del">
        <pc:chgData name="Yasmin Madan" userId="8df7ccf12d06ca19" providerId="LiveId" clId="{C6E8345B-F5EF-4DBF-B92A-9137366B55B8}" dt="2017-08-30T15:13:34.115" v="2235" actId="2696"/>
        <pc:sldMkLst>
          <pc:docMk/>
          <pc:sldMk cId="372152582" sldId="267"/>
        </pc:sldMkLst>
      </pc:sldChg>
      <pc:sldChg chg="del">
        <pc:chgData name="Yasmin Madan" userId="8df7ccf12d06ca19" providerId="LiveId" clId="{C6E8345B-F5EF-4DBF-B92A-9137366B55B8}" dt="2017-08-30T15:14:03.948" v="2237" actId="2696"/>
        <pc:sldMkLst>
          <pc:docMk/>
          <pc:sldMk cId="1553503982" sldId="268"/>
        </pc:sldMkLst>
      </pc:sldChg>
      <pc:sldChg chg="del">
        <pc:chgData name="Yasmin Madan" userId="8df7ccf12d06ca19" providerId="LiveId" clId="{C6E8345B-F5EF-4DBF-B92A-9137366B55B8}" dt="2017-08-30T15:13:23.050" v="2234" actId="2696"/>
        <pc:sldMkLst>
          <pc:docMk/>
          <pc:sldMk cId="1861055560" sldId="269"/>
        </pc:sldMkLst>
      </pc:sldChg>
      <pc:sldChg chg="modSp modNotesTx">
        <pc:chgData name="Yasmin Madan" userId="8df7ccf12d06ca19" providerId="LiveId" clId="{C6E8345B-F5EF-4DBF-B92A-9137366B55B8}" dt="2017-08-30T17:19:05.848" v="6059" actId="20577"/>
        <pc:sldMkLst>
          <pc:docMk/>
          <pc:sldMk cId="1350946163" sldId="271"/>
        </pc:sldMkLst>
        <pc:spChg chg="mod">
          <ac:chgData name="Yasmin Madan" userId="8df7ccf12d06ca19" providerId="LiveId" clId="{C6E8345B-F5EF-4DBF-B92A-9137366B55B8}" dt="2017-08-30T17:17:39.818" v="5967" actId="20577"/>
          <ac:spMkLst>
            <pc:docMk/>
            <pc:sldMk cId="1350946163" sldId="271"/>
            <ac:spMk id="2" creationId="{EA76D43A-B816-4BF2-A347-81F06CD22287}"/>
          </ac:spMkLst>
        </pc:spChg>
        <pc:spChg chg="mod">
          <ac:chgData name="Yasmin Madan" userId="8df7ccf12d06ca19" providerId="LiveId" clId="{C6E8345B-F5EF-4DBF-B92A-9137366B55B8}" dt="2017-08-30T17:19:05.848" v="6059" actId="20577"/>
          <ac:spMkLst>
            <pc:docMk/>
            <pc:sldMk cId="1350946163" sldId="271"/>
            <ac:spMk id="3" creationId="{5C4E7A18-B683-4900-A29E-1181CF7ADE23}"/>
          </ac:spMkLst>
        </pc:spChg>
      </pc:sldChg>
      <pc:sldChg chg="del">
        <pc:chgData name="Yasmin Madan" userId="8df7ccf12d06ca19" providerId="LiveId" clId="{C6E8345B-F5EF-4DBF-B92A-9137366B55B8}" dt="2017-08-30T15:14:03.932" v="2236" actId="2696"/>
        <pc:sldMkLst>
          <pc:docMk/>
          <pc:sldMk cId="572002174" sldId="274"/>
        </pc:sldMkLst>
      </pc:sldChg>
      <pc:sldChg chg="modSp modNotesTx">
        <pc:chgData name="Yasmin Madan" userId="8df7ccf12d06ca19" providerId="LiveId" clId="{C6E8345B-F5EF-4DBF-B92A-9137366B55B8}" dt="2017-08-30T16:53:13.042" v="4801" actId="20577"/>
        <pc:sldMkLst>
          <pc:docMk/>
          <pc:sldMk cId="1397639334" sldId="275"/>
        </pc:sldMkLst>
        <pc:spChg chg="mod">
          <ac:chgData name="Yasmin Madan" userId="8df7ccf12d06ca19" providerId="LiveId" clId="{C6E8345B-F5EF-4DBF-B92A-9137366B55B8}" dt="2017-08-30T16:53:13.042" v="4801" actId="20577"/>
          <ac:spMkLst>
            <pc:docMk/>
            <pc:sldMk cId="1397639334" sldId="275"/>
            <ac:spMk id="2" creationId="{4458CEA0-37C4-4F79-8EAC-FA1A6C0E2DD0}"/>
          </ac:spMkLst>
        </pc:spChg>
      </pc:sldChg>
      <pc:sldChg chg="modSp modNotesTx">
        <pc:chgData name="Yasmin Madan" userId="8df7ccf12d06ca19" providerId="LiveId" clId="{C6E8345B-F5EF-4DBF-B92A-9137366B55B8}" dt="2017-08-30T16:05:20.581" v="4689" actId="27636"/>
        <pc:sldMkLst>
          <pc:docMk/>
          <pc:sldMk cId="997048274" sldId="276"/>
        </pc:sldMkLst>
        <pc:spChg chg="mod">
          <ac:chgData name="Yasmin Madan" userId="8df7ccf12d06ca19" providerId="LiveId" clId="{C6E8345B-F5EF-4DBF-B92A-9137366B55B8}" dt="2017-08-30T15:24:41.969" v="2931" actId="1076"/>
          <ac:spMkLst>
            <pc:docMk/>
            <pc:sldMk cId="997048274" sldId="276"/>
            <ac:spMk id="4" creationId="{CB5895C9-1123-483F-9DEF-2596E99DC745}"/>
          </ac:spMkLst>
        </pc:spChg>
        <pc:spChg chg="mod">
          <ac:chgData name="Yasmin Madan" userId="8df7ccf12d06ca19" providerId="LiveId" clId="{C6E8345B-F5EF-4DBF-B92A-9137366B55B8}" dt="2017-08-30T16:05:20.581" v="4689" actId="27636"/>
          <ac:spMkLst>
            <pc:docMk/>
            <pc:sldMk cId="997048274" sldId="276"/>
            <ac:spMk id="5" creationId="{7EEF78A1-E85A-4297-938F-3DAFEE3CF185}"/>
          </ac:spMkLst>
        </pc:spChg>
      </pc:sldChg>
      <pc:sldChg chg="modSp modNotesTx">
        <pc:chgData name="Yasmin Madan" userId="8df7ccf12d06ca19" providerId="LiveId" clId="{C6E8345B-F5EF-4DBF-B92A-9137366B55B8}" dt="2017-08-30T17:20:12.875" v="6062" actId="6549"/>
        <pc:sldMkLst>
          <pc:docMk/>
          <pc:sldMk cId="3229686237" sldId="277"/>
        </pc:sldMkLst>
        <pc:spChg chg="mod">
          <ac:chgData name="Yasmin Madan" userId="8df7ccf12d06ca19" providerId="LiveId" clId="{C6E8345B-F5EF-4DBF-B92A-9137366B55B8}" dt="2017-08-30T16:05:54.496" v="4701" actId="1076"/>
          <ac:spMkLst>
            <pc:docMk/>
            <pc:sldMk cId="3229686237" sldId="277"/>
            <ac:spMk id="2" creationId="{E89C5BED-BB88-4DA1-9103-F91229839A61}"/>
          </ac:spMkLst>
        </pc:spChg>
        <pc:spChg chg="mod">
          <ac:chgData name="Yasmin Madan" userId="8df7ccf12d06ca19" providerId="LiveId" clId="{C6E8345B-F5EF-4DBF-B92A-9137366B55B8}" dt="2017-08-30T17:20:12.875" v="6062" actId="6549"/>
          <ac:spMkLst>
            <pc:docMk/>
            <pc:sldMk cId="3229686237" sldId="277"/>
            <ac:spMk id="3" creationId="{897818AD-B3DE-4718-9206-7F2F41C6C769}"/>
          </ac:spMkLst>
        </pc:spChg>
      </pc:sldChg>
      <pc:sldChg chg="del">
        <pc:chgData name="Yasmin Madan" userId="8df7ccf12d06ca19" providerId="LiveId" clId="{C6E8345B-F5EF-4DBF-B92A-9137366B55B8}" dt="2017-08-30T15:34:55.925" v="3481" actId="2696"/>
        <pc:sldMkLst>
          <pc:docMk/>
          <pc:sldMk cId="3780847496" sldId="278"/>
        </pc:sldMkLst>
      </pc:sldChg>
      <pc:sldChg chg="del">
        <pc:chgData name="Yasmin Madan" userId="8df7ccf12d06ca19" providerId="LiveId" clId="{C6E8345B-F5EF-4DBF-B92A-9137366B55B8}" dt="2017-08-30T17:09:01.634" v="5726" actId="2696"/>
        <pc:sldMkLst>
          <pc:docMk/>
          <pc:sldMk cId="3306091811" sldId="281"/>
        </pc:sldMkLst>
      </pc:sldChg>
      <pc:sldChg chg="modSp">
        <pc:chgData name="Yasmin Madan" userId="8df7ccf12d06ca19" providerId="LiveId" clId="{C6E8345B-F5EF-4DBF-B92A-9137366B55B8}" dt="2017-08-30T17:24:38.789" v="6277" actId="20577"/>
        <pc:sldMkLst>
          <pc:docMk/>
          <pc:sldMk cId="4263786825" sldId="283"/>
        </pc:sldMkLst>
        <pc:spChg chg="mod">
          <ac:chgData name="Yasmin Madan" userId="8df7ccf12d06ca19" providerId="LiveId" clId="{C6E8345B-F5EF-4DBF-B92A-9137366B55B8}" dt="2017-08-30T17:24:38.789" v="6277" actId="20577"/>
          <ac:spMkLst>
            <pc:docMk/>
            <pc:sldMk cId="4263786825" sldId="283"/>
            <ac:spMk id="3" creationId="{2110DDBF-74A1-4842-9D0C-1968B72E8C46}"/>
          </ac:spMkLst>
        </pc:spChg>
      </pc:sldChg>
      <pc:sldChg chg="modSp">
        <pc:chgData name="Yasmin Madan" userId="8df7ccf12d06ca19" providerId="LiveId" clId="{C6E8345B-F5EF-4DBF-B92A-9137366B55B8}" dt="2017-08-30T17:15:03.505" v="5932" actId="20577"/>
        <pc:sldMkLst>
          <pc:docMk/>
          <pc:sldMk cId="1899303722" sldId="285"/>
        </pc:sldMkLst>
        <pc:spChg chg="mod">
          <ac:chgData name="Yasmin Madan" userId="8df7ccf12d06ca19" providerId="LiveId" clId="{C6E8345B-F5EF-4DBF-B92A-9137366B55B8}" dt="2017-08-30T17:15:03.505" v="5932" actId="20577"/>
          <ac:spMkLst>
            <pc:docMk/>
            <pc:sldMk cId="1899303722" sldId="285"/>
            <ac:spMk id="2" creationId="{7F2C7D3C-8E15-4A4F-9ABF-D02F10EEC369}"/>
          </ac:spMkLst>
        </pc:spChg>
      </pc:sldChg>
      <pc:sldChg chg="delSp modSp">
        <pc:chgData name="Yasmin Madan" userId="8df7ccf12d06ca19" providerId="LiveId" clId="{C6E8345B-F5EF-4DBF-B92A-9137366B55B8}" dt="2017-08-30T15:13:10.844" v="2232" actId="20577"/>
        <pc:sldMkLst>
          <pc:docMk/>
          <pc:sldMk cId="3050205" sldId="289"/>
        </pc:sldMkLst>
        <pc:spChg chg="del">
          <ac:chgData name="Yasmin Madan" userId="8df7ccf12d06ca19" providerId="LiveId" clId="{C6E8345B-F5EF-4DBF-B92A-9137366B55B8}" dt="2017-08-30T15:12:54.658" v="2227" actId="478"/>
          <ac:spMkLst>
            <pc:docMk/>
            <pc:sldMk cId="3050205" sldId="289"/>
            <ac:spMk id="4" creationId="{00000000-0000-0000-0000-000000000000}"/>
          </ac:spMkLst>
        </pc:spChg>
        <pc:spChg chg="del">
          <ac:chgData name="Yasmin Madan" userId="8df7ccf12d06ca19" providerId="LiveId" clId="{C6E8345B-F5EF-4DBF-B92A-9137366B55B8}" dt="2017-08-30T15:12:57.681" v="2228" actId="478"/>
          <ac:spMkLst>
            <pc:docMk/>
            <pc:sldMk cId="3050205" sldId="289"/>
            <ac:spMk id="5" creationId="{00000000-0000-0000-0000-000000000000}"/>
          </ac:spMkLst>
        </pc:spChg>
        <pc:spChg chg="mod">
          <ac:chgData name="Yasmin Madan" userId="8df7ccf12d06ca19" providerId="LiveId" clId="{C6E8345B-F5EF-4DBF-B92A-9137366B55B8}" dt="2017-08-30T15:13:10.844" v="2232" actId="20577"/>
          <ac:spMkLst>
            <pc:docMk/>
            <pc:sldMk cId="3050205" sldId="289"/>
            <ac:spMk id="15" creationId="{00000000-0000-0000-0000-000000000000}"/>
          </ac:spMkLst>
        </pc:spChg>
      </pc:sldChg>
      <pc:sldChg chg="del">
        <pc:chgData name="Yasmin Madan" userId="8df7ccf12d06ca19" providerId="LiveId" clId="{C6E8345B-F5EF-4DBF-B92A-9137366B55B8}" dt="2017-08-30T14:59:47.240" v="160" actId="2696"/>
        <pc:sldMkLst>
          <pc:docMk/>
          <pc:sldMk cId="1544722269" sldId="290"/>
        </pc:sldMkLst>
      </pc:sldChg>
      <pc:sldChg chg="del">
        <pc:chgData name="Yasmin Madan" userId="8df7ccf12d06ca19" providerId="LiveId" clId="{C6E8345B-F5EF-4DBF-B92A-9137366B55B8}" dt="2017-08-30T16:56:01.279" v="4808" actId="2696"/>
        <pc:sldMkLst>
          <pc:docMk/>
          <pc:sldMk cId="1855849358" sldId="291"/>
        </pc:sldMkLst>
      </pc:sldChg>
      <pc:sldChg chg="addSp delSp del">
        <pc:chgData name="Yasmin Madan" userId="8df7ccf12d06ca19" providerId="LiveId" clId="{C6E8345B-F5EF-4DBF-B92A-9137366B55B8}" dt="2017-08-30T16:47:25.814" v="4707" actId="2696"/>
        <pc:sldMkLst>
          <pc:docMk/>
          <pc:sldMk cId="1507964580" sldId="292"/>
        </pc:sldMkLst>
        <pc:spChg chg="add del">
          <ac:chgData name="Yasmin Madan" userId="8df7ccf12d06ca19" providerId="LiveId" clId="{C6E8345B-F5EF-4DBF-B92A-9137366B55B8}" dt="2017-08-30T16:47:08.071" v="4705"/>
          <ac:spMkLst>
            <pc:docMk/>
            <pc:sldMk cId="1507964580" sldId="292"/>
            <ac:spMk id="5" creationId="{B9055B13-1957-4F5E-B8AB-41FAD5015C9B}"/>
          </ac:spMkLst>
        </pc:spChg>
      </pc:sldChg>
      <pc:sldChg chg="modSp">
        <pc:chgData name="Yasmin Madan" userId="8df7ccf12d06ca19" providerId="LiveId" clId="{C6E8345B-F5EF-4DBF-B92A-9137366B55B8}" dt="2017-08-30T17:18:52.900" v="6024" actId="20577"/>
        <pc:sldMkLst>
          <pc:docMk/>
          <pc:sldMk cId="3569188400" sldId="324"/>
        </pc:sldMkLst>
        <pc:spChg chg="mod">
          <ac:chgData name="Yasmin Madan" userId="8df7ccf12d06ca19" providerId="LiveId" clId="{C6E8345B-F5EF-4DBF-B92A-9137366B55B8}" dt="2017-08-30T17:18:52.900" v="6024" actId="20577"/>
          <ac:spMkLst>
            <pc:docMk/>
            <pc:sldMk cId="3569188400" sldId="324"/>
            <ac:spMk id="2" creationId="{7F2C7D3C-8E15-4A4F-9ABF-D02F10EEC369}"/>
          </ac:spMkLst>
        </pc:spChg>
      </pc:sldChg>
      <pc:sldChg chg="modSp">
        <pc:chgData name="Yasmin Madan" userId="8df7ccf12d06ca19" providerId="LiveId" clId="{C6E8345B-F5EF-4DBF-B92A-9137366B55B8}" dt="2017-08-30T17:23:18.791" v="6093" actId="27636"/>
        <pc:sldMkLst>
          <pc:docMk/>
          <pc:sldMk cId="738737229" sldId="328"/>
        </pc:sldMkLst>
        <pc:spChg chg="mod">
          <ac:chgData name="Yasmin Madan" userId="8df7ccf12d06ca19" providerId="LiveId" clId="{C6E8345B-F5EF-4DBF-B92A-9137366B55B8}" dt="2017-08-30T17:23:18.791" v="6093" actId="27636"/>
          <ac:spMkLst>
            <pc:docMk/>
            <pc:sldMk cId="738737229" sldId="328"/>
            <ac:spMk id="3" creationId="{28A14908-94D5-43FA-8949-D7E603DCBF20}"/>
          </ac:spMkLst>
        </pc:spChg>
      </pc:sldChg>
      <pc:sldChg chg="modSp">
        <pc:chgData name="Yasmin Madan" userId="8df7ccf12d06ca19" providerId="LiveId" clId="{C6E8345B-F5EF-4DBF-B92A-9137366B55B8}" dt="2017-08-30T17:24:49.584" v="6281" actId="20577"/>
        <pc:sldMkLst>
          <pc:docMk/>
          <pc:sldMk cId="2623222724" sldId="329"/>
        </pc:sldMkLst>
        <pc:spChg chg="mod">
          <ac:chgData name="Yasmin Madan" userId="8df7ccf12d06ca19" providerId="LiveId" clId="{C6E8345B-F5EF-4DBF-B92A-9137366B55B8}" dt="2017-08-30T17:24:49.584" v="6281" actId="20577"/>
          <ac:spMkLst>
            <pc:docMk/>
            <pc:sldMk cId="2623222724" sldId="329"/>
            <ac:spMk id="3" creationId="{9E4902FE-FD15-4E4A-A851-16A84BCCE34F}"/>
          </ac:spMkLst>
        </pc:spChg>
      </pc:sldChg>
      <pc:sldChg chg="modSp">
        <pc:chgData name="Yasmin Madan" userId="8df7ccf12d06ca19" providerId="LiveId" clId="{C6E8345B-F5EF-4DBF-B92A-9137366B55B8}" dt="2017-08-30T17:29:42.143" v="6366" actId="20577"/>
        <pc:sldMkLst>
          <pc:docMk/>
          <pc:sldMk cId="555310664" sldId="331"/>
        </pc:sldMkLst>
        <pc:spChg chg="mod">
          <ac:chgData name="Yasmin Madan" userId="8df7ccf12d06ca19" providerId="LiveId" clId="{C6E8345B-F5EF-4DBF-B92A-9137366B55B8}" dt="2017-08-30T17:29:42.143" v="6366" actId="20577"/>
          <ac:spMkLst>
            <pc:docMk/>
            <pc:sldMk cId="555310664" sldId="331"/>
            <ac:spMk id="3" creationId="{D2AA6962-FC0B-40A5-B604-E642F248A161}"/>
          </ac:spMkLst>
        </pc:spChg>
      </pc:sldChg>
      <pc:sldChg chg="modSp">
        <pc:chgData name="Yasmin Madan" userId="8df7ccf12d06ca19" providerId="LiveId" clId="{C6E8345B-F5EF-4DBF-B92A-9137366B55B8}" dt="2017-08-30T17:30:25.195" v="6367"/>
        <pc:sldMkLst>
          <pc:docMk/>
          <pc:sldMk cId="3543480795" sldId="333"/>
        </pc:sldMkLst>
        <pc:spChg chg="mod">
          <ac:chgData name="Yasmin Madan" userId="8df7ccf12d06ca19" providerId="LiveId" clId="{C6E8345B-F5EF-4DBF-B92A-9137366B55B8}" dt="2017-08-30T17:30:25.195" v="6367"/>
          <ac:spMkLst>
            <pc:docMk/>
            <pc:sldMk cId="3543480795" sldId="333"/>
            <ac:spMk id="3" creationId="{99B835A5-6C94-493A-A372-AC43FDC0B52D}"/>
          </ac:spMkLst>
        </pc:spChg>
      </pc:sldChg>
      <pc:sldChg chg="modSp">
        <pc:chgData name="Yasmin Madan" userId="8df7ccf12d06ca19" providerId="LiveId" clId="{C6E8345B-F5EF-4DBF-B92A-9137366B55B8}" dt="2017-08-30T17:30:50.319" v="6397" actId="20577"/>
        <pc:sldMkLst>
          <pc:docMk/>
          <pc:sldMk cId="2322579026" sldId="336"/>
        </pc:sldMkLst>
        <pc:spChg chg="mod">
          <ac:chgData name="Yasmin Madan" userId="8df7ccf12d06ca19" providerId="LiveId" clId="{C6E8345B-F5EF-4DBF-B92A-9137366B55B8}" dt="2017-08-30T17:30:50.319" v="6397" actId="20577"/>
          <ac:spMkLst>
            <pc:docMk/>
            <pc:sldMk cId="2322579026" sldId="336"/>
            <ac:spMk id="3" creationId="{DBCC8A13-77F3-4E6C-AA2A-75840AE601E6}"/>
          </ac:spMkLst>
        </pc:spChg>
      </pc:sldChg>
      <pc:sldChg chg="add">
        <pc:chgData name="Yasmin Madan" userId="8df7ccf12d06ca19" providerId="LiveId" clId="{C6E8345B-F5EF-4DBF-B92A-9137366B55B8}" dt="2017-08-30T14:59:45.317" v="159"/>
        <pc:sldMkLst>
          <pc:docMk/>
          <pc:sldMk cId="2008412827" sldId="338"/>
        </pc:sldMkLst>
      </pc:sldChg>
      <pc:sldChg chg="modSp add">
        <pc:chgData name="Yasmin Madan" userId="8df7ccf12d06ca19" providerId="LiveId" clId="{C6E8345B-F5EF-4DBF-B92A-9137366B55B8}" dt="2017-08-30T16:52:04.767" v="4784" actId="20577"/>
        <pc:sldMkLst>
          <pc:docMk/>
          <pc:sldMk cId="3130274556" sldId="339"/>
        </pc:sldMkLst>
        <pc:spChg chg="mod">
          <ac:chgData name="Yasmin Madan" userId="8df7ccf12d06ca19" providerId="LiveId" clId="{C6E8345B-F5EF-4DBF-B92A-9137366B55B8}" dt="2017-08-30T16:52:04.767" v="4784" actId="20577"/>
          <ac:spMkLst>
            <pc:docMk/>
            <pc:sldMk cId="3130274556" sldId="339"/>
            <ac:spMk id="5" creationId="{00000000-0000-0000-0000-000000000000}"/>
          </ac:spMkLst>
        </pc:spChg>
      </pc:sldChg>
      <pc:sldChg chg="add del">
        <pc:chgData name="Yasmin Madan" userId="8df7ccf12d06ca19" providerId="LiveId" clId="{C6E8345B-F5EF-4DBF-B92A-9137366B55B8}" dt="2017-08-30T15:09:02.723" v="2226" actId="2696"/>
        <pc:sldMkLst>
          <pc:docMk/>
          <pc:sldMk cId="3798962691" sldId="339"/>
        </pc:sldMkLst>
      </pc:sldChg>
      <pc:sldChg chg="modSp add setBg">
        <pc:chgData name="Yasmin Madan" userId="8df7ccf12d06ca19" providerId="LiveId" clId="{C6E8345B-F5EF-4DBF-B92A-9137366B55B8}" dt="2017-08-30T17:20:38.424" v="6073" actId="20577"/>
        <pc:sldMkLst>
          <pc:docMk/>
          <pc:sldMk cId="2968903413" sldId="340"/>
        </pc:sldMkLst>
        <pc:spChg chg="mod">
          <ac:chgData name="Yasmin Madan" userId="8df7ccf12d06ca19" providerId="LiveId" clId="{C6E8345B-F5EF-4DBF-B92A-9137366B55B8}" dt="2017-08-30T17:20:38.424" v="6073" actId="20577"/>
          <ac:spMkLst>
            <pc:docMk/>
            <pc:sldMk cId="2968903413" sldId="340"/>
            <ac:spMk id="2" creationId="{4458CEA0-37C4-4F79-8EAC-FA1A6C0E2DD0}"/>
          </ac:spMkLst>
        </pc:spChg>
      </pc:sldChg>
      <pc:sldChg chg="modSp add">
        <pc:chgData name="Yasmin Madan" userId="8df7ccf12d06ca19" providerId="LiveId" clId="{C6E8345B-F5EF-4DBF-B92A-9137366B55B8}" dt="2017-08-30T15:45:47.362" v="4587" actId="1035"/>
        <pc:sldMkLst>
          <pc:docMk/>
          <pc:sldMk cId="896266539" sldId="341"/>
        </pc:sldMkLst>
        <pc:spChg chg="mod">
          <ac:chgData name="Yasmin Madan" userId="8df7ccf12d06ca19" providerId="LiveId" clId="{C6E8345B-F5EF-4DBF-B92A-9137366B55B8}" dt="2017-08-30T15:45:47.362" v="4587" actId="1035"/>
          <ac:spMkLst>
            <pc:docMk/>
            <pc:sldMk cId="896266539" sldId="341"/>
            <ac:spMk id="2" creationId="{7EF941CD-415D-4E9E-A3C0-94B9A4F04FAC}"/>
          </ac:spMkLst>
        </pc:spChg>
      </pc:sldChg>
      <pc:sldChg chg="add del">
        <pc:chgData name="Yasmin Madan" userId="8df7ccf12d06ca19" providerId="LiveId" clId="{C6E8345B-F5EF-4DBF-B92A-9137366B55B8}" dt="2017-08-30T15:16:39.861" v="2244" actId="2696"/>
        <pc:sldMkLst>
          <pc:docMk/>
          <pc:sldMk cId="3686839659" sldId="342"/>
        </pc:sldMkLst>
      </pc:sldChg>
      <pc:sldChg chg="add">
        <pc:chgData name="Yasmin Madan" userId="8df7ccf12d06ca19" providerId="LiveId" clId="{C6E8345B-F5EF-4DBF-B92A-9137366B55B8}" dt="2017-08-30T16:47:19.266" v="4706"/>
        <pc:sldMkLst>
          <pc:docMk/>
          <pc:sldMk cId="3944306712" sldId="342"/>
        </pc:sldMkLst>
      </pc:sldChg>
      <pc:sldChg chg="add">
        <pc:chgData name="Yasmin Madan" userId="8df7ccf12d06ca19" providerId="LiveId" clId="{C6E8345B-F5EF-4DBF-B92A-9137366B55B8}" dt="2017-08-30T16:47:19.266" v="4706"/>
        <pc:sldMkLst>
          <pc:docMk/>
          <pc:sldMk cId="199487024" sldId="343"/>
        </pc:sldMkLst>
      </pc:sldChg>
      <pc:sldChg chg="modSp add">
        <pc:chgData name="Yasmin Madan" userId="8df7ccf12d06ca19" providerId="LiveId" clId="{C6E8345B-F5EF-4DBF-B92A-9137366B55B8}" dt="2017-08-30T16:51:50.331" v="4767" actId="20577"/>
        <pc:sldMkLst>
          <pc:docMk/>
          <pc:sldMk cId="582992411" sldId="344"/>
        </pc:sldMkLst>
        <pc:spChg chg="mod">
          <ac:chgData name="Yasmin Madan" userId="8df7ccf12d06ca19" providerId="LiveId" clId="{C6E8345B-F5EF-4DBF-B92A-9137366B55B8}" dt="2017-08-30T16:51:50.331" v="4767" actId="20577"/>
          <ac:spMkLst>
            <pc:docMk/>
            <pc:sldMk cId="582992411" sldId="344"/>
            <ac:spMk id="6" creationId="{00000000-0000-0000-0000-000000000000}"/>
          </ac:spMkLst>
        </pc:spChg>
      </pc:sldChg>
      <pc:sldChg chg="add del">
        <pc:chgData name="Yasmin Madan" userId="8df7ccf12d06ca19" providerId="LiveId" clId="{C6E8345B-F5EF-4DBF-B92A-9137366B55B8}" dt="2017-08-30T16:55:23.442" v="4807"/>
        <pc:sldMkLst>
          <pc:docMk/>
          <pc:sldMk cId="596581436" sldId="345"/>
        </pc:sldMkLst>
      </pc:sldChg>
      <pc:sldChg chg="add">
        <pc:chgData name="Yasmin Madan" userId="8df7ccf12d06ca19" providerId="LiveId" clId="{C6E8345B-F5EF-4DBF-B92A-9137366B55B8}" dt="2017-08-30T16:55:23.442" v="4807"/>
        <pc:sldMkLst>
          <pc:docMk/>
          <pc:sldMk cId="3095836716" sldId="346"/>
        </pc:sldMkLst>
      </pc:sldChg>
      <pc:sldChg chg="add">
        <pc:chgData name="Yasmin Madan" userId="8df7ccf12d06ca19" providerId="LiveId" clId="{C6E8345B-F5EF-4DBF-B92A-9137366B55B8}" dt="2017-08-30T16:56:05.847" v="4809"/>
        <pc:sldMkLst>
          <pc:docMk/>
          <pc:sldMk cId="3223090105" sldId="347"/>
        </pc:sldMkLst>
      </pc:sldChg>
      <pc:sldChg chg="add del">
        <pc:chgData name="Yasmin Madan" userId="8df7ccf12d06ca19" providerId="LiveId" clId="{C6E8345B-F5EF-4DBF-B92A-9137366B55B8}" dt="2017-08-30T16:56:19.304" v="4811"/>
        <pc:sldMkLst>
          <pc:docMk/>
          <pc:sldMk cId="1837190197" sldId="348"/>
        </pc:sldMkLst>
      </pc:sldChg>
      <pc:sldChg chg="modSp add del setBg">
        <pc:chgData name="Yasmin Madan" userId="8df7ccf12d06ca19" providerId="LiveId" clId="{C6E8345B-F5EF-4DBF-B92A-9137366B55B8}" dt="2017-08-30T16:56:37.959" v="4814"/>
        <pc:sldMkLst>
          <pc:docMk/>
          <pc:sldMk cId="2127190277" sldId="348"/>
        </pc:sldMkLst>
        <pc:spChg chg="mod">
          <ac:chgData name="Yasmin Madan" userId="8df7ccf12d06ca19" providerId="LiveId" clId="{C6E8345B-F5EF-4DBF-B92A-9137366B55B8}" dt="2017-08-30T16:56:33.998" v="4813"/>
          <ac:spMkLst>
            <pc:docMk/>
            <pc:sldMk cId="2127190277" sldId="348"/>
            <ac:spMk id="2" creationId="{7F2C7D3C-8E15-4A4F-9ABF-D02F10EEC369}"/>
          </ac:spMkLst>
        </pc:spChg>
      </pc:sldChg>
      <pc:sldChg chg="modSp add setBg modNotesTx">
        <pc:chgData name="Yasmin Madan" userId="8df7ccf12d06ca19" providerId="LiveId" clId="{C6E8345B-F5EF-4DBF-B92A-9137366B55B8}" dt="2017-08-30T17:04:27.047" v="5663" actId="20577"/>
        <pc:sldMkLst>
          <pc:docMk/>
          <pc:sldMk cId="3571876821" sldId="348"/>
        </pc:sldMkLst>
        <pc:spChg chg="mod">
          <ac:chgData name="Yasmin Madan" userId="8df7ccf12d06ca19" providerId="LiveId" clId="{C6E8345B-F5EF-4DBF-B92A-9137366B55B8}" dt="2017-08-30T16:58:36.196" v="4869" actId="20577"/>
          <ac:spMkLst>
            <pc:docMk/>
            <pc:sldMk cId="3571876821" sldId="348"/>
            <ac:spMk id="2" creationId="{7F2C7D3C-8E15-4A4F-9ABF-D02F10EEC369}"/>
          </ac:spMkLst>
        </pc:spChg>
      </pc:sldChg>
      <pc:sldChg chg="delSp add">
        <pc:chgData name="Yasmin Madan" userId="8df7ccf12d06ca19" providerId="LiveId" clId="{C6E8345B-F5EF-4DBF-B92A-9137366B55B8}" dt="2017-08-30T16:59:24.598" v="4873" actId="478"/>
        <pc:sldMkLst>
          <pc:docMk/>
          <pc:sldMk cId="873392767" sldId="349"/>
        </pc:sldMkLst>
        <pc:spChg chg="del">
          <ac:chgData name="Yasmin Madan" userId="8df7ccf12d06ca19" providerId="LiveId" clId="{C6E8345B-F5EF-4DBF-B92A-9137366B55B8}" dt="2017-08-30T16:59:24.598" v="4873" actId="478"/>
          <ac:spMkLst>
            <pc:docMk/>
            <pc:sldMk cId="873392767" sldId="349"/>
            <ac:spMk id="5" creationId="{00000000-0000-0000-0000-000000000000}"/>
          </ac:spMkLst>
        </pc:spChg>
      </pc:sldChg>
      <pc:sldChg chg="add del setBg">
        <pc:chgData name="Yasmin Madan" userId="8df7ccf12d06ca19" providerId="LiveId" clId="{C6E8345B-F5EF-4DBF-B92A-9137366B55B8}" dt="2017-08-30T16:59:04.024" v="4871"/>
        <pc:sldMkLst>
          <pc:docMk/>
          <pc:sldMk cId="4210904531" sldId="349"/>
        </pc:sldMkLst>
      </pc:sldChg>
      <pc:sldChg chg="delSp add">
        <pc:chgData name="Yasmin Madan" userId="8df7ccf12d06ca19" providerId="LiveId" clId="{C6E8345B-F5EF-4DBF-B92A-9137366B55B8}" dt="2017-08-30T16:59:29.290" v="4874" actId="478"/>
        <pc:sldMkLst>
          <pc:docMk/>
          <pc:sldMk cId="2024882927" sldId="350"/>
        </pc:sldMkLst>
        <pc:spChg chg="del">
          <ac:chgData name="Yasmin Madan" userId="8df7ccf12d06ca19" providerId="LiveId" clId="{C6E8345B-F5EF-4DBF-B92A-9137366B55B8}" dt="2017-08-30T16:59:29.290" v="4874" actId="478"/>
          <ac:spMkLst>
            <pc:docMk/>
            <pc:sldMk cId="2024882927" sldId="350"/>
            <ac:spMk id="5" creationId="{00000000-0000-0000-0000-000000000000}"/>
          </ac:spMkLst>
        </pc:spChg>
      </pc:sldChg>
      <pc:sldChg chg="delSp add">
        <pc:chgData name="Yasmin Madan" userId="8df7ccf12d06ca19" providerId="LiveId" clId="{C6E8345B-F5EF-4DBF-B92A-9137366B55B8}" dt="2017-08-30T16:59:33.508" v="4875" actId="478"/>
        <pc:sldMkLst>
          <pc:docMk/>
          <pc:sldMk cId="1285927368" sldId="351"/>
        </pc:sldMkLst>
        <pc:spChg chg="del">
          <ac:chgData name="Yasmin Madan" userId="8df7ccf12d06ca19" providerId="LiveId" clId="{C6E8345B-F5EF-4DBF-B92A-9137366B55B8}" dt="2017-08-30T16:59:33.508" v="4875" actId="478"/>
          <ac:spMkLst>
            <pc:docMk/>
            <pc:sldMk cId="1285927368" sldId="351"/>
            <ac:spMk id="5" creationId="{00000000-0000-0000-0000-000000000000}"/>
          </ac:spMkLst>
        </pc:spChg>
      </pc:sldChg>
      <pc:sldChg chg="add">
        <pc:chgData name="Yasmin Madan" userId="8df7ccf12d06ca19" providerId="LiveId" clId="{C6E8345B-F5EF-4DBF-B92A-9137366B55B8}" dt="2017-08-30T17:04:53.259" v="5664"/>
        <pc:sldMkLst>
          <pc:docMk/>
          <pc:sldMk cId="1765396874" sldId="352"/>
        </pc:sldMkLst>
      </pc:sldChg>
      <pc:sldChg chg="add">
        <pc:chgData name="Yasmin Madan" userId="8df7ccf12d06ca19" providerId="LiveId" clId="{C6E8345B-F5EF-4DBF-B92A-9137366B55B8}" dt="2017-08-30T17:04:53.259" v="5664"/>
        <pc:sldMkLst>
          <pc:docMk/>
          <pc:sldMk cId="913171653" sldId="353"/>
        </pc:sldMkLst>
      </pc:sldChg>
      <pc:sldChg chg="add">
        <pc:chgData name="Yasmin Madan" userId="8df7ccf12d06ca19" providerId="LiveId" clId="{C6E8345B-F5EF-4DBF-B92A-9137366B55B8}" dt="2017-08-30T17:05:16.992" v="5665"/>
        <pc:sldMkLst>
          <pc:docMk/>
          <pc:sldMk cId="207134344" sldId="354"/>
        </pc:sldMkLst>
      </pc:sldChg>
      <pc:sldChg chg="add">
        <pc:chgData name="Yasmin Madan" userId="8df7ccf12d06ca19" providerId="LiveId" clId="{C6E8345B-F5EF-4DBF-B92A-9137366B55B8}" dt="2017-08-30T17:05:16.992" v="5665"/>
        <pc:sldMkLst>
          <pc:docMk/>
          <pc:sldMk cId="1781876666" sldId="355"/>
        </pc:sldMkLst>
      </pc:sldChg>
      <pc:sldChg chg="modSp add">
        <pc:chgData name="Yasmin Madan" userId="8df7ccf12d06ca19" providerId="LiveId" clId="{C6E8345B-F5EF-4DBF-B92A-9137366B55B8}" dt="2017-08-30T17:06:22.141" v="5667" actId="1076"/>
        <pc:sldMkLst>
          <pc:docMk/>
          <pc:sldMk cId="71397748" sldId="356"/>
        </pc:sldMkLst>
        <pc:graphicFrameChg chg="mod">
          <ac:chgData name="Yasmin Madan" userId="8df7ccf12d06ca19" providerId="LiveId" clId="{C6E8345B-F5EF-4DBF-B92A-9137366B55B8}" dt="2017-08-30T17:06:22.141" v="5667" actId="1076"/>
          <ac:graphicFrameMkLst>
            <pc:docMk/>
            <pc:sldMk cId="71397748" sldId="356"/>
            <ac:graphicFrameMk id="15" creationId="{00000000-0000-0000-0000-000000000000}"/>
          </ac:graphicFrameMkLst>
        </pc:graphicFrameChg>
      </pc:sldChg>
      <pc:sldChg chg="modSp add setBg">
        <pc:chgData name="Yasmin Madan" userId="8df7ccf12d06ca19" providerId="LiveId" clId="{C6E8345B-F5EF-4DBF-B92A-9137366B55B8}" dt="2017-08-30T17:12:49.326" v="5778"/>
        <pc:sldMkLst>
          <pc:docMk/>
          <pc:sldMk cId="3365888332" sldId="357"/>
        </pc:sldMkLst>
        <pc:spChg chg="mod">
          <ac:chgData name="Yasmin Madan" userId="8df7ccf12d06ca19" providerId="LiveId" clId="{C6E8345B-F5EF-4DBF-B92A-9137366B55B8}" dt="2017-08-30T17:12:26.039" v="5773" actId="20577"/>
          <ac:spMkLst>
            <pc:docMk/>
            <pc:sldMk cId="3365888332" sldId="357"/>
            <ac:spMk id="2" creationId="{4458CEA0-37C4-4F79-8EAC-FA1A6C0E2DD0}"/>
          </ac:spMkLst>
        </pc:spChg>
      </pc:sldChg>
      <pc:sldChg chg="modSp add setBg">
        <pc:chgData name="Yasmin Madan" userId="8df7ccf12d06ca19" providerId="LiveId" clId="{C6E8345B-F5EF-4DBF-B92A-9137366B55B8}" dt="2017-08-30T17:14:17.230" v="5878"/>
        <pc:sldMkLst>
          <pc:docMk/>
          <pc:sldMk cId="3488141009" sldId="358"/>
        </pc:sldMkLst>
        <pc:spChg chg="mod">
          <ac:chgData name="Yasmin Madan" userId="8df7ccf12d06ca19" providerId="LiveId" clId="{C6E8345B-F5EF-4DBF-B92A-9137366B55B8}" dt="2017-08-30T17:13:09.083" v="5809" actId="20577"/>
          <ac:spMkLst>
            <pc:docMk/>
            <pc:sldMk cId="3488141009" sldId="358"/>
            <ac:spMk id="2" creationId="{4458CEA0-37C4-4F79-8EAC-FA1A6C0E2DD0}"/>
          </ac:spMkLst>
        </pc:spChg>
      </pc:sldChg>
    </pc:docChg>
  </pc:docChgLst>
  <pc:docChgLst>
    <pc:chgData name="Yasmin Madan" userId="8df7ccf12d06ca19" providerId="LiveId" clId="{A00EA039-E966-4A68-B5D6-14FB9474114C}"/>
    <pc:docChg chg="custSel delSld modSld">
      <pc:chgData name="Yasmin Madan" userId="8df7ccf12d06ca19" providerId="LiveId" clId="{A00EA039-E966-4A68-B5D6-14FB9474114C}" dt="2017-08-30T14:48:12.851" v="148" actId="2696"/>
      <pc:docMkLst>
        <pc:docMk/>
      </pc:docMkLst>
      <pc:sldChg chg="modSp">
        <pc:chgData name="Yasmin Madan" userId="8df7ccf12d06ca19" providerId="LiveId" clId="{A00EA039-E966-4A68-B5D6-14FB9474114C}" dt="2017-08-30T14:47:44.377" v="145" actId="20577"/>
        <pc:sldMkLst>
          <pc:docMk/>
          <pc:sldMk cId="2792520621" sldId="258"/>
        </pc:sldMkLst>
        <pc:spChg chg="mod">
          <ac:chgData name="Yasmin Madan" userId="8df7ccf12d06ca19" providerId="LiveId" clId="{A00EA039-E966-4A68-B5D6-14FB9474114C}" dt="2017-08-30T14:47:44.377" v="145" actId="20577"/>
          <ac:spMkLst>
            <pc:docMk/>
            <pc:sldMk cId="2792520621" sldId="258"/>
            <ac:spMk id="3" creationId="{77ECE145-12C7-4FBA-B704-D9B7E7C9B9EF}"/>
          </ac:spMkLst>
        </pc:spChg>
      </pc:sldChg>
      <pc:sldChg chg="del">
        <pc:chgData name="Yasmin Madan" userId="8df7ccf12d06ca19" providerId="LiveId" clId="{A00EA039-E966-4A68-B5D6-14FB9474114C}" dt="2017-08-30T14:48:12.851" v="148" actId="2696"/>
        <pc:sldMkLst>
          <pc:docMk/>
          <pc:sldMk cId="3798962691" sldId="259"/>
        </pc:sldMkLst>
      </pc:sldChg>
      <pc:sldChg chg="modSp">
        <pc:chgData name="Yasmin Madan" userId="8df7ccf12d06ca19" providerId="LiveId" clId="{A00EA039-E966-4A68-B5D6-14FB9474114C}" dt="2017-08-30T14:48:02.301" v="146" actId="207"/>
        <pc:sldMkLst>
          <pc:docMk/>
          <pc:sldMk cId="1679327250" sldId="260"/>
        </pc:sldMkLst>
        <pc:graphicFrameChg chg="modGraphic">
          <ac:chgData name="Yasmin Madan" userId="8df7ccf12d06ca19" providerId="LiveId" clId="{A00EA039-E966-4A68-B5D6-14FB9474114C}" dt="2017-08-30T14:48:02.301" v="146" actId="207"/>
          <ac:graphicFrameMkLst>
            <pc:docMk/>
            <pc:sldMk cId="1679327250" sldId="260"/>
            <ac:graphicFrameMk id="4" creationId="{B4FDB437-95D9-44B8-B4AC-66FE83736EE9}"/>
          </ac:graphicFrameMkLst>
        </pc:graphicFrameChg>
      </pc:sldChg>
      <pc:sldChg chg="del">
        <pc:chgData name="Yasmin Madan" userId="8df7ccf12d06ca19" providerId="LiveId" clId="{A00EA039-E966-4A68-B5D6-14FB9474114C}" dt="2017-08-30T14:48:11.111" v="147" actId="2696"/>
        <pc:sldMkLst>
          <pc:docMk/>
          <pc:sldMk cId="934502346" sldId="327"/>
        </pc:sldMkLst>
      </pc:sldChg>
    </pc:docChg>
  </pc:docChgLst>
</pc:chgInfo>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microsoft.com/office/2011/relationships/chartStyle" Target="style4.xml"/><Relationship Id="rId2" Type="http://schemas.microsoft.com/office/2011/relationships/chartColorStyle" Target="colors4.xml"/><Relationship Id="rId3"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microsoft.com/office/2011/relationships/chartStyle" Target="style5.xml"/><Relationship Id="rId2" Type="http://schemas.microsoft.com/office/2011/relationships/chartColorStyle" Target="colors5.xml"/><Relationship Id="rId3"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microsoft.com/office/2011/relationships/chartStyle" Target="style6.xml"/><Relationship Id="rId2" Type="http://schemas.microsoft.com/office/2011/relationships/chartColorStyle" Target="colors6.xml"/><Relationship Id="rId3"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microsoft.com/office/2011/relationships/chartStyle" Target="style7.xml"/><Relationship Id="rId2" Type="http://schemas.microsoft.com/office/2011/relationships/chartColorStyle" Target="colors7.xml"/><Relationship Id="rId3"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microsoft.com/office/2011/relationships/chartStyle" Target="style8.xml"/><Relationship Id="rId2" Type="http://schemas.microsoft.com/office/2011/relationships/chartColorStyle" Target="colors8.xml"/><Relationship Id="rId3" Type="http://schemas.openxmlformats.org/officeDocument/2006/relationships/package" Target="../embeddings/Microsoft_Excel_Worksheet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r>
              <a:rPr lang="en-US" dirty="0">
                <a:solidFill>
                  <a:schemeClr val="bg1"/>
                </a:solidFill>
              </a:rPr>
              <a:t>Condom Distribution by funding source (2016)</a:t>
            </a:r>
          </a:p>
        </c:rich>
      </c:tx>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0914631634587343"/>
          <c:y val="0.225740829662046"/>
          <c:w val="0.894647947652377"/>
          <c:h val="0.737776473544078"/>
        </c:manualLayout>
      </c:layout>
      <c:barChart>
        <c:barDir val="bar"/>
        <c:grouping val="stacked"/>
        <c:varyColors val="0"/>
        <c:ser>
          <c:idx val="0"/>
          <c:order val="0"/>
          <c:tx>
            <c:strRef>
              <c:f>Sheet1!$B$1</c:f>
              <c:strCache>
                <c:ptCount val="1"/>
                <c:pt idx="0">
                  <c:v>USAID</c:v>
                </c:pt>
              </c:strCache>
            </c:strRef>
          </c:tx>
          <c:spPr>
            <a:solidFill>
              <a:srgbClr val="5BADAC"/>
            </a:solidFill>
            <a:ln>
              <a:noFill/>
            </a:ln>
            <a:effectLst/>
          </c:spPr>
          <c:invertIfNegative val="0"/>
          <c:dLbls>
            <c:dLbl>
              <c:idx val="0"/>
              <c:delete val="1"/>
              <c:extLst xmlns:c16r2="http://schemas.microsoft.com/office/drawing/2015/06/chart">
                <c:ext xmlns:c16="http://schemas.microsoft.com/office/drawing/2014/chart" uri="{C3380CC4-5D6E-409C-BE32-E72D297353CC}">
                  <c16:uniqueId val="{00000000-4EA0-4D7E-B300-1167595D55A4}"/>
                </c:ext>
                <c:ext xmlns:c15="http://schemas.microsoft.com/office/drawing/2012/chart" uri="{CE6537A1-D6FC-4f65-9D91-7224C49458BB}"/>
              </c:extLst>
            </c:dLbl>
            <c:dLbl>
              <c:idx val="1"/>
              <c:delete val="1"/>
              <c:extLst xmlns:c16r2="http://schemas.microsoft.com/office/drawing/2015/06/chart">
                <c:ext xmlns:c16="http://schemas.microsoft.com/office/drawing/2014/chart" uri="{C3380CC4-5D6E-409C-BE32-E72D297353CC}">
                  <c16:uniqueId val="{00000001-4EA0-4D7E-B300-1167595D55A4}"/>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Botswana</c:v>
                </c:pt>
                <c:pt idx="1">
                  <c:v>Kenya</c:v>
                </c:pt>
                <c:pt idx="2">
                  <c:v>Tanzania</c:v>
                </c:pt>
                <c:pt idx="3">
                  <c:v>Zambia</c:v>
                </c:pt>
              </c:strCache>
            </c:strRef>
          </c:cat>
          <c:val>
            <c:numRef>
              <c:f>Sheet1!$B$2:$B$5</c:f>
              <c:numCache>
                <c:formatCode>0%</c:formatCode>
                <c:ptCount val="4"/>
                <c:pt idx="0">
                  <c:v>0.0</c:v>
                </c:pt>
                <c:pt idx="1">
                  <c:v>0.0</c:v>
                </c:pt>
                <c:pt idx="2">
                  <c:v>0.09</c:v>
                </c:pt>
                <c:pt idx="3">
                  <c:v>0.2</c:v>
                </c:pt>
              </c:numCache>
            </c:numRef>
          </c:val>
          <c:extLst xmlns:c16r2="http://schemas.microsoft.com/office/drawing/2015/06/chart">
            <c:ext xmlns:c16="http://schemas.microsoft.com/office/drawing/2014/chart" uri="{C3380CC4-5D6E-409C-BE32-E72D297353CC}">
              <c16:uniqueId val="{00000000-6792-45DA-A40D-09FA34BB49F7}"/>
            </c:ext>
          </c:extLst>
        </c:ser>
        <c:ser>
          <c:idx val="1"/>
          <c:order val="1"/>
          <c:tx>
            <c:strRef>
              <c:f>Sheet1!$C$1</c:f>
              <c:strCache>
                <c:ptCount val="1"/>
                <c:pt idx="0">
                  <c:v>UNFPA</c:v>
                </c:pt>
              </c:strCache>
            </c:strRef>
          </c:tx>
          <c:spPr>
            <a:solidFill>
              <a:srgbClr val="CAE4F6"/>
            </a:solidFill>
            <a:ln>
              <a:noFill/>
            </a:ln>
            <a:effectLst/>
          </c:spPr>
          <c:invertIfNegative val="0"/>
          <c:dLbls>
            <c:dLbl>
              <c:idx val="0"/>
              <c:delete val="1"/>
              <c:extLst xmlns:c16r2="http://schemas.microsoft.com/office/drawing/2015/06/chart">
                <c:ext xmlns:c16="http://schemas.microsoft.com/office/drawing/2014/chart" uri="{C3380CC4-5D6E-409C-BE32-E72D297353CC}">
                  <c16:uniqueId val="{00000002-4EA0-4D7E-B300-1167595D55A4}"/>
                </c:ext>
                <c:ext xmlns:c15="http://schemas.microsoft.com/office/drawing/2012/chart" uri="{CE6537A1-D6FC-4f65-9D91-7224C49458BB}"/>
              </c:extLst>
            </c:dLbl>
            <c:dLbl>
              <c:idx val="2"/>
              <c:delete val="1"/>
              <c:extLst xmlns:c16r2="http://schemas.microsoft.com/office/drawing/2015/06/chart">
                <c:ext xmlns:c16="http://schemas.microsoft.com/office/drawing/2014/chart" uri="{C3380CC4-5D6E-409C-BE32-E72D297353CC}">
                  <c16:uniqueId val="{00000003-4EA0-4D7E-B300-1167595D55A4}"/>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Botswana</c:v>
                </c:pt>
                <c:pt idx="1">
                  <c:v>Kenya</c:v>
                </c:pt>
                <c:pt idx="2">
                  <c:v>Tanzania</c:v>
                </c:pt>
                <c:pt idx="3">
                  <c:v>Zambia</c:v>
                </c:pt>
              </c:strCache>
            </c:strRef>
          </c:cat>
          <c:val>
            <c:numRef>
              <c:f>Sheet1!$C$2:$C$5</c:f>
              <c:numCache>
                <c:formatCode>0%</c:formatCode>
                <c:ptCount val="4"/>
                <c:pt idx="0">
                  <c:v>0.0</c:v>
                </c:pt>
                <c:pt idx="1">
                  <c:v>0.37</c:v>
                </c:pt>
                <c:pt idx="2">
                  <c:v>0.0</c:v>
                </c:pt>
                <c:pt idx="3">
                  <c:v>0.76</c:v>
                </c:pt>
              </c:numCache>
            </c:numRef>
          </c:val>
          <c:extLst xmlns:c16r2="http://schemas.microsoft.com/office/drawing/2015/06/chart">
            <c:ext xmlns:c16="http://schemas.microsoft.com/office/drawing/2014/chart" uri="{C3380CC4-5D6E-409C-BE32-E72D297353CC}">
              <c16:uniqueId val="{00000001-6792-45DA-A40D-09FA34BB49F7}"/>
            </c:ext>
          </c:extLst>
        </c:ser>
        <c:ser>
          <c:idx val="2"/>
          <c:order val="2"/>
          <c:tx>
            <c:strRef>
              <c:f>Sheet1!$D$1</c:f>
              <c:strCache>
                <c:ptCount val="1"/>
                <c:pt idx="0">
                  <c:v>Global Fund</c:v>
                </c:pt>
              </c:strCache>
            </c:strRef>
          </c:tx>
          <c:spPr>
            <a:solidFill>
              <a:schemeClr val="accent3"/>
            </a:solidFill>
            <a:ln>
              <a:noFill/>
            </a:ln>
            <a:effectLst/>
          </c:spPr>
          <c:invertIfNegative val="0"/>
          <c:dLbls>
            <c:dLbl>
              <c:idx val="0"/>
              <c:delete val="1"/>
              <c:extLst xmlns:c16r2="http://schemas.microsoft.com/office/drawing/2015/06/chart">
                <c:ext xmlns:c16="http://schemas.microsoft.com/office/drawing/2014/chart" uri="{C3380CC4-5D6E-409C-BE32-E72D297353CC}">
                  <c16:uniqueId val="{00000004-4EA0-4D7E-B300-1167595D55A4}"/>
                </c:ext>
                <c:ext xmlns:c15="http://schemas.microsoft.com/office/drawing/2012/chart" uri="{CE6537A1-D6FC-4f65-9D91-7224C49458BB}"/>
              </c:extLst>
            </c:dLbl>
            <c:dLbl>
              <c:idx val="3"/>
              <c:delete val="1"/>
              <c:extLst xmlns:c16r2="http://schemas.microsoft.com/office/drawing/2015/06/chart">
                <c:ext xmlns:c16="http://schemas.microsoft.com/office/drawing/2014/chart" uri="{C3380CC4-5D6E-409C-BE32-E72D297353CC}">
                  <c16:uniqueId val="{00000005-4EA0-4D7E-B300-1167595D55A4}"/>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Botswana</c:v>
                </c:pt>
                <c:pt idx="1">
                  <c:v>Kenya</c:v>
                </c:pt>
                <c:pt idx="2">
                  <c:v>Tanzania</c:v>
                </c:pt>
                <c:pt idx="3">
                  <c:v>Zambia</c:v>
                </c:pt>
              </c:strCache>
            </c:strRef>
          </c:cat>
          <c:val>
            <c:numRef>
              <c:f>Sheet1!$D$2:$D$5</c:f>
              <c:numCache>
                <c:formatCode>0%</c:formatCode>
                <c:ptCount val="4"/>
                <c:pt idx="0">
                  <c:v>0.0</c:v>
                </c:pt>
                <c:pt idx="1">
                  <c:v>0.52</c:v>
                </c:pt>
                <c:pt idx="2">
                  <c:v>0.83</c:v>
                </c:pt>
                <c:pt idx="3">
                  <c:v>0.0</c:v>
                </c:pt>
              </c:numCache>
            </c:numRef>
          </c:val>
          <c:extLst xmlns:c16r2="http://schemas.microsoft.com/office/drawing/2015/06/chart">
            <c:ext xmlns:c16="http://schemas.microsoft.com/office/drawing/2014/chart" uri="{C3380CC4-5D6E-409C-BE32-E72D297353CC}">
              <c16:uniqueId val="{00000002-6792-45DA-A40D-09FA34BB49F7}"/>
            </c:ext>
          </c:extLst>
        </c:ser>
        <c:ser>
          <c:idx val="3"/>
          <c:order val="3"/>
          <c:tx>
            <c:strRef>
              <c:f>Sheet1!$E$1</c:f>
              <c:strCache>
                <c:ptCount val="1"/>
                <c:pt idx="0">
                  <c:v>Gov't</c:v>
                </c:pt>
              </c:strCache>
            </c:strRef>
          </c:tx>
          <c:spPr>
            <a:solidFill>
              <a:schemeClr val="accent4"/>
            </a:solidFill>
            <a:ln>
              <a:noFill/>
            </a:ln>
            <a:effectLst/>
          </c:spPr>
          <c:invertIfNegative val="0"/>
          <c:dLbls>
            <c:dLbl>
              <c:idx val="1"/>
              <c:delete val="1"/>
              <c:extLst xmlns:c16r2="http://schemas.microsoft.com/office/drawing/2015/06/chart">
                <c:ext xmlns:c16="http://schemas.microsoft.com/office/drawing/2014/chart" uri="{C3380CC4-5D6E-409C-BE32-E72D297353CC}">
                  <c16:uniqueId val="{00000006-4EA0-4D7E-B300-1167595D55A4}"/>
                </c:ext>
                <c:ext xmlns:c15="http://schemas.microsoft.com/office/drawing/2012/chart" uri="{CE6537A1-D6FC-4f65-9D91-7224C49458BB}"/>
              </c:extLst>
            </c:dLbl>
            <c:dLbl>
              <c:idx val="2"/>
              <c:delete val="1"/>
              <c:extLst xmlns:c16r2="http://schemas.microsoft.com/office/drawing/2015/06/chart">
                <c:ext xmlns:c16="http://schemas.microsoft.com/office/drawing/2014/chart" uri="{C3380CC4-5D6E-409C-BE32-E72D297353CC}">
                  <c16:uniqueId val="{00000007-4EA0-4D7E-B300-1167595D55A4}"/>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Botswana</c:v>
                </c:pt>
                <c:pt idx="1">
                  <c:v>Kenya</c:v>
                </c:pt>
                <c:pt idx="2">
                  <c:v>Tanzania</c:v>
                </c:pt>
                <c:pt idx="3">
                  <c:v>Zambia</c:v>
                </c:pt>
              </c:strCache>
            </c:strRef>
          </c:cat>
          <c:val>
            <c:numRef>
              <c:f>Sheet1!$E$2:$E$5</c:f>
              <c:numCache>
                <c:formatCode>0%</c:formatCode>
                <c:ptCount val="4"/>
                <c:pt idx="0">
                  <c:v>0.82</c:v>
                </c:pt>
                <c:pt idx="1">
                  <c:v>0.0</c:v>
                </c:pt>
                <c:pt idx="2">
                  <c:v>0.0</c:v>
                </c:pt>
                <c:pt idx="3">
                  <c:v>0.04</c:v>
                </c:pt>
              </c:numCache>
            </c:numRef>
          </c:val>
          <c:extLst xmlns:c16r2="http://schemas.microsoft.com/office/drawing/2015/06/chart">
            <c:ext xmlns:c16="http://schemas.microsoft.com/office/drawing/2014/chart" uri="{C3380CC4-5D6E-409C-BE32-E72D297353CC}">
              <c16:uniqueId val="{00000003-6792-45DA-A40D-09FA34BB49F7}"/>
            </c:ext>
          </c:extLst>
        </c:ser>
        <c:ser>
          <c:idx val="4"/>
          <c:order val="4"/>
          <c:tx>
            <c:strRef>
              <c:f>Sheet1!$F$1</c:f>
              <c:strCache>
                <c:ptCount val="1"/>
                <c:pt idx="0">
                  <c:v>Social Marketing</c:v>
                </c:pt>
              </c:strCache>
            </c:strRef>
          </c:tx>
          <c:spPr>
            <a:solidFill>
              <a:srgbClr val="7485A6"/>
            </a:solidFill>
            <a:ln>
              <a:noFill/>
            </a:ln>
            <a:effectLst/>
          </c:spPr>
          <c:invertIfNegative val="0"/>
          <c:dPt>
            <c:idx val="2"/>
            <c:invertIfNegative val="0"/>
            <c:bubble3D val="0"/>
            <c:spPr>
              <a:solidFill>
                <a:srgbClr val="638FAC"/>
              </a:solidFill>
              <a:ln>
                <a:noFill/>
              </a:ln>
              <a:effectLst/>
            </c:spPr>
          </c:dPt>
          <c:dLbls>
            <c:dLbl>
              <c:idx val="0"/>
              <c:delete val="1"/>
              <c:extLst xmlns:c16r2="http://schemas.microsoft.com/office/drawing/2015/06/chart">
                <c:ext xmlns:c16="http://schemas.microsoft.com/office/drawing/2014/chart" uri="{C3380CC4-5D6E-409C-BE32-E72D297353CC}">
                  <c16:uniqueId val="{00000008-4EA0-4D7E-B300-1167595D55A4}"/>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Botswana</c:v>
                </c:pt>
                <c:pt idx="1">
                  <c:v>Kenya</c:v>
                </c:pt>
                <c:pt idx="2">
                  <c:v>Tanzania</c:v>
                </c:pt>
                <c:pt idx="3">
                  <c:v>Zambia</c:v>
                </c:pt>
              </c:strCache>
            </c:strRef>
          </c:cat>
          <c:val>
            <c:numRef>
              <c:f>Sheet1!$F$2:$F$5</c:f>
              <c:numCache>
                <c:formatCode>0%</c:formatCode>
                <c:ptCount val="4"/>
                <c:pt idx="0">
                  <c:v>0.0</c:v>
                </c:pt>
                <c:pt idx="1">
                  <c:v>0.1</c:v>
                </c:pt>
                <c:pt idx="2">
                  <c:v>0.04</c:v>
                </c:pt>
                <c:pt idx="3">
                  <c:v>0.0</c:v>
                </c:pt>
              </c:numCache>
            </c:numRef>
          </c:val>
          <c:extLst xmlns:c16r2="http://schemas.microsoft.com/office/drawing/2015/06/chart">
            <c:ext xmlns:c16="http://schemas.microsoft.com/office/drawing/2014/chart" uri="{C3380CC4-5D6E-409C-BE32-E72D297353CC}">
              <c16:uniqueId val="{00000004-6792-45DA-A40D-09FA34BB49F7}"/>
            </c:ext>
          </c:extLst>
        </c:ser>
        <c:ser>
          <c:idx val="5"/>
          <c:order val="5"/>
          <c:tx>
            <c:strRef>
              <c:f>Sheet1!$G$1</c:f>
              <c:strCache>
                <c:ptCount val="1"/>
                <c:pt idx="0">
                  <c:v>Private</c:v>
                </c:pt>
              </c:strCache>
            </c:strRef>
          </c:tx>
          <c:spPr>
            <a:solidFill>
              <a:srgbClr val="FBDFB3"/>
            </a:solidFill>
            <a:ln>
              <a:noFill/>
            </a:ln>
            <a:effectLst/>
          </c:spPr>
          <c:invertIfNegative val="0"/>
          <c:dLbls>
            <c:dLbl>
              <c:idx val="1"/>
              <c:layout>
                <c:manualLayout>
                  <c:x val="-0.00192904272382636"/>
                  <c:y val="0.00654777923455831"/>
                </c:manualLayout>
              </c:layout>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4EA0-4D7E-B300-1167595D55A4}"/>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Botswana</c:v>
                </c:pt>
                <c:pt idx="1">
                  <c:v>Kenya</c:v>
                </c:pt>
                <c:pt idx="2">
                  <c:v>Tanzania</c:v>
                </c:pt>
                <c:pt idx="3">
                  <c:v>Zambia</c:v>
                </c:pt>
              </c:strCache>
            </c:strRef>
          </c:cat>
          <c:val>
            <c:numRef>
              <c:f>Sheet1!$G$2:$G$5</c:f>
              <c:numCache>
                <c:formatCode>0%</c:formatCode>
                <c:ptCount val="4"/>
                <c:pt idx="0">
                  <c:v>0.18</c:v>
                </c:pt>
                <c:pt idx="1">
                  <c:v>0.01</c:v>
                </c:pt>
                <c:pt idx="2">
                  <c:v>0.03</c:v>
                </c:pt>
                <c:pt idx="3">
                  <c:v>0.0</c:v>
                </c:pt>
              </c:numCache>
            </c:numRef>
          </c:val>
          <c:extLst xmlns:c16r2="http://schemas.microsoft.com/office/drawing/2015/06/chart">
            <c:ext xmlns:c16="http://schemas.microsoft.com/office/drawing/2014/chart" uri="{C3380CC4-5D6E-409C-BE32-E72D297353CC}">
              <c16:uniqueId val="{00000005-6792-45DA-A40D-09FA34BB49F7}"/>
            </c:ext>
          </c:extLst>
        </c:ser>
        <c:dLbls>
          <c:dLblPos val="ctr"/>
          <c:showLegendKey val="0"/>
          <c:showVal val="1"/>
          <c:showCatName val="0"/>
          <c:showSerName val="0"/>
          <c:showPercent val="0"/>
          <c:showBubbleSize val="0"/>
        </c:dLbls>
        <c:gapWidth val="79"/>
        <c:overlap val="100"/>
        <c:axId val="-1772343600"/>
        <c:axId val="-1728765760"/>
      </c:barChart>
      <c:catAx>
        <c:axId val="-1772343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bg1"/>
                </a:solidFill>
                <a:latin typeface="+mn-lt"/>
                <a:ea typeface="+mn-ea"/>
                <a:cs typeface="+mn-cs"/>
              </a:defRPr>
            </a:pPr>
            <a:endParaRPr lang="en-US"/>
          </a:p>
        </c:txPr>
        <c:crossAx val="-1728765760"/>
        <c:crosses val="autoZero"/>
        <c:auto val="1"/>
        <c:lblAlgn val="ctr"/>
        <c:lblOffset val="100"/>
        <c:noMultiLvlLbl val="0"/>
      </c:catAx>
      <c:valAx>
        <c:axId val="-1728765760"/>
        <c:scaling>
          <c:orientation val="minMax"/>
          <c:max val="1.0"/>
        </c:scaling>
        <c:delete val="1"/>
        <c:axPos val="b"/>
        <c:numFmt formatCode="0%" sourceLinked="0"/>
        <c:majorTickMark val="none"/>
        <c:minorTickMark val="none"/>
        <c:tickLblPos val="nextTo"/>
        <c:crossAx val="-1772343600"/>
        <c:crossesAt val="1.0"/>
        <c:crossBetween val="between"/>
      </c:valAx>
      <c:spPr>
        <a:noFill/>
        <a:ln>
          <a:solidFill>
            <a:schemeClr val="bg1"/>
          </a:solidFill>
        </a:ln>
        <a:effectLst/>
      </c:spPr>
    </c:plotArea>
    <c:legend>
      <c:legendPos val="t"/>
      <c:layout>
        <c:manualLayout>
          <c:xMode val="edge"/>
          <c:yMode val="edge"/>
          <c:x val="0.241495332884026"/>
          <c:y val="0.115387468504994"/>
          <c:w val="0.546356753895366"/>
          <c:h val="0.10364979685455"/>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legend>
    <c:plotVisOnly val="1"/>
    <c:dispBlanksAs val="zero"/>
    <c:showDLblsOverMax val="0"/>
  </c:chart>
  <c:spPr>
    <a:solidFill>
      <a:srgbClr val="16406C"/>
    </a:soli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sz="1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mn-lt"/>
                <a:ea typeface="+mn-ea"/>
                <a:cs typeface="+mn-cs"/>
              </a:defRPr>
            </a:pPr>
            <a:r>
              <a:rPr lang="is-IS" sz="1100" baseline="0" dirty="0"/>
              <a:t>Condom Use at last sex among Urban Men in Tanzania (15-49</a:t>
            </a:r>
            <a:r>
              <a:rPr lang="is-IS" sz="1200" baseline="0" dirty="0"/>
              <a:t>)</a:t>
            </a:r>
            <a:endParaRPr lang="is-IS" sz="1200" dirty="0"/>
          </a:p>
        </c:rich>
      </c:tx>
      <c:layout>
        <c:manualLayout>
          <c:xMode val="edge"/>
          <c:yMode val="edge"/>
          <c:x val="0.104178981806938"/>
          <c:y val="0.0288527000245614"/>
        </c:manualLayout>
      </c:layout>
      <c:overlay val="0"/>
      <c:spPr>
        <a:noFill/>
        <a:ln>
          <a:noFill/>
        </a:ln>
        <a:effectLst/>
      </c:spPr>
      <c:txPr>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mn-lt"/>
              <a:ea typeface="+mn-ea"/>
              <a:cs typeface="+mn-cs"/>
            </a:defRPr>
          </a:pPr>
          <a:endParaRPr lang="en-US"/>
        </a:p>
      </c:txPr>
    </c:title>
    <c:autoTitleDeleted val="0"/>
    <c:plotArea>
      <c:layout>
        <c:manualLayout>
          <c:layoutTarget val="inner"/>
          <c:xMode val="edge"/>
          <c:yMode val="edge"/>
          <c:x val="0.221113567876701"/>
          <c:y val="0.346508407847324"/>
          <c:w val="0.679507542892328"/>
          <c:h val="0.469397103963699"/>
        </c:manualLayout>
      </c:layout>
      <c:areaChart>
        <c:grouping val="standard"/>
        <c:varyColors val="0"/>
        <c:ser>
          <c:idx val="0"/>
          <c:order val="0"/>
          <c:tx>
            <c:strRef>
              <c:f>Sheet1!$B$1</c:f>
              <c:strCache>
                <c:ptCount val="1"/>
                <c:pt idx="0">
                  <c:v>Men</c:v>
                </c:pt>
              </c:strCache>
            </c:strRef>
          </c:tx>
          <c:spPr>
            <a:solidFill>
              <a:schemeClr val="accent3">
                <a:lumMod val="40000"/>
                <a:lumOff val="60000"/>
              </a:schemeClr>
            </a:solidFill>
            <a:ln>
              <a:noFill/>
            </a:ln>
            <a:effectLst>
              <a:innerShdw blurRad="114300">
                <a:schemeClr val="accent1"/>
              </a:innerShdw>
            </a:effectLst>
          </c:spPr>
          <c:dPt>
            <c:idx val="1"/>
            <c:bubble3D val="0"/>
            <c:spPr>
              <a:solidFill>
                <a:schemeClr val="accent3">
                  <a:lumMod val="40000"/>
                  <a:lumOff val="60000"/>
                </a:schemeClr>
              </a:solidFill>
              <a:ln>
                <a:noFill/>
              </a:ln>
              <a:effectLst>
                <a:innerShdw blurRad="114300">
                  <a:schemeClr val="accent1"/>
                </a:innerShdw>
              </a:effectLst>
            </c:spPr>
            <c:extLst xmlns:c16r2="http://schemas.microsoft.com/office/drawing/2015/06/chart">
              <c:ext xmlns:c16="http://schemas.microsoft.com/office/drawing/2014/chart" uri="{C3380CC4-5D6E-409C-BE32-E72D297353CC}">
                <c16:uniqueId val="{00000001-9F26-4849-BBD3-6D54B5DAF49B}"/>
              </c:ext>
            </c:extLst>
          </c:dPt>
          <c:dLbls>
            <c:dLbl>
              <c:idx val="0"/>
              <c:layout>
                <c:manualLayout>
                  <c:x val="0.0493685490466816"/>
                  <c:y val="-0.12288135593220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9F26-4849-BBD3-6D54B5DAF49B}"/>
                </c:ext>
                <c:ext xmlns:c15="http://schemas.microsoft.com/office/drawing/2012/chart" uri="{CE6537A1-D6FC-4f65-9D91-7224C49458BB}"/>
              </c:extLst>
            </c:dLbl>
            <c:dLbl>
              <c:idx val="1"/>
              <c:layout>
                <c:manualLayout>
                  <c:x val="-0.0197474196186727"/>
                  <c:y val="-0.190677966101695"/>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9F26-4849-BBD3-6D54B5DAF49B}"/>
                </c:ext>
                <c:ext xmlns:c15="http://schemas.microsoft.com/office/drawing/2012/chart" uri="{CE6537A1-D6FC-4f65-9D91-7224C49458BB}"/>
              </c:extLst>
            </c:dLbl>
            <c:dLbl>
              <c:idx val="2"/>
              <c:layout>
                <c:manualLayout>
                  <c:x val="0.00803463417516427"/>
                  <c:y val="-0.11864406779661"/>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9F26-4849-BBD3-6D54B5DAF49B}"/>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Sheet1!$A$2:$A$4</c:f>
              <c:numCache>
                <c:formatCode>0</c:formatCode>
                <c:ptCount val="3"/>
                <c:pt idx="0">
                  <c:v>2010.0</c:v>
                </c:pt>
                <c:pt idx="1">
                  <c:v>2011.0</c:v>
                </c:pt>
                <c:pt idx="2">
                  <c:v>2015.0</c:v>
                </c:pt>
              </c:numCache>
            </c:numRef>
          </c:cat>
          <c:val>
            <c:numRef>
              <c:f>Sheet1!$B$2:$B$4</c:f>
              <c:numCache>
                <c:formatCode>0.00%</c:formatCode>
                <c:ptCount val="3"/>
                <c:pt idx="0" formatCode="0%">
                  <c:v>0.32</c:v>
                </c:pt>
                <c:pt idx="1">
                  <c:v>0.438</c:v>
                </c:pt>
                <c:pt idx="2">
                  <c:v>0.313</c:v>
                </c:pt>
              </c:numCache>
            </c:numRef>
          </c:val>
          <c:extLst xmlns:c16r2="http://schemas.microsoft.com/office/drawing/2015/06/chart">
            <c:ext xmlns:c16="http://schemas.microsoft.com/office/drawing/2014/chart" uri="{C3380CC4-5D6E-409C-BE32-E72D297353CC}">
              <c16:uniqueId val="{00000004-9F26-4849-BBD3-6D54B5DAF49B}"/>
            </c:ext>
          </c:extLst>
        </c:ser>
        <c:dLbls>
          <c:showLegendKey val="0"/>
          <c:showVal val="1"/>
          <c:showCatName val="0"/>
          <c:showSerName val="0"/>
          <c:showPercent val="0"/>
          <c:showBubbleSize val="0"/>
        </c:dLbls>
        <c:axId val="-1729147760"/>
        <c:axId val="-1729381760"/>
      </c:areaChart>
      <c:catAx>
        <c:axId val="-1729147760"/>
        <c:scaling>
          <c:orientation val="minMax"/>
        </c:scaling>
        <c:delete val="0"/>
        <c:axPos val="b"/>
        <c:numFmt formatCode="General" sourceLinked="0"/>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9381760"/>
        <c:crosses val="autoZero"/>
        <c:auto val="1"/>
        <c:lblAlgn val="ctr"/>
        <c:lblOffset val="100"/>
        <c:noMultiLvlLbl val="0"/>
      </c:catAx>
      <c:valAx>
        <c:axId val="-1729381760"/>
        <c:scaling>
          <c:orientation val="minMax"/>
          <c:max val="1.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9147760"/>
        <c:crosses val="autoZero"/>
        <c:crossBetween val="midCat"/>
        <c:majorUnit val="0.5"/>
      </c:valAx>
      <c:spPr>
        <a:noFill/>
        <a:ln>
          <a:noFill/>
        </a:ln>
        <a:effectLst/>
      </c:spPr>
    </c:plotArea>
    <c:plotVisOnly val="1"/>
    <c:dispBlanksAs val="gap"/>
    <c:showDLblsOverMax val="0"/>
  </c:chart>
  <c:spPr>
    <a:solidFill>
      <a:schemeClr val="bg1"/>
    </a:solidFill>
    <a:ln>
      <a:solidFill>
        <a:schemeClr val="bg1"/>
      </a:solid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mn-lt"/>
                <a:ea typeface="+mn-ea"/>
                <a:cs typeface="+mn-cs"/>
              </a:defRPr>
            </a:pPr>
            <a:r>
              <a:rPr lang="en-US" sz="1200" dirty="0"/>
              <a:t>Condom Use Among Young Women in Uganda</a:t>
            </a:r>
          </a:p>
        </c:rich>
      </c:tx>
      <c:layout>
        <c:manualLayout>
          <c:xMode val="edge"/>
          <c:yMode val="edge"/>
          <c:x val="0.0924997589587016"/>
          <c:y val="0.0193773537477061"/>
        </c:manualLayout>
      </c:layout>
      <c:overlay val="0"/>
      <c:spPr>
        <a:solidFill>
          <a:schemeClr val="bg1"/>
        </a:solidFill>
        <a:ln>
          <a:noFill/>
        </a:ln>
        <a:effectLst/>
      </c:spPr>
      <c:txPr>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mn-lt"/>
              <a:ea typeface="+mn-ea"/>
              <a:cs typeface="+mn-cs"/>
            </a:defRPr>
          </a:pPr>
          <a:endParaRPr lang="en-US"/>
        </a:p>
      </c:txPr>
    </c:title>
    <c:autoTitleDeleted val="0"/>
    <c:plotArea>
      <c:layout/>
      <c:areaChart>
        <c:grouping val="standard"/>
        <c:varyColors val="0"/>
        <c:ser>
          <c:idx val="0"/>
          <c:order val="0"/>
          <c:tx>
            <c:strRef>
              <c:f>Sheet1!$B$1</c:f>
              <c:strCache>
                <c:ptCount val="1"/>
                <c:pt idx="0">
                  <c:v>Series 1</c:v>
                </c:pt>
              </c:strCache>
            </c:strRef>
          </c:tx>
          <c:spPr>
            <a:pattFill prst="narHorz">
              <a:fgClr>
                <a:schemeClr val="accent1"/>
              </a:fgClr>
              <a:bgClr>
                <a:schemeClr val="accent1">
                  <a:lumMod val="20000"/>
                  <a:lumOff val="80000"/>
                </a:schemeClr>
              </a:bgClr>
            </a:pattFill>
            <a:ln>
              <a:noFill/>
            </a:ln>
            <a:effectLst>
              <a:innerShdw blurRad="114300">
                <a:schemeClr val="accent1"/>
              </a:innerShdw>
            </a:effectLst>
          </c:spPr>
          <c:dPt>
            <c:idx val="1"/>
            <c:bubble3D val="0"/>
            <c:spPr>
              <a:solidFill>
                <a:schemeClr val="accent3">
                  <a:lumMod val="40000"/>
                  <a:lumOff val="60000"/>
                </a:schemeClr>
              </a:solidFill>
              <a:ln>
                <a:noFill/>
              </a:ln>
              <a:effectLst>
                <a:innerShdw blurRad="114300">
                  <a:schemeClr val="accent1"/>
                </a:innerShdw>
              </a:effectLst>
            </c:spPr>
            <c:extLst xmlns:c16r2="http://schemas.microsoft.com/office/drawing/2015/06/chart">
              <c:ext xmlns:c16="http://schemas.microsoft.com/office/drawing/2014/chart" uri="{C3380CC4-5D6E-409C-BE32-E72D297353CC}">
                <c16:uniqueId val="{00000001-F34F-4A0D-8BCA-F5A689F32A7D}"/>
              </c:ext>
            </c:extLst>
          </c:dPt>
          <c:dPt>
            <c:idx val="3"/>
            <c:bubble3D val="0"/>
            <c:spPr>
              <a:solidFill>
                <a:schemeClr val="accent3">
                  <a:lumMod val="40000"/>
                  <a:lumOff val="60000"/>
                </a:schemeClr>
              </a:solidFill>
              <a:ln>
                <a:noFill/>
              </a:ln>
              <a:effectLst>
                <a:innerShdw blurRad="114300">
                  <a:schemeClr val="accent1"/>
                </a:innerShdw>
              </a:effectLst>
            </c:spPr>
            <c:extLst xmlns:c16r2="http://schemas.microsoft.com/office/drawing/2015/06/chart">
              <c:ext xmlns:c16="http://schemas.microsoft.com/office/drawing/2014/chart" uri="{C3380CC4-5D6E-409C-BE32-E72D297353CC}">
                <c16:uniqueId val="{00000003-F34F-4A0D-8BCA-F5A689F32A7D}"/>
              </c:ext>
            </c:extLst>
          </c:dPt>
          <c:dLbls>
            <c:dLbl>
              <c:idx val="0"/>
              <c:layout>
                <c:manualLayout>
                  <c:x val="0.0122448979591837"/>
                  <c:y val="-0.2228395680986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F34F-4A0D-8BCA-F5A689F32A7D}"/>
                </c:ext>
                <c:ext xmlns:c15="http://schemas.microsoft.com/office/drawing/2012/chart" uri="{CE6537A1-D6FC-4f65-9D91-7224C49458BB}"/>
              </c:extLst>
            </c:dLbl>
            <c:dLbl>
              <c:idx val="1"/>
              <c:layout>
                <c:manualLayout>
                  <c:x val="-0.0163265306122449"/>
                  <c:y val="-0.169551845292428"/>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F34F-4A0D-8BCA-F5A689F32A7D}"/>
                </c:ext>
                <c:ext xmlns:c15="http://schemas.microsoft.com/office/drawing/2012/chart" uri="{CE6537A1-D6FC-4f65-9D91-7224C49458BB}"/>
              </c:extLst>
            </c:dLbl>
            <c:dLbl>
              <c:idx val="2"/>
              <c:layout>
                <c:manualLayout>
                  <c:x val="7.48290675410167E-17"/>
                  <c:y val="-0.208306552787841"/>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F34F-4A0D-8BCA-F5A689F32A7D}"/>
                </c:ext>
                <c:ext xmlns:c15="http://schemas.microsoft.com/office/drawing/2012/chart" uri="{CE6537A1-D6FC-4f65-9D91-7224C49458BB}"/>
              </c:extLst>
            </c:dLbl>
            <c:dLbl>
              <c:idx val="3"/>
              <c:layout>
                <c:manualLayout>
                  <c:x val="0.00816326530612245"/>
                  <c:y val="-0.188929199040134"/>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F34F-4A0D-8BCA-F5A689F32A7D}"/>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Sheet1!$A$2:$A$5</c:f>
              <c:numCache>
                <c:formatCode>General</c:formatCode>
                <c:ptCount val="4"/>
                <c:pt idx="0">
                  <c:v>2000.0</c:v>
                </c:pt>
                <c:pt idx="1">
                  <c:v>2006.0</c:v>
                </c:pt>
                <c:pt idx="2">
                  <c:v>2011.0</c:v>
                </c:pt>
                <c:pt idx="3">
                  <c:v>2016.0</c:v>
                </c:pt>
              </c:numCache>
            </c:numRef>
          </c:cat>
          <c:val>
            <c:numRef>
              <c:f>Sheet1!$B$2:$B$5</c:f>
              <c:numCache>
                <c:formatCode>0%</c:formatCode>
                <c:ptCount val="4"/>
                <c:pt idx="0">
                  <c:v>0.5</c:v>
                </c:pt>
                <c:pt idx="1">
                  <c:v>0.39</c:v>
                </c:pt>
                <c:pt idx="2">
                  <c:v>0.54</c:v>
                </c:pt>
                <c:pt idx="3">
                  <c:v>0.43</c:v>
                </c:pt>
              </c:numCache>
            </c:numRef>
          </c:val>
          <c:extLst xmlns:c16r2="http://schemas.microsoft.com/office/drawing/2015/06/chart">
            <c:ext xmlns:c16="http://schemas.microsoft.com/office/drawing/2014/chart" uri="{C3380CC4-5D6E-409C-BE32-E72D297353CC}">
              <c16:uniqueId val="{00000006-F34F-4A0D-8BCA-F5A689F32A7D}"/>
            </c:ext>
          </c:extLst>
        </c:ser>
        <c:dLbls>
          <c:showLegendKey val="0"/>
          <c:showVal val="1"/>
          <c:showCatName val="0"/>
          <c:showSerName val="0"/>
          <c:showPercent val="0"/>
          <c:showBubbleSize val="0"/>
        </c:dLbls>
        <c:axId val="-1732548016"/>
        <c:axId val="-1675485456"/>
      </c:areaChart>
      <c:catAx>
        <c:axId val="-1732548016"/>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5485456"/>
        <c:crosses val="autoZero"/>
        <c:auto val="1"/>
        <c:lblAlgn val="ctr"/>
        <c:lblOffset val="100"/>
        <c:noMultiLvlLbl val="0"/>
      </c:catAx>
      <c:valAx>
        <c:axId val="-167548545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2548016"/>
        <c:crosses val="autoZero"/>
        <c:crossBetween val="midCat"/>
        <c:majorUnit val="0.5"/>
      </c:valAx>
      <c:spPr>
        <a:noFill/>
        <a:ln>
          <a:noFill/>
        </a:ln>
        <a:effectLst/>
      </c:spPr>
    </c:plotArea>
    <c:plotVisOnly val="1"/>
    <c:dispBlanksAs val="gap"/>
    <c:showDLblsOverMax val="0"/>
  </c:chart>
  <c:spPr>
    <a:solidFill>
      <a:schemeClr val="bg1"/>
    </a:solidFill>
    <a:ln>
      <a:solidFill>
        <a:schemeClr val="tx1"/>
      </a:solid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mn-lt"/>
                <a:ea typeface="+mn-ea"/>
                <a:cs typeface="+mn-cs"/>
              </a:defRPr>
            </a:pPr>
            <a:r>
              <a:rPr lang="en-US" sz="1100" dirty="0"/>
              <a:t> Condom Use at Last Sex with non-spousal partner among Young people in Kenya </a:t>
            </a:r>
          </a:p>
          <a:p>
            <a:pPr>
              <a:defRPr/>
            </a:pPr>
            <a:r>
              <a:rPr lang="en-US" sz="1100" baseline="0" dirty="0"/>
              <a:t>( Men &amp; Women 15-24)</a:t>
            </a:r>
            <a:endParaRPr lang="en-US" sz="1100" dirty="0"/>
          </a:p>
        </c:rich>
      </c:tx>
      <c:layout>
        <c:manualLayout>
          <c:xMode val="edge"/>
          <c:yMode val="edge"/>
          <c:x val="0.144605512329806"/>
          <c:y val="0.0163546604760085"/>
        </c:manualLayout>
      </c:layout>
      <c:overlay val="0"/>
      <c:spPr>
        <a:solidFill>
          <a:schemeClr val="bg1"/>
        </a:solidFill>
        <a:ln>
          <a:noFill/>
        </a:ln>
        <a:effectLst/>
      </c:spPr>
      <c:txPr>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Men (15-24)</c:v>
                </c:pt>
              </c:strCache>
            </c:strRef>
          </c:tx>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cat>
            <c:numRef>
              <c:f>Sheet1!$A$2:$A$4</c:f>
              <c:numCache>
                <c:formatCode>General</c:formatCode>
                <c:ptCount val="3"/>
                <c:pt idx="0">
                  <c:v>2009.0</c:v>
                </c:pt>
                <c:pt idx="1">
                  <c:v>2011.0</c:v>
                </c:pt>
                <c:pt idx="2">
                  <c:v>2013.0</c:v>
                </c:pt>
              </c:numCache>
            </c:numRef>
          </c:cat>
          <c:val>
            <c:numRef>
              <c:f>Sheet1!$B$2:$B$4</c:f>
              <c:numCache>
                <c:formatCode>0%</c:formatCode>
                <c:ptCount val="3"/>
                <c:pt idx="0">
                  <c:v>0.54</c:v>
                </c:pt>
                <c:pt idx="1">
                  <c:v>0.79</c:v>
                </c:pt>
                <c:pt idx="2">
                  <c:v>0.45</c:v>
                </c:pt>
              </c:numCache>
            </c:numRef>
          </c:val>
          <c:extLst xmlns:c16r2="http://schemas.microsoft.com/office/drawing/2015/06/chart">
            <c:ext xmlns:c16="http://schemas.microsoft.com/office/drawing/2014/chart" uri="{C3380CC4-5D6E-409C-BE32-E72D297353CC}">
              <c16:uniqueId val="{00000000-3A03-487C-A29D-B6AE104642F7}"/>
            </c:ext>
          </c:extLst>
        </c:ser>
        <c:ser>
          <c:idx val="1"/>
          <c:order val="1"/>
          <c:tx>
            <c:strRef>
              <c:f>Sheet1!$C$1</c:f>
              <c:strCache>
                <c:ptCount val="1"/>
                <c:pt idx="0">
                  <c:v>Women (15-24)</c:v>
                </c:pt>
              </c:strCache>
            </c:strRef>
          </c:tx>
          <c:spPr>
            <a:pattFill prst="narHorz">
              <a:fgClr>
                <a:schemeClr val="accent3"/>
              </a:fgClr>
              <a:bgClr>
                <a:schemeClr val="accent3">
                  <a:lumMod val="20000"/>
                  <a:lumOff val="80000"/>
                </a:schemeClr>
              </a:bgClr>
            </a:pattFill>
            <a:ln>
              <a:noFill/>
            </a:ln>
            <a:effectLst>
              <a:innerShdw blurRad="114300">
                <a:schemeClr val="accent3"/>
              </a:innerShdw>
            </a:effectLst>
          </c:spPr>
          <c:invertIfNegative val="0"/>
          <c:cat>
            <c:numRef>
              <c:f>Sheet1!$A$2:$A$4</c:f>
              <c:numCache>
                <c:formatCode>General</c:formatCode>
                <c:ptCount val="3"/>
                <c:pt idx="0">
                  <c:v>2009.0</c:v>
                </c:pt>
                <c:pt idx="1">
                  <c:v>2011.0</c:v>
                </c:pt>
                <c:pt idx="2">
                  <c:v>2013.0</c:v>
                </c:pt>
              </c:numCache>
            </c:numRef>
          </c:cat>
          <c:val>
            <c:numRef>
              <c:f>Sheet1!$C$2:$C$4</c:f>
              <c:numCache>
                <c:formatCode>0%</c:formatCode>
                <c:ptCount val="3"/>
                <c:pt idx="0">
                  <c:v>0.44</c:v>
                </c:pt>
                <c:pt idx="1">
                  <c:v>0.58</c:v>
                </c:pt>
                <c:pt idx="2">
                  <c:v>0.45</c:v>
                </c:pt>
              </c:numCache>
            </c:numRef>
          </c:val>
          <c:extLst xmlns:c16r2="http://schemas.microsoft.com/office/drawing/2015/06/chart">
            <c:ext xmlns:c16="http://schemas.microsoft.com/office/drawing/2014/chart" uri="{C3380CC4-5D6E-409C-BE32-E72D297353CC}">
              <c16:uniqueId val="{00000001-3A03-487C-A29D-B6AE104642F7}"/>
            </c:ext>
          </c:extLst>
        </c:ser>
        <c:dLbls>
          <c:showLegendKey val="0"/>
          <c:showVal val="0"/>
          <c:showCatName val="0"/>
          <c:showSerName val="0"/>
          <c:showPercent val="0"/>
          <c:showBubbleSize val="0"/>
        </c:dLbls>
        <c:gapWidth val="164"/>
        <c:overlap val="-22"/>
        <c:axId val="2114190720"/>
        <c:axId val="-1838174400"/>
      </c:barChart>
      <c:catAx>
        <c:axId val="2114190720"/>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38174400"/>
        <c:crosses val="autoZero"/>
        <c:auto val="1"/>
        <c:lblAlgn val="ctr"/>
        <c:lblOffset val="100"/>
        <c:noMultiLvlLbl val="0"/>
      </c:catAx>
      <c:valAx>
        <c:axId val="-1838174400"/>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4190720"/>
        <c:crosses val="autoZero"/>
        <c:crossBetween val="between"/>
        <c:majorUnit val="0.5"/>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a:solidFill>
        <a:schemeClr val="bg1"/>
      </a:solid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400" dirty="0"/>
              <a:t>TANZANIA: </a:t>
            </a:r>
            <a:r>
              <a:rPr lang="en-US" sz="1400" b="0" i="0" u="none" strike="noStrike" baseline="0" dirty="0">
                <a:effectLst/>
              </a:rPr>
              <a:t>CONDOM USE AT LAST SEXUAL INTERCOURSE AMONG MEN WHO PAID FOR SEX IN THE LAST 12 MONTHS</a:t>
            </a:r>
            <a:endParaRPr lang="en-US" sz="1400"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2007</c:v>
                </c:pt>
              </c:strCache>
            </c:strRef>
          </c:tx>
          <c:spPr>
            <a:solidFill>
              <a:srgbClr val="5BADAC"/>
            </a:solidFill>
            <a:ln>
              <a:noFill/>
            </a:ln>
            <a:effectLst/>
          </c:spPr>
          <c:invertIfNegative val="0"/>
          <c:cat>
            <c:strRef>
              <c:f>Sheet1!$A$2:$A$4</c:f>
              <c:strCache>
                <c:ptCount val="3"/>
                <c:pt idx="0">
                  <c:v>Overall</c:v>
                </c:pt>
                <c:pt idx="1">
                  <c:v>Urban</c:v>
                </c:pt>
                <c:pt idx="2">
                  <c:v>Rural</c:v>
                </c:pt>
              </c:strCache>
            </c:strRef>
          </c:cat>
          <c:val>
            <c:numRef>
              <c:f>Sheet1!$B$2:$B$4</c:f>
              <c:numCache>
                <c:formatCode>0.00%</c:formatCode>
                <c:ptCount val="3"/>
                <c:pt idx="0">
                  <c:v>0.599</c:v>
                </c:pt>
                <c:pt idx="1">
                  <c:v>0.779</c:v>
                </c:pt>
                <c:pt idx="2">
                  <c:v>0.557</c:v>
                </c:pt>
              </c:numCache>
            </c:numRef>
          </c:val>
          <c:extLst xmlns:c16r2="http://schemas.microsoft.com/office/drawing/2015/06/chart">
            <c:ext xmlns:c16="http://schemas.microsoft.com/office/drawing/2014/chart" uri="{C3380CC4-5D6E-409C-BE32-E72D297353CC}">
              <c16:uniqueId val="{00000000-5664-491E-A13A-5B5CC4D69B99}"/>
            </c:ext>
          </c:extLst>
        </c:ser>
        <c:ser>
          <c:idx val="1"/>
          <c:order val="1"/>
          <c:tx>
            <c:strRef>
              <c:f>Sheet1!$C$1</c:f>
              <c:strCache>
                <c:ptCount val="1"/>
                <c:pt idx="0">
                  <c:v>2012</c:v>
                </c:pt>
              </c:strCache>
            </c:strRef>
          </c:tx>
          <c:spPr>
            <a:solidFill>
              <a:srgbClr val="CAE4F6"/>
            </a:solidFill>
            <a:ln>
              <a:noFill/>
            </a:ln>
            <a:effectLst/>
          </c:spPr>
          <c:invertIfNegative val="0"/>
          <c:cat>
            <c:strRef>
              <c:f>Sheet1!$A$2:$A$4</c:f>
              <c:strCache>
                <c:ptCount val="3"/>
                <c:pt idx="0">
                  <c:v>Overall</c:v>
                </c:pt>
                <c:pt idx="1">
                  <c:v>Urban</c:v>
                </c:pt>
                <c:pt idx="2">
                  <c:v>Rural</c:v>
                </c:pt>
              </c:strCache>
            </c:strRef>
          </c:cat>
          <c:val>
            <c:numRef>
              <c:f>Sheet1!$C$2:$C$4</c:f>
              <c:numCache>
                <c:formatCode>0.00%</c:formatCode>
                <c:ptCount val="3"/>
                <c:pt idx="0">
                  <c:v>0.529</c:v>
                </c:pt>
                <c:pt idx="1">
                  <c:v>0.667</c:v>
                </c:pt>
                <c:pt idx="2">
                  <c:v>0.491</c:v>
                </c:pt>
              </c:numCache>
            </c:numRef>
          </c:val>
          <c:extLst xmlns:c16r2="http://schemas.microsoft.com/office/drawing/2015/06/chart">
            <c:ext xmlns:c16="http://schemas.microsoft.com/office/drawing/2014/chart" uri="{C3380CC4-5D6E-409C-BE32-E72D297353CC}">
              <c16:uniqueId val="{00000001-5664-491E-A13A-5B5CC4D69B99}"/>
            </c:ext>
          </c:extLst>
        </c:ser>
        <c:dLbls>
          <c:showLegendKey val="0"/>
          <c:showVal val="0"/>
          <c:showCatName val="0"/>
          <c:showSerName val="0"/>
          <c:showPercent val="0"/>
          <c:showBubbleSize val="0"/>
        </c:dLbls>
        <c:gapWidth val="219"/>
        <c:overlap val="-27"/>
        <c:axId val="-1728873584"/>
        <c:axId val="-1728871536"/>
      </c:barChart>
      <c:catAx>
        <c:axId val="-1728873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8871536"/>
        <c:crosses val="autoZero"/>
        <c:auto val="1"/>
        <c:lblAlgn val="ctr"/>
        <c:lblOffset val="100"/>
        <c:noMultiLvlLbl val="0"/>
      </c:catAx>
      <c:valAx>
        <c:axId val="-1728871536"/>
        <c:scaling>
          <c:orientation val="minMax"/>
          <c:max val="1.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8873584"/>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WOMEN (15-49) WITH MULTIPLE PARTNERS WHO REPORTED USING A CONDOM AT LAST SEXUAL INTERCOURSE BY LOCATION </a:t>
            </a:r>
          </a:p>
        </c:rich>
      </c:tx>
      <c:layout>
        <c:manualLayout>
          <c:xMode val="edge"/>
          <c:yMode val="edge"/>
          <c:x val="0.108663148877224"/>
          <c:y val="0.0252572516265294"/>
        </c:manualLayout>
      </c:layout>
      <c:overlay val="0"/>
      <c:spPr>
        <a:solidFill>
          <a:schemeClr val="bg1"/>
        </a:solid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Rural</c:v>
                </c:pt>
              </c:strCache>
            </c:strRef>
          </c:tx>
          <c:spPr>
            <a:solidFill>
              <a:srgbClr val="5BADAC"/>
            </a:solidFill>
            <a:ln>
              <a:noFill/>
            </a:ln>
            <a:effectLst/>
          </c:spPr>
          <c:invertIfNegative val="0"/>
          <c:cat>
            <c:strRef>
              <c:f>Sheet1!$A$2:$A$5</c:f>
              <c:strCache>
                <c:ptCount val="4"/>
                <c:pt idx="0">
                  <c:v>Kenya</c:v>
                </c:pt>
                <c:pt idx="1">
                  <c:v>Tanzania</c:v>
                </c:pt>
                <c:pt idx="2">
                  <c:v>Zambia</c:v>
                </c:pt>
                <c:pt idx="3">
                  <c:v>Zimbabwe</c:v>
                </c:pt>
              </c:strCache>
            </c:strRef>
          </c:cat>
          <c:val>
            <c:numRef>
              <c:f>Sheet1!$B$2:$B$5</c:f>
              <c:numCache>
                <c:formatCode>0%</c:formatCode>
                <c:ptCount val="4"/>
                <c:pt idx="0">
                  <c:v>0.296</c:v>
                </c:pt>
                <c:pt idx="1">
                  <c:v>0.204</c:v>
                </c:pt>
                <c:pt idx="2">
                  <c:v>0.218</c:v>
                </c:pt>
                <c:pt idx="3">
                  <c:v>0.36</c:v>
                </c:pt>
              </c:numCache>
            </c:numRef>
          </c:val>
          <c:extLst xmlns:c16r2="http://schemas.microsoft.com/office/drawing/2015/06/chart">
            <c:ext xmlns:c16="http://schemas.microsoft.com/office/drawing/2014/chart" uri="{C3380CC4-5D6E-409C-BE32-E72D297353CC}">
              <c16:uniqueId val="{00000000-2861-4582-B83E-9217B9DEC374}"/>
            </c:ext>
          </c:extLst>
        </c:ser>
        <c:ser>
          <c:idx val="1"/>
          <c:order val="1"/>
          <c:tx>
            <c:strRef>
              <c:f>Sheet1!$C$1</c:f>
              <c:strCache>
                <c:ptCount val="1"/>
                <c:pt idx="0">
                  <c:v>Urban</c:v>
                </c:pt>
              </c:strCache>
            </c:strRef>
          </c:tx>
          <c:spPr>
            <a:solidFill>
              <a:srgbClr val="CAE4F6"/>
            </a:solidFill>
            <a:ln>
              <a:noFill/>
            </a:ln>
            <a:effectLst/>
          </c:spPr>
          <c:invertIfNegative val="0"/>
          <c:cat>
            <c:strRef>
              <c:f>Sheet1!$A$2:$A$5</c:f>
              <c:strCache>
                <c:ptCount val="4"/>
                <c:pt idx="0">
                  <c:v>Kenya</c:v>
                </c:pt>
                <c:pt idx="1">
                  <c:v>Tanzania</c:v>
                </c:pt>
                <c:pt idx="2">
                  <c:v>Zambia</c:v>
                </c:pt>
                <c:pt idx="3">
                  <c:v>Zimbabwe</c:v>
                </c:pt>
              </c:strCache>
            </c:strRef>
          </c:cat>
          <c:val>
            <c:numRef>
              <c:f>Sheet1!$C$2:$C$5</c:f>
              <c:numCache>
                <c:formatCode>0%</c:formatCode>
                <c:ptCount val="4"/>
                <c:pt idx="0">
                  <c:v>0.474</c:v>
                </c:pt>
                <c:pt idx="1">
                  <c:v>0.419</c:v>
                </c:pt>
                <c:pt idx="2">
                  <c:v>0.347</c:v>
                </c:pt>
                <c:pt idx="3">
                  <c:v>0.58</c:v>
                </c:pt>
              </c:numCache>
            </c:numRef>
          </c:val>
          <c:extLst xmlns:c16r2="http://schemas.microsoft.com/office/drawing/2015/06/chart">
            <c:ext xmlns:c16="http://schemas.microsoft.com/office/drawing/2014/chart" uri="{C3380CC4-5D6E-409C-BE32-E72D297353CC}">
              <c16:uniqueId val="{00000001-2861-4582-B83E-9217B9DEC374}"/>
            </c:ext>
          </c:extLst>
        </c:ser>
        <c:dLbls>
          <c:showLegendKey val="0"/>
          <c:showVal val="0"/>
          <c:showCatName val="0"/>
          <c:showSerName val="0"/>
          <c:showPercent val="0"/>
          <c:showBubbleSize val="0"/>
        </c:dLbls>
        <c:gapWidth val="219"/>
        <c:overlap val="-27"/>
        <c:axId val="-2142736464"/>
        <c:axId val="-2142729424"/>
      </c:barChart>
      <c:catAx>
        <c:axId val="-2142736464"/>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2729424"/>
        <c:crosses val="autoZero"/>
        <c:auto val="1"/>
        <c:lblAlgn val="ctr"/>
        <c:lblOffset val="100"/>
        <c:noMultiLvlLbl val="0"/>
      </c:catAx>
      <c:valAx>
        <c:axId val="-2142729424"/>
        <c:scaling>
          <c:orientation val="minMax"/>
          <c:max val="1.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2736464"/>
        <c:crossesAt val="1.0"/>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chart>
  <c:spPr>
    <a:solidFill>
      <a:schemeClr val="bg1"/>
    </a:solid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dirty="0">
                <a:solidFill>
                  <a:schemeClr val="tx1"/>
                </a:solidFill>
              </a:rPr>
              <a:t>ZIMBABWE</a:t>
            </a:r>
          </a:p>
          <a:p>
            <a:pPr>
              <a:defRPr>
                <a:solidFill>
                  <a:schemeClr val="tx1"/>
                </a:solidFill>
              </a:defRPr>
            </a:pPr>
            <a:r>
              <a:rPr lang="en-US" dirty="0" smtClean="0">
                <a:solidFill>
                  <a:schemeClr val="tx1"/>
                </a:solidFill>
              </a:rPr>
              <a:t>CONDOM USE AT LAST SEXUAL INTERCOURSE WITH NON-COHABITATING, NON-MARITAL PARTNER BY WEALTH QUINTILE</a:t>
            </a:r>
            <a:endParaRPr lang="en-US" dirty="0">
              <a:solidFill>
                <a:schemeClr val="tx1"/>
              </a:solidFill>
            </a:endParaRPr>
          </a:p>
        </c:rich>
      </c:tx>
      <c:layout>
        <c:manualLayout>
          <c:xMode val="edge"/>
          <c:yMode val="edge"/>
          <c:x val="0.157751196172249"/>
          <c:y val="0.0251889218724929"/>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117633991861794"/>
          <c:y val="0.169268072478971"/>
          <c:w val="0.867272880868976"/>
          <c:h val="0.706022423433616"/>
        </c:manualLayout>
      </c:layout>
      <c:barChart>
        <c:barDir val="col"/>
        <c:grouping val="clustered"/>
        <c:varyColors val="0"/>
        <c:ser>
          <c:idx val="0"/>
          <c:order val="0"/>
          <c:tx>
            <c:strRef>
              <c:f>Sheet1!$B$1</c:f>
              <c:strCache>
                <c:ptCount val="1"/>
                <c:pt idx="0">
                  <c:v>Women (15-49)</c:v>
                </c:pt>
              </c:strCache>
            </c:strRef>
          </c:tx>
          <c:spPr>
            <a:solidFill>
              <a:srgbClr val="5BADAC"/>
            </a:solidFill>
            <a:ln cmpd="sng">
              <a:noFill/>
              <a:prstDash val="dash"/>
            </a:ln>
            <a:effectLst/>
          </c:spPr>
          <c:invertIfNegative val="0"/>
          <c:cat>
            <c:strRef>
              <c:f>Sheet1!$A$2:$A$6</c:f>
              <c:strCache>
                <c:ptCount val="5"/>
                <c:pt idx="0">
                  <c:v>1st</c:v>
                </c:pt>
                <c:pt idx="1">
                  <c:v>2nd</c:v>
                </c:pt>
                <c:pt idx="2">
                  <c:v>3rd</c:v>
                </c:pt>
                <c:pt idx="3">
                  <c:v>4th</c:v>
                </c:pt>
                <c:pt idx="4">
                  <c:v>5th</c:v>
                </c:pt>
              </c:strCache>
            </c:strRef>
          </c:cat>
          <c:val>
            <c:numRef>
              <c:f>Sheet1!$B$2:$B$6</c:f>
              <c:numCache>
                <c:formatCode>0.00%</c:formatCode>
                <c:ptCount val="5"/>
                <c:pt idx="0" formatCode="0%">
                  <c:v>0.55</c:v>
                </c:pt>
                <c:pt idx="1">
                  <c:v>0.616</c:v>
                </c:pt>
                <c:pt idx="2">
                  <c:v>0.659</c:v>
                </c:pt>
                <c:pt idx="3">
                  <c:v>0.674</c:v>
                </c:pt>
                <c:pt idx="4">
                  <c:v>0.736</c:v>
                </c:pt>
              </c:numCache>
            </c:numRef>
          </c:val>
          <c:extLst xmlns:c16r2="http://schemas.microsoft.com/office/drawing/2015/06/chart">
            <c:ext xmlns:c16="http://schemas.microsoft.com/office/drawing/2014/chart" uri="{C3380CC4-5D6E-409C-BE32-E72D297353CC}">
              <c16:uniqueId val="{00000000-69BD-4240-AC98-F321DB6ED102}"/>
            </c:ext>
          </c:extLst>
        </c:ser>
        <c:ser>
          <c:idx val="1"/>
          <c:order val="1"/>
          <c:tx>
            <c:strRef>
              <c:f>Sheet1!$C$1</c:f>
              <c:strCache>
                <c:ptCount val="1"/>
                <c:pt idx="0">
                  <c:v>Men (15-49)</c:v>
                </c:pt>
              </c:strCache>
            </c:strRef>
          </c:tx>
          <c:spPr>
            <a:solidFill>
              <a:srgbClr val="CAE4F6"/>
            </a:solidFill>
            <a:ln>
              <a:noFill/>
              <a:prstDash val="dash"/>
            </a:ln>
            <a:effectLst/>
          </c:spPr>
          <c:invertIfNegative val="0"/>
          <c:cat>
            <c:strRef>
              <c:f>Sheet1!$A$2:$A$6</c:f>
              <c:strCache>
                <c:ptCount val="5"/>
                <c:pt idx="0">
                  <c:v>1st</c:v>
                </c:pt>
                <c:pt idx="1">
                  <c:v>2nd</c:v>
                </c:pt>
                <c:pt idx="2">
                  <c:v>3rd</c:v>
                </c:pt>
                <c:pt idx="3">
                  <c:v>4th</c:v>
                </c:pt>
                <c:pt idx="4">
                  <c:v>5th</c:v>
                </c:pt>
              </c:strCache>
            </c:strRef>
          </c:cat>
          <c:val>
            <c:numRef>
              <c:f>Sheet1!$C$2:$C$6</c:f>
              <c:numCache>
                <c:formatCode>0.00%</c:formatCode>
                <c:ptCount val="5"/>
                <c:pt idx="0">
                  <c:v>0.753</c:v>
                </c:pt>
                <c:pt idx="1">
                  <c:v>0.824</c:v>
                </c:pt>
                <c:pt idx="2">
                  <c:v>0.842</c:v>
                </c:pt>
                <c:pt idx="3">
                  <c:v>0.865</c:v>
                </c:pt>
                <c:pt idx="4">
                  <c:v>0.903</c:v>
                </c:pt>
              </c:numCache>
            </c:numRef>
          </c:val>
          <c:extLst xmlns:c16r2="http://schemas.microsoft.com/office/drawing/2015/06/chart">
            <c:ext xmlns:c16="http://schemas.microsoft.com/office/drawing/2014/chart" uri="{C3380CC4-5D6E-409C-BE32-E72D297353CC}">
              <c16:uniqueId val="{00000001-69BD-4240-AC98-F321DB6ED102}"/>
            </c:ext>
          </c:extLst>
        </c:ser>
        <c:dLbls>
          <c:showLegendKey val="0"/>
          <c:showVal val="0"/>
          <c:showCatName val="0"/>
          <c:showSerName val="0"/>
          <c:showPercent val="0"/>
          <c:showBubbleSize val="0"/>
        </c:dLbls>
        <c:gapWidth val="150"/>
        <c:axId val="-1732449712"/>
        <c:axId val="-1733052816"/>
      </c:barChart>
      <c:catAx>
        <c:axId val="-173244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1733052816"/>
        <c:crosses val="autoZero"/>
        <c:auto val="1"/>
        <c:lblAlgn val="ctr"/>
        <c:lblOffset val="100"/>
        <c:noMultiLvlLbl val="0"/>
      </c:catAx>
      <c:valAx>
        <c:axId val="-1733052816"/>
        <c:scaling>
          <c:orientation val="minMax"/>
          <c:max val="1.0"/>
          <c:min val="0.4"/>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732449712"/>
        <c:crosses val="autoZero"/>
        <c:crossBetween val="between"/>
        <c:majorUnit val="0.1"/>
      </c:valAx>
      <c:dTable>
        <c:showHorzBorder val="1"/>
        <c:showVertBorder val="1"/>
        <c:showOutline val="1"/>
        <c:showKeys val="1"/>
        <c:spPr>
          <a:noFill/>
          <a:ln w="25400" cap="flat" cmpd="sng" algn="ctr">
            <a:noFill/>
            <a:round/>
          </a:ln>
          <a:effectLst/>
        </c:spPr>
        <c:txPr>
          <a:bodyPr rot="0" spcFirstLastPara="1" vertOverflow="ellipsis" vert="horz" wrap="square" anchor="ctr" anchorCtr="1"/>
          <a:lstStyle/>
          <a:p>
            <a:pPr rtl="0">
              <a:defRPr sz="900" b="0" i="0" u="none" strike="noStrike" kern="1200" baseline="0">
                <a:solidFill>
                  <a:schemeClr val="tx1"/>
                </a:solidFill>
                <a:latin typeface="+mn-lt"/>
                <a:ea typeface="+mn-ea"/>
                <a:cs typeface="+mn-cs"/>
              </a:defRPr>
            </a:pPr>
            <a:endParaRPr lang="en-US"/>
          </a:p>
        </c:txPr>
      </c:dTable>
      <c:spPr>
        <a:noFill/>
        <a:ln>
          <a:noFill/>
        </a:ln>
        <a:effectLst/>
      </c:spPr>
    </c:plotArea>
    <c:plotVisOnly val="1"/>
    <c:dispBlanksAs val="gap"/>
    <c:showDLblsOverMax val="0"/>
  </c:chart>
  <c:spPr>
    <a:solidFill>
      <a:schemeClr val="bg1"/>
    </a:solidFill>
    <a:ln>
      <a:noFill/>
    </a:ln>
    <a:effectLst/>
  </c:spPr>
  <c:txPr>
    <a:bodyPr/>
    <a:lstStyle/>
    <a:p>
      <a:pPr>
        <a:defRPr>
          <a:solidFill>
            <a:schemeClr val="bg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679A80-C67E-4567-814C-ADA4E2191658}" type="doc">
      <dgm:prSet loTypeId="urn:microsoft.com/office/officeart/2005/8/layout/hChevron3" loCatId="process" qsTypeId="urn:microsoft.com/office/officeart/2005/8/quickstyle/simple1" qsCatId="simple" csTypeId="urn:microsoft.com/office/officeart/2005/8/colors/accent1_4" csCatId="accent1" phldr="1"/>
      <dgm:spPr/>
    </dgm:pt>
    <dgm:pt modelId="{A4D3C367-4AB6-4D53-96C6-1B451B250D85}">
      <dgm:prSet phldrT="[Text]"/>
      <dgm:spPr>
        <a:solidFill>
          <a:srgbClr val="5BADAC"/>
        </a:solidFill>
      </dgm:spPr>
      <dgm:t>
        <a:bodyPr/>
        <a:lstStyle/>
        <a:p>
          <a:pPr algn="l"/>
          <a:r>
            <a:rPr lang="en-US" dirty="0"/>
            <a:t>Condom Program Stewardship</a:t>
          </a:r>
        </a:p>
      </dgm:t>
    </dgm:pt>
    <dgm:pt modelId="{0B773835-33BE-4E4D-861D-233C01D4072B}" type="parTrans" cxnId="{07A1F0EA-BCD0-4748-B8E4-03853AE9F327}">
      <dgm:prSet/>
      <dgm:spPr/>
      <dgm:t>
        <a:bodyPr/>
        <a:lstStyle/>
        <a:p>
          <a:endParaRPr lang="en-US"/>
        </a:p>
      </dgm:t>
    </dgm:pt>
    <dgm:pt modelId="{EEC2B216-B3C8-4C0E-9410-EDDED8B75D55}" type="sibTrans" cxnId="{07A1F0EA-BCD0-4748-B8E4-03853AE9F327}">
      <dgm:prSet/>
      <dgm:spPr/>
      <dgm:t>
        <a:bodyPr/>
        <a:lstStyle/>
        <a:p>
          <a:endParaRPr lang="en-US"/>
        </a:p>
      </dgm:t>
    </dgm:pt>
    <dgm:pt modelId="{AAE3B302-A3E8-46DF-99BF-826FBD4AB996}">
      <dgm:prSet phldrT="[Text]"/>
      <dgm:spPr>
        <a:solidFill>
          <a:srgbClr val="1B406B"/>
        </a:solidFill>
      </dgm:spPr>
      <dgm:t>
        <a:bodyPr/>
        <a:lstStyle/>
        <a:p>
          <a:pPr algn="l"/>
          <a:r>
            <a:rPr lang="en-US" dirty="0"/>
            <a:t>Condom Market Development</a:t>
          </a:r>
        </a:p>
      </dgm:t>
    </dgm:pt>
    <dgm:pt modelId="{2E2143BA-8E86-4267-A693-D80E3CC5717B}" type="parTrans" cxnId="{CB4A0399-AAB1-4D5F-AA9A-223AC9A0E22D}">
      <dgm:prSet/>
      <dgm:spPr/>
      <dgm:t>
        <a:bodyPr/>
        <a:lstStyle/>
        <a:p>
          <a:endParaRPr lang="en-US"/>
        </a:p>
      </dgm:t>
    </dgm:pt>
    <dgm:pt modelId="{CA35F2BE-BEA4-4359-95AB-16383DEC82B9}" type="sibTrans" cxnId="{CB4A0399-AAB1-4D5F-AA9A-223AC9A0E22D}">
      <dgm:prSet/>
      <dgm:spPr/>
      <dgm:t>
        <a:bodyPr/>
        <a:lstStyle/>
        <a:p>
          <a:endParaRPr lang="en-US"/>
        </a:p>
      </dgm:t>
    </dgm:pt>
    <dgm:pt modelId="{ECD17D23-85B7-46CE-A9A5-F62858D17B12}">
      <dgm:prSet phldrT="[Text]"/>
      <dgm:spPr>
        <a:solidFill>
          <a:srgbClr val="A9CFD2"/>
        </a:solidFill>
      </dgm:spPr>
      <dgm:t>
        <a:bodyPr/>
        <a:lstStyle/>
        <a:p>
          <a:r>
            <a:rPr lang="en-US" dirty="0"/>
            <a:t>Condom Market Management</a:t>
          </a:r>
        </a:p>
      </dgm:t>
    </dgm:pt>
    <dgm:pt modelId="{54988334-7CEB-44F5-A109-6AB06C5EE7FD}" type="parTrans" cxnId="{02380DD6-B0E3-44FE-A68D-1BBF8D92BE3E}">
      <dgm:prSet/>
      <dgm:spPr/>
      <dgm:t>
        <a:bodyPr/>
        <a:lstStyle/>
        <a:p>
          <a:endParaRPr lang="en-US"/>
        </a:p>
      </dgm:t>
    </dgm:pt>
    <dgm:pt modelId="{FBD54001-18B1-499B-8E72-A4B1FB8DF6C9}" type="sibTrans" cxnId="{02380DD6-B0E3-44FE-A68D-1BBF8D92BE3E}">
      <dgm:prSet/>
      <dgm:spPr/>
      <dgm:t>
        <a:bodyPr/>
        <a:lstStyle/>
        <a:p>
          <a:endParaRPr lang="en-US"/>
        </a:p>
      </dgm:t>
    </dgm:pt>
    <dgm:pt modelId="{78C78BDD-1D4F-40FF-BBB8-1B4D31EB8553}" type="pres">
      <dgm:prSet presAssocID="{12679A80-C67E-4567-814C-ADA4E2191658}" presName="Name0" presStyleCnt="0">
        <dgm:presLayoutVars>
          <dgm:dir/>
          <dgm:resizeHandles val="exact"/>
        </dgm:presLayoutVars>
      </dgm:prSet>
      <dgm:spPr/>
    </dgm:pt>
    <dgm:pt modelId="{1D9A9A65-123D-459E-8BA3-52BB1794A47A}" type="pres">
      <dgm:prSet presAssocID="{A4D3C367-4AB6-4D53-96C6-1B451B250D85}" presName="parTxOnly" presStyleLbl="node1" presStyleIdx="0" presStyleCnt="3" custScaleX="111117" custLinFactNeighborX="-532" custLinFactNeighborY="7380">
        <dgm:presLayoutVars>
          <dgm:bulletEnabled val="1"/>
        </dgm:presLayoutVars>
      </dgm:prSet>
      <dgm:spPr/>
      <dgm:t>
        <a:bodyPr/>
        <a:lstStyle/>
        <a:p>
          <a:endParaRPr lang="en-US"/>
        </a:p>
      </dgm:t>
    </dgm:pt>
    <dgm:pt modelId="{B2154CDE-C4BA-4363-A6FF-1CCA7ECCC716}" type="pres">
      <dgm:prSet presAssocID="{EEC2B216-B3C8-4C0E-9410-EDDED8B75D55}" presName="parSpace" presStyleCnt="0"/>
      <dgm:spPr/>
    </dgm:pt>
    <dgm:pt modelId="{FBFFA15C-1C42-4413-935E-54F65588E66A}" type="pres">
      <dgm:prSet presAssocID="{AAE3B302-A3E8-46DF-99BF-826FBD4AB996}" presName="parTxOnly" presStyleLbl="node1" presStyleIdx="1" presStyleCnt="3" custScaleX="106931" custLinFactNeighborX="-1969" custLinFactNeighborY="-1845">
        <dgm:presLayoutVars>
          <dgm:bulletEnabled val="1"/>
        </dgm:presLayoutVars>
      </dgm:prSet>
      <dgm:spPr/>
      <dgm:t>
        <a:bodyPr/>
        <a:lstStyle/>
        <a:p>
          <a:endParaRPr lang="en-US"/>
        </a:p>
      </dgm:t>
    </dgm:pt>
    <dgm:pt modelId="{1E66BA92-4D69-455A-B861-5E4DC962EDE1}" type="pres">
      <dgm:prSet presAssocID="{CA35F2BE-BEA4-4359-95AB-16383DEC82B9}" presName="parSpace" presStyleCnt="0"/>
      <dgm:spPr/>
    </dgm:pt>
    <dgm:pt modelId="{C3A3950D-184A-4AEA-B0F9-4A6304E1F820}" type="pres">
      <dgm:prSet presAssocID="{ECD17D23-85B7-46CE-A9A5-F62858D17B12}" presName="parTxOnly" presStyleLbl="node1" presStyleIdx="2" presStyleCnt="3">
        <dgm:presLayoutVars>
          <dgm:bulletEnabled val="1"/>
        </dgm:presLayoutVars>
      </dgm:prSet>
      <dgm:spPr/>
      <dgm:t>
        <a:bodyPr/>
        <a:lstStyle/>
        <a:p>
          <a:endParaRPr lang="en-US"/>
        </a:p>
      </dgm:t>
    </dgm:pt>
  </dgm:ptLst>
  <dgm:cxnLst>
    <dgm:cxn modelId="{0DB485AD-0FB2-3F44-9AE1-E39F16C10F6A}" type="presOf" srcId="{AAE3B302-A3E8-46DF-99BF-826FBD4AB996}" destId="{FBFFA15C-1C42-4413-935E-54F65588E66A}" srcOrd="0" destOrd="0" presId="urn:microsoft.com/office/officeart/2005/8/layout/hChevron3"/>
    <dgm:cxn modelId="{07A1F0EA-BCD0-4748-B8E4-03853AE9F327}" srcId="{12679A80-C67E-4567-814C-ADA4E2191658}" destId="{A4D3C367-4AB6-4D53-96C6-1B451B250D85}" srcOrd="0" destOrd="0" parTransId="{0B773835-33BE-4E4D-861D-233C01D4072B}" sibTransId="{EEC2B216-B3C8-4C0E-9410-EDDED8B75D55}"/>
    <dgm:cxn modelId="{F8174BA2-0994-1B45-BC5A-B89C9FEA3130}" type="presOf" srcId="{ECD17D23-85B7-46CE-A9A5-F62858D17B12}" destId="{C3A3950D-184A-4AEA-B0F9-4A6304E1F820}" srcOrd="0" destOrd="0" presId="urn:microsoft.com/office/officeart/2005/8/layout/hChevron3"/>
    <dgm:cxn modelId="{CB4A0399-AAB1-4D5F-AA9A-223AC9A0E22D}" srcId="{12679A80-C67E-4567-814C-ADA4E2191658}" destId="{AAE3B302-A3E8-46DF-99BF-826FBD4AB996}" srcOrd="1" destOrd="0" parTransId="{2E2143BA-8E86-4267-A693-D80E3CC5717B}" sibTransId="{CA35F2BE-BEA4-4359-95AB-16383DEC82B9}"/>
    <dgm:cxn modelId="{E6B62DA9-3ADE-F44B-BEAD-6E266852421C}" type="presOf" srcId="{A4D3C367-4AB6-4D53-96C6-1B451B250D85}" destId="{1D9A9A65-123D-459E-8BA3-52BB1794A47A}" srcOrd="0" destOrd="0" presId="urn:microsoft.com/office/officeart/2005/8/layout/hChevron3"/>
    <dgm:cxn modelId="{B40B9965-2F8C-7747-BBF4-A3E8DA4064A9}" type="presOf" srcId="{12679A80-C67E-4567-814C-ADA4E2191658}" destId="{78C78BDD-1D4F-40FF-BBB8-1B4D31EB8553}" srcOrd="0" destOrd="0" presId="urn:microsoft.com/office/officeart/2005/8/layout/hChevron3"/>
    <dgm:cxn modelId="{02380DD6-B0E3-44FE-A68D-1BBF8D92BE3E}" srcId="{12679A80-C67E-4567-814C-ADA4E2191658}" destId="{ECD17D23-85B7-46CE-A9A5-F62858D17B12}" srcOrd="2" destOrd="0" parTransId="{54988334-7CEB-44F5-A109-6AB06C5EE7FD}" sibTransId="{FBD54001-18B1-499B-8E72-A4B1FB8DF6C9}"/>
    <dgm:cxn modelId="{541BFF56-C73D-664D-8FFF-14DBB4C0F393}" type="presParOf" srcId="{78C78BDD-1D4F-40FF-BBB8-1B4D31EB8553}" destId="{1D9A9A65-123D-459E-8BA3-52BB1794A47A}" srcOrd="0" destOrd="0" presId="urn:microsoft.com/office/officeart/2005/8/layout/hChevron3"/>
    <dgm:cxn modelId="{C0832671-EBD5-2749-8977-55FEB1D972F7}" type="presParOf" srcId="{78C78BDD-1D4F-40FF-BBB8-1B4D31EB8553}" destId="{B2154CDE-C4BA-4363-A6FF-1CCA7ECCC716}" srcOrd="1" destOrd="0" presId="urn:microsoft.com/office/officeart/2005/8/layout/hChevron3"/>
    <dgm:cxn modelId="{28E42FA2-0FCB-5040-9D21-FDD870E41913}" type="presParOf" srcId="{78C78BDD-1D4F-40FF-BBB8-1B4D31EB8553}" destId="{FBFFA15C-1C42-4413-935E-54F65588E66A}" srcOrd="2" destOrd="0" presId="urn:microsoft.com/office/officeart/2005/8/layout/hChevron3"/>
    <dgm:cxn modelId="{E745B7B9-EB7C-674E-BDAB-1A49C7643832}" type="presParOf" srcId="{78C78BDD-1D4F-40FF-BBB8-1B4D31EB8553}" destId="{1E66BA92-4D69-455A-B861-5E4DC962EDE1}" srcOrd="3" destOrd="0" presId="urn:microsoft.com/office/officeart/2005/8/layout/hChevron3"/>
    <dgm:cxn modelId="{B3EB2F46-6447-5242-B4DF-9A47EA2F8033}" type="presParOf" srcId="{78C78BDD-1D4F-40FF-BBB8-1B4D31EB8553}" destId="{C3A3950D-184A-4AEA-B0F9-4A6304E1F820}"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A4B7792-FDC2-794B-B2D8-79A93906B591}" type="doc">
      <dgm:prSet loTypeId="urn:microsoft.com/office/officeart/2005/8/layout/orgChart1" loCatId="" qsTypeId="urn:microsoft.com/office/officeart/2005/8/quickstyle/simple1" qsCatId="simple" csTypeId="urn:microsoft.com/office/officeart/2005/8/colors/accent1_2" csCatId="accent1" phldr="1"/>
      <dgm:spPr/>
      <dgm:t>
        <a:bodyPr/>
        <a:lstStyle/>
        <a:p>
          <a:endParaRPr lang="en-US"/>
        </a:p>
      </dgm:t>
    </dgm:pt>
    <dgm:pt modelId="{2B41C51D-CF5D-D540-B2DD-AD77FBEFEC30}">
      <dgm:prSet phldrT="[Text]" custT="1"/>
      <dgm:spPr>
        <a:solidFill>
          <a:schemeClr val="bg1">
            <a:lumMod val="85000"/>
          </a:schemeClr>
        </a:solidFill>
      </dgm:spPr>
      <dgm:t>
        <a:bodyPr/>
        <a:lstStyle/>
        <a:p>
          <a:r>
            <a:rPr lang="en-US" sz="2000" b="1" i="1" dirty="0">
              <a:solidFill>
                <a:schemeClr val="tx1"/>
              </a:solidFill>
            </a:rPr>
            <a:t>Missing link between country-level strategy documents, work plans, and resources</a:t>
          </a:r>
          <a:endParaRPr lang="en-US" sz="2000" b="1" dirty="0">
            <a:solidFill>
              <a:schemeClr val="tx1"/>
            </a:solidFill>
          </a:endParaRPr>
        </a:p>
      </dgm:t>
    </dgm:pt>
    <dgm:pt modelId="{7F9750E7-0829-A64E-99AB-60124E65C5B5}" type="parTrans" cxnId="{82954AFD-A9FB-BB4E-9971-B8847651A0EB}">
      <dgm:prSet/>
      <dgm:spPr/>
      <dgm:t>
        <a:bodyPr/>
        <a:lstStyle/>
        <a:p>
          <a:endParaRPr lang="en-US"/>
        </a:p>
      </dgm:t>
    </dgm:pt>
    <dgm:pt modelId="{078A7FEA-383B-F845-A72C-EE7E414F9521}" type="sibTrans" cxnId="{82954AFD-A9FB-BB4E-9971-B8847651A0EB}">
      <dgm:prSet/>
      <dgm:spPr/>
      <dgm:t>
        <a:bodyPr/>
        <a:lstStyle/>
        <a:p>
          <a:endParaRPr lang="en-US"/>
        </a:p>
      </dgm:t>
    </dgm:pt>
    <dgm:pt modelId="{AD768702-6E9F-8F48-96F0-86ED0EEBA116}">
      <dgm:prSet phldrT="[Text]" custT="1"/>
      <dgm:spPr>
        <a:solidFill>
          <a:srgbClr val="5BADAC"/>
        </a:solidFill>
      </dgm:spPr>
      <dgm:t>
        <a:bodyPr lIns="91440" tIns="91440" rIns="91440" bIns="91440"/>
        <a:lstStyle/>
        <a:p>
          <a:r>
            <a:rPr lang="en-US" sz="1800" i="1" dirty="0">
              <a:effectLst/>
              <a:latin typeface="+mn-lt"/>
              <a:ea typeface="+mn-ea"/>
              <a:cs typeface="+mn-cs"/>
            </a:rPr>
            <a:t>Inadequate investment in the capacity needed for national stewardship.</a:t>
          </a:r>
        </a:p>
        <a:p>
          <a:endParaRPr lang="en-US" sz="1800" dirty="0"/>
        </a:p>
      </dgm:t>
    </dgm:pt>
    <dgm:pt modelId="{3D6DB2EC-F97A-8C4F-827F-50D2E56ED7D1}" type="parTrans" cxnId="{892B6676-62D0-0448-9174-C127D1E352B4}">
      <dgm:prSet/>
      <dgm:spPr>
        <a:ln>
          <a:solidFill>
            <a:schemeClr val="bg1"/>
          </a:solidFill>
        </a:ln>
      </dgm:spPr>
      <dgm:t>
        <a:bodyPr/>
        <a:lstStyle/>
        <a:p>
          <a:endParaRPr lang="en-US"/>
        </a:p>
      </dgm:t>
    </dgm:pt>
    <dgm:pt modelId="{1CAEB59A-D0F6-1C46-9381-41B639D2B0FD}" type="sibTrans" cxnId="{892B6676-62D0-0448-9174-C127D1E352B4}">
      <dgm:prSet/>
      <dgm:spPr/>
      <dgm:t>
        <a:bodyPr/>
        <a:lstStyle/>
        <a:p>
          <a:endParaRPr lang="en-US"/>
        </a:p>
      </dgm:t>
    </dgm:pt>
    <dgm:pt modelId="{D20642C2-19FD-204D-BF95-3D94D43B4FF2}">
      <dgm:prSet custT="1"/>
      <dgm:spPr>
        <a:solidFill>
          <a:srgbClr val="5BADAC"/>
        </a:solidFill>
      </dgm:spPr>
      <dgm:t>
        <a:bodyPr lIns="91440" tIns="91440" rIns="91440" bIns="91440"/>
        <a:lstStyle/>
        <a:p>
          <a:r>
            <a:rPr lang="en-US" sz="1800" i="1" dirty="0">
              <a:effectLst/>
              <a:latin typeface="+mn-lt"/>
              <a:ea typeface="+mn-ea"/>
              <a:cs typeface="+mn-cs"/>
            </a:rPr>
            <a:t>Understanding of TMA is limited to the role of different sectors and does not address broader issues of equity, sustainability and an enabling environment.</a:t>
          </a:r>
        </a:p>
      </dgm:t>
    </dgm:pt>
    <dgm:pt modelId="{E6392472-CAC8-814F-9790-40FB2ED1BDB9}" type="parTrans" cxnId="{E01147B1-0C73-014E-9F4E-22A323661BA0}">
      <dgm:prSet/>
      <dgm:spPr>
        <a:ln>
          <a:solidFill>
            <a:schemeClr val="bg1"/>
          </a:solidFill>
        </a:ln>
      </dgm:spPr>
      <dgm:t>
        <a:bodyPr/>
        <a:lstStyle/>
        <a:p>
          <a:endParaRPr lang="en-US"/>
        </a:p>
      </dgm:t>
    </dgm:pt>
    <dgm:pt modelId="{99BCBDD7-DA70-CC46-8085-BBFE09F3C223}" type="sibTrans" cxnId="{E01147B1-0C73-014E-9F4E-22A323661BA0}">
      <dgm:prSet/>
      <dgm:spPr/>
      <dgm:t>
        <a:bodyPr/>
        <a:lstStyle/>
        <a:p>
          <a:endParaRPr lang="en-US"/>
        </a:p>
      </dgm:t>
    </dgm:pt>
    <dgm:pt modelId="{751B61F3-FFF2-714C-821A-670283027FA0}">
      <dgm:prSet custT="1"/>
      <dgm:spPr>
        <a:solidFill>
          <a:srgbClr val="5BADAC"/>
        </a:solidFill>
      </dgm:spPr>
      <dgm:t>
        <a:bodyPr lIns="91440" tIns="91440" rIns="91440" bIns="91440"/>
        <a:lstStyle/>
        <a:p>
          <a:pPr rtl="0"/>
          <a:r>
            <a:rPr lang="en-US" sz="1800" i="1" dirty="0">
              <a:effectLst/>
              <a:latin typeface="+mn-lt"/>
              <a:ea typeface="+mn-ea"/>
              <a:cs typeface="+mn-cs"/>
            </a:rPr>
            <a:t>Lack of clear healthy market vision, strategic framework and performance indicators to inform analysis and decision-making</a:t>
          </a:r>
          <a:endParaRPr lang="en-US" sz="1800" i="1" dirty="0"/>
        </a:p>
      </dgm:t>
    </dgm:pt>
    <dgm:pt modelId="{5607CE16-D110-2043-B387-9541B451A157}" type="parTrans" cxnId="{6D56D140-CF1B-664C-BAE7-491D7BEB76E8}">
      <dgm:prSet/>
      <dgm:spPr>
        <a:ln>
          <a:solidFill>
            <a:schemeClr val="bg1"/>
          </a:solidFill>
        </a:ln>
      </dgm:spPr>
      <dgm:t>
        <a:bodyPr/>
        <a:lstStyle/>
        <a:p>
          <a:endParaRPr lang="en-US"/>
        </a:p>
      </dgm:t>
    </dgm:pt>
    <dgm:pt modelId="{2F7EC13C-4232-284F-9D73-9ADF6BEFEE7D}" type="sibTrans" cxnId="{6D56D140-CF1B-664C-BAE7-491D7BEB76E8}">
      <dgm:prSet/>
      <dgm:spPr/>
      <dgm:t>
        <a:bodyPr/>
        <a:lstStyle/>
        <a:p>
          <a:endParaRPr lang="en-US"/>
        </a:p>
      </dgm:t>
    </dgm:pt>
    <dgm:pt modelId="{D1AF3AC7-A06D-6A4B-BF61-C07C150090ED}" type="pres">
      <dgm:prSet presAssocID="{BA4B7792-FDC2-794B-B2D8-79A93906B591}" presName="hierChild1" presStyleCnt="0">
        <dgm:presLayoutVars>
          <dgm:orgChart val="1"/>
          <dgm:chPref val="1"/>
          <dgm:dir/>
          <dgm:animOne val="branch"/>
          <dgm:animLvl val="lvl"/>
          <dgm:resizeHandles/>
        </dgm:presLayoutVars>
      </dgm:prSet>
      <dgm:spPr/>
      <dgm:t>
        <a:bodyPr/>
        <a:lstStyle/>
        <a:p>
          <a:endParaRPr lang="en-US"/>
        </a:p>
      </dgm:t>
    </dgm:pt>
    <dgm:pt modelId="{8D34E95D-B880-6F48-BA90-83EDB0B9BAC4}" type="pres">
      <dgm:prSet presAssocID="{2B41C51D-CF5D-D540-B2DD-AD77FBEFEC30}" presName="hierRoot1" presStyleCnt="0">
        <dgm:presLayoutVars>
          <dgm:hierBranch val="init"/>
        </dgm:presLayoutVars>
      </dgm:prSet>
      <dgm:spPr/>
    </dgm:pt>
    <dgm:pt modelId="{37124E69-2D48-3842-B9F2-195504F90B82}" type="pres">
      <dgm:prSet presAssocID="{2B41C51D-CF5D-D540-B2DD-AD77FBEFEC30}" presName="rootComposite1" presStyleCnt="0"/>
      <dgm:spPr/>
    </dgm:pt>
    <dgm:pt modelId="{3861ADD1-987A-A742-A547-6454A7C61155}" type="pres">
      <dgm:prSet presAssocID="{2B41C51D-CF5D-D540-B2DD-AD77FBEFEC30}" presName="rootText1" presStyleLbl="node0" presStyleIdx="0" presStyleCnt="1" custScaleX="311417" custScaleY="146410" custLinFactNeighborY="-23697">
        <dgm:presLayoutVars>
          <dgm:chPref val="3"/>
        </dgm:presLayoutVars>
      </dgm:prSet>
      <dgm:spPr/>
      <dgm:t>
        <a:bodyPr/>
        <a:lstStyle/>
        <a:p>
          <a:endParaRPr lang="en-US"/>
        </a:p>
      </dgm:t>
    </dgm:pt>
    <dgm:pt modelId="{A98A61B9-D742-944B-879C-F7BDE27CF7C3}" type="pres">
      <dgm:prSet presAssocID="{2B41C51D-CF5D-D540-B2DD-AD77FBEFEC30}" presName="rootConnector1" presStyleLbl="node1" presStyleIdx="0" presStyleCnt="0"/>
      <dgm:spPr/>
      <dgm:t>
        <a:bodyPr/>
        <a:lstStyle/>
        <a:p>
          <a:endParaRPr lang="en-US"/>
        </a:p>
      </dgm:t>
    </dgm:pt>
    <dgm:pt modelId="{43A6B890-FE30-3F47-B3C2-455EFC114FD7}" type="pres">
      <dgm:prSet presAssocID="{2B41C51D-CF5D-D540-B2DD-AD77FBEFEC30}" presName="hierChild2" presStyleCnt="0"/>
      <dgm:spPr/>
    </dgm:pt>
    <dgm:pt modelId="{68A7CF21-ECFE-FA4F-AE1D-BEE38B80E20C}" type="pres">
      <dgm:prSet presAssocID="{3D6DB2EC-F97A-8C4F-827F-50D2E56ED7D1}" presName="Name37" presStyleLbl="parChTrans1D2" presStyleIdx="0" presStyleCnt="3"/>
      <dgm:spPr/>
      <dgm:t>
        <a:bodyPr/>
        <a:lstStyle/>
        <a:p>
          <a:endParaRPr lang="en-US"/>
        </a:p>
      </dgm:t>
    </dgm:pt>
    <dgm:pt modelId="{22860F88-74A5-3044-B4E8-70B1B90B7683}" type="pres">
      <dgm:prSet presAssocID="{AD768702-6E9F-8F48-96F0-86ED0EEBA116}" presName="hierRoot2" presStyleCnt="0">
        <dgm:presLayoutVars>
          <dgm:hierBranch val="init"/>
        </dgm:presLayoutVars>
      </dgm:prSet>
      <dgm:spPr/>
    </dgm:pt>
    <dgm:pt modelId="{1371135C-A288-0947-BEB5-98E357E82CD8}" type="pres">
      <dgm:prSet presAssocID="{AD768702-6E9F-8F48-96F0-86ED0EEBA116}" presName="rootComposite" presStyleCnt="0"/>
      <dgm:spPr/>
    </dgm:pt>
    <dgm:pt modelId="{123EA40A-8A7F-0B41-BE74-9DC9BF586C26}" type="pres">
      <dgm:prSet presAssocID="{AD768702-6E9F-8F48-96F0-86ED0EEBA116}" presName="rootText" presStyleLbl="node2" presStyleIdx="0" presStyleCnt="3" custScaleX="156338" custScaleY="354798" custLinFactNeighborY="2081">
        <dgm:presLayoutVars>
          <dgm:chPref val="3"/>
        </dgm:presLayoutVars>
      </dgm:prSet>
      <dgm:spPr/>
      <dgm:t>
        <a:bodyPr/>
        <a:lstStyle/>
        <a:p>
          <a:endParaRPr lang="en-US"/>
        </a:p>
      </dgm:t>
    </dgm:pt>
    <dgm:pt modelId="{BA280572-DFB0-3B49-B127-0170F5B5C033}" type="pres">
      <dgm:prSet presAssocID="{AD768702-6E9F-8F48-96F0-86ED0EEBA116}" presName="rootConnector" presStyleLbl="node2" presStyleIdx="0" presStyleCnt="3"/>
      <dgm:spPr/>
      <dgm:t>
        <a:bodyPr/>
        <a:lstStyle/>
        <a:p>
          <a:endParaRPr lang="en-US"/>
        </a:p>
      </dgm:t>
    </dgm:pt>
    <dgm:pt modelId="{9828B715-D41C-D54E-8F93-58D48FE1D96B}" type="pres">
      <dgm:prSet presAssocID="{AD768702-6E9F-8F48-96F0-86ED0EEBA116}" presName="hierChild4" presStyleCnt="0"/>
      <dgm:spPr/>
    </dgm:pt>
    <dgm:pt modelId="{D0F8D4C8-5F9C-6843-ABCE-FA5CB1DE757E}" type="pres">
      <dgm:prSet presAssocID="{AD768702-6E9F-8F48-96F0-86ED0EEBA116}" presName="hierChild5" presStyleCnt="0"/>
      <dgm:spPr/>
    </dgm:pt>
    <dgm:pt modelId="{E01C8894-4056-214B-A4C7-71EFFBE93D6D}" type="pres">
      <dgm:prSet presAssocID="{E6392472-CAC8-814F-9790-40FB2ED1BDB9}" presName="Name37" presStyleLbl="parChTrans1D2" presStyleIdx="1" presStyleCnt="3"/>
      <dgm:spPr/>
      <dgm:t>
        <a:bodyPr/>
        <a:lstStyle/>
        <a:p>
          <a:endParaRPr lang="en-US"/>
        </a:p>
      </dgm:t>
    </dgm:pt>
    <dgm:pt modelId="{9B1600E4-B73C-F74F-A65D-D5C701BC5D5A}" type="pres">
      <dgm:prSet presAssocID="{D20642C2-19FD-204D-BF95-3D94D43B4FF2}" presName="hierRoot2" presStyleCnt="0">
        <dgm:presLayoutVars>
          <dgm:hierBranch val="init"/>
        </dgm:presLayoutVars>
      </dgm:prSet>
      <dgm:spPr/>
    </dgm:pt>
    <dgm:pt modelId="{290AA63A-9E9E-E54E-8DB1-CD4E37C76159}" type="pres">
      <dgm:prSet presAssocID="{D20642C2-19FD-204D-BF95-3D94D43B4FF2}" presName="rootComposite" presStyleCnt="0"/>
      <dgm:spPr/>
    </dgm:pt>
    <dgm:pt modelId="{BF794FE4-EC8C-D141-865E-D6E823DBBE5B}" type="pres">
      <dgm:prSet presAssocID="{D20642C2-19FD-204D-BF95-3D94D43B4FF2}" presName="rootText" presStyleLbl="node2" presStyleIdx="1" presStyleCnt="3" custScaleX="156338" custScaleY="354367" custLinFactNeighborX="6785" custLinFactNeighborY="4838">
        <dgm:presLayoutVars>
          <dgm:chPref val="3"/>
        </dgm:presLayoutVars>
      </dgm:prSet>
      <dgm:spPr/>
      <dgm:t>
        <a:bodyPr/>
        <a:lstStyle/>
        <a:p>
          <a:endParaRPr lang="en-US"/>
        </a:p>
      </dgm:t>
    </dgm:pt>
    <dgm:pt modelId="{2A10D810-A125-A54C-811E-192FADB837B8}" type="pres">
      <dgm:prSet presAssocID="{D20642C2-19FD-204D-BF95-3D94D43B4FF2}" presName="rootConnector" presStyleLbl="node2" presStyleIdx="1" presStyleCnt="3"/>
      <dgm:spPr/>
      <dgm:t>
        <a:bodyPr/>
        <a:lstStyle/>
        <a:p>
          <a:endParaRPr lang="en-US"/>
        </a:p>
      </dgm:t>
    </dgm:pt>
    <dgm:pt modelId="{AB5D81B3-B107-0E4F-BAD5-BE6ED5179A2D}" type="pres">
      <dgm:prSet presAssocID="{D20642C2-19FD-204D-BF95-3D94D43B4FF2}" presName="hierChild4" presStyleCnt="0"/>
      <dgm:spPr/>
    </dgm:pt>
    <dgm:pt modelId="{BE18DE4C-7CE7-7E4A-9651-B688FF3A7CBE}" type="pres">
      <dgm:prSet presAssocID="{D20642C2-19FD-204D-BF95-3D94D43B4FF2}" presName="hierChild5" presStyleCnt="0"/>
      <dgm:spPr/>
    </dgm:pt>
    <dgm:pt modelId="{2654386B-CB81-0141-8F25-BC80B049DDB6}" type="pres">
      <dgm:prSet presAssocID="{5607CE16-D110-2043-B387-9541B451A157}" presName="Name37" presStyleLbl="parChTrans1D2" presStyleIdx="2" presStyleCnt="3"/>
      <dgm:spPr/>
      <dgm:t>
        <a:bodyPr/>
        <a:lstStyle/>
        <a:p>
          <a:endParaRPr lang="en-US"/>
        </a:p>
      </dgm:t>
    </dgm:pt>
    <dgm:pt modelId="{B9B60C62-91D9-7A42-A8AD-6D0AD1215BB0}" type="pres">
      <dgm:prSet presAssocID="{751B61F3-FFF2-714C-821A-670283027FA0}" presName="hierRoot2" presStyleCnt="0">
        <dgm:presLayoutVars>
          <dgm:hierBranch val="init"/>
        </dgm:presLayoutVars>
      </dgm:prSet>
      <dgm:spPr/>
    </dgm:pt>
    <dgm:pt modelId="{570418F8-5D78-E143-BAA5-6F2AF17111F3}" type="pres">
      <dgm:prSet presAssocID="{751B61F3-FFF2-714C-821A-670283027FA0}" presName="rootComposite" presStyleCnt="0"/>
      <dgm:spPr/>
    </dgm:pt>
    <dgm:pt modelId="{B7BABAFB-FF8C-4841-B908-B68B232B58E4}" type="pres">
      <dgm:prSet presAssocID="{751B61F3-FFF2-714C-821A-670283027FA0}" presName="rootText" presStyleLbl="node2" presStyleIdx="2" presStyleCnt="3" custScaleX="156338" custScaleY="354367" custLinFactNeighborX="537" custLinFactNeighborY="2149">
        <dgm:presLayoutVars>
          <dgm:chPref val="3"/>
        </dgm:presLayoutVars>
      </dgm:prSet>
      <dgm:spPr/>
      <dgm:t>
        <a:bodyPr/>
        <a:lstStyle/>
        <a:p>
          <a:endParaRPr lang="en-US"/>
        </a:p>
      </dgm:t>
    </dgm:pt>
    <dgm:pt modelId="{BCBC4984-D037-BE4A-BB4F-A115F55A69E5}" type="pres">
      <dgm:prSet presAssocID="{751B61F3-FFF2-714C-821A-670283027FA0}" presName="rootConnector" presStyleLbl="node2" presStyleIdx="2" presStyleCnt="3"/>
      <dgm:spPr/>
      <dgm:t>
        <a:bodyPr/>
        <a:lstStyle/>
        <a:p>
          <a:endParaRPr lang="en-US"/>
        </a:p>
      </dgm:t>
    </dgm:pt>
    <dgm:pt modelId="{F78E49EE-E96A-A848-BC97-DE8263917735}" type="pres">
      <dgm:prSet presAssocID="{751B61F3-FFF2-714C-821A-670283027FA0}" presName="hierChild4" presStyleCnt="0"/>
      <dgm:spPr/>
    </dgm:pt>
    <dgm:pt modelId="{00DEAD0F-C6CC-8D49-A11C-528224A38C32}" type="pres">
      <dgm:prSet presAssocID="{751B61F3-FFF2-714C-821A-670283027FA0}" presName="hierChild5" presStyleCnt="0"/>
      <dgm:spPr/>
    </dgm:pt>
    <dgm:pt modelId="{FFA853EE-2F61-194C-9D95-C654F32D9BD8}" type="pres">
      <dgm:prSet presAssocID="{2B41C51D-CF5D-D540-B2DD-AD77FBEFEC30}" presName="hierChild3" presStyleCnt="0"/>
      <dgm:spPr/>
    </dgm:pt>
  </dgm:ptLst>
  <dgm:cxnLst>
    <dgm:cxn modelId="{1B18ADD0-D045-1146-8865-398A052007D9}" type="presOf" srcId="{AD768702-6E9F-8F48-96F0-86ED0EEBA116}" destId="{123EA40A-8A7F-0B41-BE74-9DC9BF586C26}" srcOrd="0" destOrd="0" presId="urn:microsoft.com/office/officeart/2005/8/layout/orgChart1"/>
    <dgm:cxn modelId="{06439525-FDEB-1649-AAAA-88179FFCED72}" type="presOf" srcId="{AD768702-6E9F-8F48-96F0-86ED0EEBA116}" destId="{BA280572-DFB0-3B49-B127-0170F5B5C033}" srcOrd="1" destOrd="0" presId="urn:microsoft.com/office/officeart/2005/8/layout/orgChart1"/>
    <dgm:cxn modelId="{3B77ED82-7368-C34B-933F-FA7A3352FBE5}" type="presOf" srcId="{BA4B7792-FDC2-794B-B2D8-79A93906B591}" destId="{D1AF3AC7-A06D-6A4B-BF61-C07C150090ED}" srcOrd="0" destOrd="0" presId="urn:microsoft.com/office/officeart/2005/8/layout/orgChart1"/>
    <dgm:cxn modelId="{82954AFD-A9FB-BB4E-9971-B8847651A0EB}" srcId="{BA4B7792-FDC2-794B-B2D8-79A93906B591}" destId="{2B41C51D-CF5D-D540-B2DD-AD77FBEFEC30}" srcOrd="0" destOrd="0" parTransId="{7F9750E7-0829-A64E-99AB-60124E65C5B5}" sibTransId="{078A7FEA-383B-F845-A72C-EE7E414F9521}"/>
    <dgm:cxn modelId="{2A40DE3D-F173-9D46-B06F-1034969AB2AC}" type="presOf" srcId="{D20642C2-19FD-204D-BF95-3D94D43B4FF2}" destId="{BF794FE4-EC8C-D141-865E-D6E823DBBE5B}" srcOrd="0" destOrd="0" presId="urn:microsoft.com/office/officeart/2005/8/layout/orgChart1"/>
    <dgm:cxn modelId="{57438CCC-0C9F-4147-90A2-C246B645B13C}" type="presOf" srcId="{E6392472-CAC8-814F-9790-40FB2ED1BDB9}" destId="{E01C8894-4056-214B-A4C7-71EFFBE93D6D}" srcOrd="0" destOrd="0" presId="urn:microsoft.com/office/officeart/2005/8/layout/orgChart1"/>
    <dgm:cxn modelId="{4CCA549E-4404-EA47-88FB-0DAAA73A3BA0}" type="presOf" srcId="{2B41C51D-CF5D-D540-B2DD-AD77FBEFEC30}" destId="{A98A61B9-D742-944B-879C-F7BDE27CF7C3}" srcOrd="1" destOrd="0" presId="urn:microsoft.com/office/officeart/2005/8/layout/orgChart1"/>
    <dgm:cxn modelId="{58AB6C54-B23F-1F4C-9770-79467A901FB3}" type="presOf" srcId="{751B61F3-FFF2-714C-821A-670283027FA0}" destId="{B7BABAFB-FF8C-4841-B908-B68B232B58E4}" srcOrd="0" destOrd="0" presId="urn:microsoft.com/office/officeart/2005/8/layout/orgChart1"/>
    <dgm:cxn modelId="{6D56D140-CF1B-664C-BAE7-491D7BEB76E8}" srcId="{2B41C51D-CF5D-D540-B2DD-AD77FBEFEC30}" destId="{751B61F3-FFF2-714C-821A-670283027FA0}" srcOrd="2" destOrd="0" parTransId="{5607CE16-D110-2043-B387-9541B451A157}" sibTransId="{2F7EC13C-4232-284F-9D73-9ADF6BEFEE7D}"/>
    <dgm:cxn modelId="{892B6676-62D0-0448-9174-C127D1E352B4}" srcId="{2B41C51D-CF5D-D540-B2DD-AD77FBEFEC30}" destId="{AD768702-6E9F-8F48-96F0-86ED0EEBA116}" srcOrd="0" destOrd="0" parTransId="{3D6DB2EC-F97A-8C4F-827F-50D2E56ED7D1}" sibTransId="{1CAEB59A-D0F6-1C46-9381-41B639D2B0FD}"/>
    <dgm:cxn modelId="{FB785E68-795A-AF41-B737-553DAADF99B4}" type="presOf" srcId="{5607CE16-D110-2043-B387-9541B451A157}" destId="{2654386B-CB81-0141-8F25-BC80B049DDB6}" srcOrd="0" destOrd="0" presId="urn:microsoft.com/office/officeart/2005/8/layout/orgChart1"/>
    <dgm:cxn modelId="{1E68F8AA-E99D-7244-9758-BE5CE9A31D89}" type="presOf" srcId="{3D6DB2EC-F97A-8C4F-827F-50D2E56ED7D1}" destId="{68A7CF21-ECFE-FA4F-AE1D-BEE38B80E20C}" srcOrd="0" destOrd="0" presId="urn:microsoft.com/office/officeart/2005/8/layout/orgChart1"/>
    <dgm:cxn modelId="{ACF95640-1821-BF46-B93C-8F9B24A2EEC0}" type="presOf" srcId="{751B61F3-FFF2-714C-821A-670283027FA0}" destId="{BCBC4984-D037-BE4A-BB4F-A115F55A69E5}" srcOrd="1" destOrd="0" presId="urn:microsoft.com/office/officeart/2005/8/layout/orgChart1"/>
    <dgm:cxn modelId="{A17632D6-B8C9-4042-81D6-8B5B546F3CA9}" type="presOf" srcId="{D20642C2-19FD-204D-BF95-3D94D43B4FF2}" destId="{2A10D810-A125-A54C-811E-192FADB837B8}" srcOrd="1" destOrd="0" presId="urn:microsoft.com/office/officeart/2005/8/layout/orgChart1"/>
    <dgm:cxn modelId="{E01147B1-0C73-014E-9F4E-22A323661BA0}" srcId="{2B41C51D-CF5D-D540-B2DD-AD77FBEFEC30}" destId="{D20642C2-19FD-204D-BF95-3D94D43B4FF2}" srcOrd="1" destOrd="0" parTransId="{E6392472-CAC8-814F-9790-40FB2ED1BDB9}" sibTransId="{99BCBDD7-DA70-CC46-8085-BBFE09F3C223}"/>
    <dgm:cxn modelId="{C9CE922B-2BDE-A141-B99A-0A77DC0B1501}" type="presOf" srcId="{2B41C51D-CF5D-D540-B2DD-AD77FBEFEC30}" destId="{3861ADD1-987A-A742-A547-6454A7C61155}" srcOrd="0" destOrd="0" presId="urn:microsoft.com/office/officeart/2005/8/layout/orgChart1"/>
    <dgm:cxn modelId="{B9083912-8174-854B-B1E4-E457017990B0}" type="presParOf" srcId="{D1AF3AC7-A06D-6A4B-BF61-C07C150090ED}" destId="{8D34E95D-B880-6F48-BA90-83EDB0B9BAC4}" srcOrd="0" destOrd="0" presId="urn:microsoft.com/office/officeart/2005/8/layout/orgChart1"/>
    <dgm:cxn modelId="{16E535DA-219C-4047-A2C6-AC69F8168793}" type="presParOf" srcId="{8D34E95D-B880-6F48-BA90-83EDB0B9BAC4}" destId="{37124E69-2D48-3842-B9F2-195504F90B82}" srcOrd="0" destOrd="0" presId="urn:microsoft.com/office/officeart/2005/8/layout/orgChart1"/>
    <dgm:cxn modelId="{C05CD5A0-EE6E-7A4A-9B8A-1C0AB002162F}" type="presParOf" srcId="{37124E69-2D48-3842-B9F2-195504F90B82}" destId="{3861ADD1-987A-A742-A547-6454A7C61155}" srcOrd="0" destOrd="0" presId="urn:microsoft.com/office/officeart/2005/8/layout/orgChart1"/>
    <dgm:cxn modelId="{5128510D-598D-8F4C-8E87-ED8CD7C30A06}" type="presParOf" srcId="{37124E69-2D48-3842-B9F2-195504F90B82}" destId="{A98A61B9-D742-944B-879C-F7BDE27CF7C3}" srcOrd="1" destOrd="0" presId="urn:microsoft.com/office/officeart/2005/8/layout/orgChart1"/>
    <dgm:cxn modelId="{CC3E54C6-AC81-9E44-B9BB-49D52300CDE2}" type="presParOf" srcId="{8D34E95D-B880-6F48-BA90-83EDB0B9BAC4}" destId="{43A6B890-FE30-3F47-B3C2-455EFC114FD7}" srcOrd="1" destOrd="0" presId="urn:microsoft.com/office/officeart/2005/8/layout/orgChart1"/>
    <dgm:cxn modelId="{B3776362-E3E6-CF4F-B60B-61BCEC25E5C2}" type="presParOf" srcId="{43A6B890-FE30-3F47-B3C2-455EFC114FD7}" destId="{68A7CF21-ECFE-FA4F-AE1D-BEE38B80E20C}" srcOrd="0" destOrd="0" presId="urn:microsoft.com/office/officeart/2005/8/layout/orgChart1"/>
    <dgm:cxn modelId="{27E25851-A19E-0C41-9968-B25C210BA568}" type="presParOf" srcId="{43A6B890-FE30-3F47-B3C2-455EFC114FD7}" destId="{22860F88-74A5-3044-B4E8-70B1B90B7683}" srcOrd="1" destOrd="0" presId="urn:microsoft.com/office/officeart/2005/8/layout/orgChart1"/>
    <dgm:cxn modelId="{8A6890FD-DDBF-DD48-94B0-D7855E673E89}" type="presParOf" srcId="{22860F88-74A5-3044-B4E8-70B1B90B7683}" destId="{1371135C-A288-0947-BEB5-98E357E82CD8}" srcOrd="0" destOrd="0" presId="urn:microsoft.com/office/officeart/2005/8/layout/orgChart1"/>
    <dgm:cxn modelId="{8193CA64-2E83-0C4C-8E5E-D06CBE8F5763}" type="presParOf" srcId="{1371135C-A288-0947-BEB5-98E357E82CD8}" destId="{123EA40A-8A7F-0B41-BE74-9DC9BF586C26}" srcOrd="0" destOrd="0" presId="urn:microsoft.com/office/officeart/2005/8/layout/orgChart1"/>
    <dgm:cxn modelId="{D31C902A-DFDC-1847-8074-6FE73761726D}" type="presParOf" srcId="{1371135C-A288-0947-BEB5-98E357E82CD8}" destId="{BA280572-DFB0-3B49-B127-0170F5B5C033}" srcOrd="1" destOrd="0" presId="urn:microsoft.com/office/officeart/2005/8/layout/orgChart1"/>
    <dgm:cxn modelId="{C2A56C36-5146-DF4B-BCDC-3537A4235F82}" type="presParOf" srcId="{22860F88-74A5-3044-B4E8-70B1B90B7683}" destId="{9828B715-D41C-D54E-8F93-58D48FE1D96B}" srcOrd="1" destOrd="0" presId="urn:microsoft.com/office/officeart/2005/8/layout/orgChart1"/>
    <dgm:cxn modelId="{014A4C7B-1FB1-1940-96D0-06EF167E6D99}" type="presParOf" srcId="{22860F88-74A5-3044-B4E8-70B1B90B7683}" destId="{D0F8D4C8-5F9C-6843-ABCE-FA5CB1DE757E}" srcOrd="2" destOrd="0" presId="urn:microsoft.com/office/officeart/2005/8/layout/orgChart1"/>
    <dgm:cxn modelId="{F1B09B56-F559-E440-9E6A-9010A0815F82}" type="presParOf" srcId="{43A6B890-FE30-3F47-B3C2-455EFC114FD7}" destId="{E01C8894-4056-214B-A4C7-71EFFBE93D6D}" srcOrd="2" destOrd="0" presId="urn:microsoft.com/office/officeart/2005/8/layout/orgChart1"/>
    <dgm:cxn modelId="{EAB5C3FB-ACD2-B745-A5E8-231FA8FF019A}" type="presParOf" srcId="{43A6B890-FE30-3F47-B3C2-455EFC114FD7}" destId="{9B1600E4-B73C-F74F-A65D-D5C701BC5D5A}" srcOrd="3" destOrd="0" presId="urn:microsoft.com/office/officeart/2005/8/layout/orgChart1"/>
    <dgm:cxn modelId="{C8A52390-0251-154A-9C2F-58A826209ECD}" type="presParOf" srcId="{9B1600E4-B73C-F74F-A65D-D5C701BC5D5A}" destId="{290AA63A-9E9E-E54E-8DB1-CD4E37C76159}" srcOrd="0" destOrd="0" presId="urn:microsoft.com/office/officeart/2005/8/layout/orgChart1"/>
    <dgm:cxn modelId="{D94B4288-7312-A14B-9319-82540497D432}" type="presParOf" srcId="{290AA63A-9E9E-E54E-8DB1-CD4E37C76159}" destId="{BF794FE4-EC8C-D141-865E-D6E823DBBE5B}" srcOrd="0" destOrd="0" presId="urn:microsoft.com/office/officeart/2005/8/layout/orgChart1"/>
    <dgm:cxn modelId="{B2B1425E-2D6D-CC48-B5B1-9216639436CA}" type="presParOf" srcId="{290AA63A-9E9E-E54E-8DB1-CD4E37C76159}" destId="{2A10D810-A125-A54C-811E-192FADB837B8}" srcOrd="1" destOrd="0" presId="urn:microsoft.com/office/officeart/2005/8/layout/orgChart1"/>
    <dgm:cxn modelId="{010837CB-7EFB-9744-B4CE-DF54F4F4B3B2}" type="presParOf" srcId="{9B1600E4-B73C-F74F-A65D-D5C701BC5D5A}" destId="{AB5D81B3-B107-0E4F-BAD5-BE6ED5179A2D}" srcOrd="1" destOrd="0" presId="urn:microsoft.com/office/officeart/2005/8/layout/orgChart1"/>
    <dgm:cxn modelId="{85116E0F-C630-5147-AAB5-36A0909C5286}" type="presParOf" srcId="{9B1600E4-B73C-F74F-A65D-D5C701BC5D5A}" destId="{BE18DE4C-7CE7-7E4A-9651-B688FF3A7CBE}" srcOrd="2" destOrd="0" presId="urn:microsoft.com/office/officeart/2005/8/layout/orgChart1"/>
    <dgm:cxn modelId="{8BD6E107-4702-CA4C-BC23-9400447443DC}" type="presParOf" srcId="{43A6B890-FE30-3F47-B3C2-455EFC114FD7}" destId="{2654386B-CB81-0141-8F25-BC80B049DDB6}" srcOrd="4" destOrd="0" presId="urn:microsoft.com/office/officeart/2005/8/layout/orgChart1"/>
    <dgm:cxn modelId="{29083436-E10D-B142-8AA0-4DBE1E19DA54}" type="presParOf" srcId="{43A6B890-FE30-3F47-B3C2-455EFC114FD7}" destId="{B9B60C62-91D9-7A42-A8AD-6D0AD1215BB0}" srcOrd="5" destOrd="0" presId="urn:microsoft.com/office/officeart/2005/8/layout/orgChart1"/>
    <dgm:cxn modelId="{166219D6-2BA8-C644-B978-82586CC40636}" type="presParOf" srcId="{B9B60C62-91D9-7A42-A8AD-6D0AD1215BB0}" destId="{570418F8-5D78-E143-BAA5-6F2AF17111F3}" srcOrd="0" destOrd="0" presId="urn:microsoft.com/office/officeart/2005/8/layout/orgChart1"/>
    <dgm:cxn modelId="{32C94753-0DE4-2E4F-88BE-F915CBFFC784}" type="presParOf" srcId="{570418F8-5D78-E143-BAA5-6F2AF17111F3}" destId="{B7BABAFB-FF8C-4841-B908-B68B232B58E4}" srcOrd="0" destOrd="0" presId="urn:microsoft.com/office/officeart/2005/8/layout/orgChart1"/>
    <dgm:cxn modelId="{8081A638-D39F-8E46-BBE4-BEE61EFE5208}" type="presParOf" srcId="{570418F8-5D78-E143-BAA5-6F2AF17111F3}" destId="{BCBC4984-D037-BE4A-BB4F-A115F55A69E5}" srcOrd="1" destOrd="0" presId="urn:microsoft.com/office/officeart/2005/8/layout/orgChart1"/>
    <dgm:cxn modelId="{AE553864-CE89-F94B-828B-1B84979727B2}" type="presParOf" srcId="{B9B60C62-91D9-7A42-A8AD-6D0AD1215BB0}" destId="{F78E49EE-E96A-A848-BC97-DE8263917735}" srcOrd="1" destOrd="0" presId="urn:microsoft.com/office/officeart/2005/8/layout/orgChart1"/>
    <dgm:cxn modelId="{8DC5E1F9-47BD-9243-9852-0F9D1A91695D}" type="presParOf" srcId="{B9B60C62-91D9-7A42-A8AD-6D0AD1215BB0}" destId="{00DEAD0F-C6CC-8D49-A11C-528224A38C32}" srcOrd="2" destOrd="0" presId="urn:microsoft.com/office/officeart/2005/8/layout/orgChart1"/>
    <dgm:cxn modelId="{839F4CFD-FF37-2346-9303-B4B30E8D9F13}" type="presParOf" srcId="{8D34E95D-B880-6F48-BA90-83EDB0B9BAC4}" destId="{FFA853EE-2F61-194C-9D95-C654F32D9BD8}"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A4B7792-FDC2-794B-B2D8-79A93906B591}" type="doc">
      <dgm:prSet loTypeId="urn:microsoft.com/office/officeart/2005/8/layout/orgChart1" loCatId="" qsTypeId="urn:microsoft.com/office/officeart/2005/8/quickstyle/simple1" qsCatId="simple" csTypeId="urn:microsoft.com/office/officeart/2005/8/colors/accent1_2" csCatId="accent1" phldr="1"/>
      <dgm:spPr/>
      <dgm:t>
        <a:bodyPr/>
        <a:lstStyle/>
        <a:p>
          <a:endParaRPr lang="en-US"/>
        </a:p>
      </dgm:t>
    </dgm:pt>
    <dgm:pt modelId="{2B41C51D-CF5D-D540-B2DD-AD77FBEFEC30}">
      <dgm:prSet phldrT="[Text]" custT="1"/>
      <dgm:spPr>
        <a:solidFill>
          <a:schemeClr val="bg1">
            <a:lumMod val="85000"/>
          </a:schemeClr>
        </a:solidFill>
      </dgm:spPr>
      <dgm:t>
        <a:bodyPr/>
        <a:lstStyle/>
        <a:p>
          <a:r>
            <a:rPr lang="en-US" sz="2000" b="1" i="1" dirty="0">
              <a:solidFill>
                <a:schemeClr val="tx1"/>
              </a:solidFill>
            </a:rPr>
            <a:t>Insufficient stewardship functions supported by market facilitation</a:t>
          </a:r>
        </a:p>
      </dgm:t>
    </dgm:pt>
    <dgm:pt modelId="{7F9750E7-0829-A64E-99AB-60124E65C5B5}" type="parTrans" cxnId="{82954AFD-A9FB-BB4E-9971-B8847651A0EB}">
      <dgm:prSet/>
      <dgm:spPr/>
      <dgm:t>
        <a:bodyPr/>
        <a:lstStyle/>
        <a:p>
          <a:endParaRPr lang="en-US"/>
        </a:p>
      </dgm:t>
    </dgm:pt>
    <dgm:pt modelId="{078A7FEA-383B-F845-A72C-EE7E414F9521}" type="sibTrans" cxnId="{82954AFD-A9FB-BB4E-9971-B8847651A0EB}">
      <dgm:prSet/>
      <dgm:spPr/>
      <dgm:t>
        <a:bodyPr/>
        <a:lstStyle/>
        <a:p>
          <a:endParaRPr lang="en-US"/>
        </a:p>
      </dgm:t>
    </dgm:pt>
    <dgm:pt modelId="{AD768702-6E9F-8F48-96F0-86ED0EEBA116}">
      <dgm:prSet phldrT="[Text]" custT="1"/>
      <dgm:spPr>
        <a:solidFill>
          <a:srgbClr val="5BADAC"/>
        </a:solidFill>
      </dgm:spPr>
      <dgm:t>
        <a:bodyPr lIns="91440" tIns="91440" rIns="91440" bIns="91440"/>
        <a:lstStyle/>
        <a:p>
          <a:r>
            <a:rPr lang="en-US" sz="1800" i="1" dirty="0">
              <a:effectLst/>
              <a:latin typeface="+mn-lt"/>
              <a:ea typeface="+mn-ea"/>
              <a:cs typeface="+mn-cs"/>
            </a:rPr>
            <a:t>Previous interventions focused primarily on demand and supply functions with limited attention to enabling environment factors</a:t>
          </a:r>
        </a:p>
        <a:p>
          <a:endParaRPr lang="en-US" sz="1800" dirty="0"/>
        </a:p>
      </dgm:t>
    </dgm:pt>
    <dgm:pt modelId="{3D6DB2EC-F97A-8C4F-827F-50D2E56ED7D1}" type="parTrans" cxnId="{892B6676-62D0-0448-9174-C127D1E352B4}">
      <dgm:prSet/>
      <dgm:spPr>
        <a:ln>
          <a:solidFill>
            <a:schemeClr val="bg1"/>
          </a:solidFill>
        </a:ln>
      </dgm:spPr>
      <dgm:t>
        <a:bodyPr/>
        <a:lstStyle/>
        <a:p>
          <a:endParaRPr lang="en-US"/>
        </a:p>
      </dgm:t>
    </dgm:pt>
    <dgm:pt modelId="{1CAEB59A-D0F6-1C46-9381-41B639D2B0FD}" type="sibTrans" cxnId="{892B6676-62D0-0448-9174-C127D1E352B4}">
      <dgm:prSet/>
      <dgm:spPr/>
      <dgm:t>
        <a:bodyPr/>
        <a:lstStyle/>
        <a:p>
          <a:endParaRPr lang="en-US"/>
        </a:p>
      </dgm:t>
    </dgm:pt>
    <dgm:pt modelId="{D20642C2-19FD-204D-BF95-3D94D43B4FF2}">
      <dgm:prSet custT="1"/>
      <dgm:spPr>
        <a:solidFill>
          <a:srgbClr val="5BADAC"/>
        </a:solidFill>
      </dgm:spPr>
      <dgm:t>
        <a:bodyPr lIns="91440" tIns="91440" rIns="91440" bIns="91440"/>
        <a:lstStyle/>
        <a:p>
          <a:r>
            <a:rPr lang="en-US" sz="1800" i="1" dirty="0">
              <a:effectLst/>
              <a:latin typeface="+mn-lt"/>
              <a:ea typeface="+mn-ea"/>
              <a:cs typeface="+mn-cs"/>
            </a:rPr>
            <a:t>Inconsistent</a:t>
          </a:r>
          <a:r>
            <a:rPr lang="en-US" sz="1800" i="1" baseline="0" dirty="0">
              <a:effectLst/>
              <a:latin typeface="+mn-lt"/>
              <a:ea typeface="+mn-ea"/>
              <a:cs typeface="+mn-cs"/>
            </a:rPr>
            <a:t> approaches to market assessments led to limited understanding of market failures across functions and players</a:t>
          </a:r>
          <a:endParaRPr lang="en-US" sz="1800" i="1" dirty="0">
            <a:effectLst/>
            <a:latin typeface="+mn-lt"/>
            <a:ea typeface="+mn-ea"/>
            <a:cs typeface="+mn-cs"/>
          </a:endParaRPr>
        </a:p>
      </dgm:t>
    </dgm:pt>
    <dgm:pt modelId="{E6392472-CAC8-814F-9790-40FB2ED1BDB9}" type="parTrans" cxnId="{E01147B1-0C73-014E-9F4E-22A323661BA0}">
      <dgm:prSet/>
      <dgm:spPr/>
      <dgm:t>
        <a:bodyPr/>
        <a:lstStyle/>
        <a:p>
          <a:endParaRPr lang="en-US"/>
        </a:p>
      </dgm:t>
    </dgm:pt>
    <dgm:pt modelId="{99BCBDD7-DA70-CC46-8085-BBFE09F3C223}" type="sibTrans" cxnId="{E01147B1-0C73-014E-9F4E-22A323661BA0}">
      <dgm:prSet/>
      <dgm:spPr/>
      <dgm:t>
        <a:bodyPr/>
        <a:lstStyle/>
        <a:p>
          <a:endParaRPr lang="en-US"/>
        </a:p>
      </dgm:t>
    </dgm:pt>
    <dgm:pt modelId="{751B61F3-FFF2-714C-821A-670283027FA0}">
      <dgm:prSet custT="1"/>
      <dgm:spPr>
        <a:solidFill>
          <a:srgbClr val="5BADAC"/>
        </a:solidFill>
      </dgm:spPr>
      <dgm:t>
        <a:bodyPr lIns="91440" tIns="91440" rIns="91440" bIns="91440"/>
        <a:lstStyle/>
        <a:p>
          <a:pPr rtl="0"/>
          <a:r>
            <a:rPr lang="en-US" sz="1800" i="1" dirty="0">
              <a:effectLst/>
              <a:latin typeface="+mn-lt"/>
              <a:ea typeface="+mn-ea"/>
              <a:cs typeface="+mn-cs"/>
            </a:rPr>
            <a:t>Some aspects of market facilitation were performed by direct implementers, leading to tensions and tradeoffs</a:t>
          </a:r>
          <a:endParaRPr lang="en-US" sz="1800" i="1" dirty="0"/>
        </a:p>
      </dgm:t>
    </dgm:pt>
    <dgm:pt modelId="{5607CE16-D110-2043-B387-9541B451A157}" type="parTrans" cxnId="{6D56D140-CF1B-664C-BAE7-491D7BEB76E8}">
      <dgm:prSet/>
      <dgm:spPr>
        <a:ln>
          <a:solidFill>
            <a:schemeClr val="bg1"/>
          </a:solidFill>
        </a:ln>
      </dgm:spPr>
      <dgm:t>
        <a:bodyPr/>
        <a:lstStyle/>
        <a:p>
          <a:endParaRPr lang="en-US"/>
        </a:p>
      </dgm:t>
    </dgm:pt>
    <dgm:pt modelId="{2F7EC13C-4232-284F-9D73-9ADF6BEFEE7D}" type="sibTrans" cxnId="{6D56D140-CF1B-664C-BAE7-491D7BEB76E8}">
      <dgm:prSet/>
      <dgm:spPr/>
      <dgm:t>
        <a:bodyPr/>
        <a:lstStyle/>
        <a:p>
          <a:endParaRPr lang="en-US"/>
        </a:p>
      </dgm:t>
    </dgm:pt>
    <dgm:pt modelId="{72B9952A-1F68-E840-935E-7D509EC4A35B}">
      <dgm:prSet custT="1"/>
      <dgm:spPr>
        <a:solidFill>
          <a:srgbClr val="5BADAC"/>
        </a:solidFill>
      </dgm:spPr>
      <dgm:t>
        <a:bodyPr lIns="91440" tIns="91440" rIns="91440" bIns="91440"/>
        <a:lstStyle/>
        <a:p>
          <a:r>
            <a:rPr lang="en-US" sz="1800" i="1" dirty="0"/>
            <a:t>Declining funding for entities traditionally supporting this role has left a gap in the market</a:t>
          </a:r>
        </a:p>
      </dgm:t>
    </dgm:pt>
    <dgm:pt modelId="{3598FF45-420B-CA48-BEE6-A1D0C3C7B52B}" type="parTrans" cxnId="{78CC560B-E2BF-724C-9D05-58A4227CB275}">
      <dgm:prSet/>
      <dgm:spPr>
        <a:ln>
          <a:solidFill>
            <a:schemeClr val="bg1"/>
          </a:solidFill>
        </a:ln>
      </dgm:spPr>
      <dgm:t>
        <a:bodyPr/>
        <a:lstStyle/>
        <a:p>
          <a:endParaRPr lang="en-US"/>
        </a:p>
      </dgm:t>
    </dgm:pt>
    <dgm:pt modelId="{37B067EC-D216-F149-B833-C5BA71BE7283}" type="sibTrans" cxnId="{78CC560B-E2BF-724C-9D05-58A4227CB275}">
      <dgm:prSet/>
      <dgm:spPr/>
      <dgm:t>
        <a:bodyPr/>
        <a:lstStyle/>
        <a:p>
          <a:endParaRPr lang="en-US"/>
        </a:p>
      </dgm:t>
    </dgm:pt>
    <dgm:pt modelId="{D1AF3AC7-A06D-6A4B-BF61-C07C150090ED}" type="pres">
      <dgm:prSet presAssocID="{BA4B7792-FDC2-794B-B2D8-79A93906B591}" presName="hierChild1" presStyleCnt="0">
        <dgm:presLayoutVars>
          <dgm:orgChart val="1"/>
          <dgm:chPref val="1"/>
          <dgm:dir/>
          <dgm:animOne val="branch"/>
          <dgm:animLvl val="lvl"/>
          <dgm:resizeHandles/>
        </dgm:presLayoutVars>
      </dgm:prSet>
      <dgm:spPr/>
      <dgm:t>
        <a:bodyPr/>
        <a:lstStyle/>
        <a:p>
          <a:endParaRPr lang="en-US"/>
        </a:p>
      </dgm:t>
    </dgm:pt>
    <dgm:pt modelId="{8D34E95D-B880-6F48-BA90-83EDB0B9BAC4}" type="pres">
      <dgm:prSet presAssocID="{2B41C51D-CF5D-D540-B2DD-AD77FBEFEC30}" presName="hierRoot1" presStyleCnt="0">
        <dgm:presLayoutVars>
          <dgm:hierBranch val="init"/>
        </dgm:presLayoutVars>
      </dgm:prSet>
      <dgm:spPr/>
    </dgm:pt>
    <dgm:pt modelId="{37124E69-2D48-3842-B9F2-195504F90B82}" type="pres">
      <dgm:prSet presAssocID="{2B41C51D-CF5D-D540-B2DD-AD77FBEFEC30}" presName="rootComposite1" presStyleCnt="0"/>
      <dgm:spPr/>
    </dgm:pt>
    <dgm:pt modelId="{3861ADD1-987A-A742-A547-6454A7C61155}" type="pres">
      <dgm:prSet presAssocID="{2B41C51D-CF5D-D540-B2DD-AD77FBEFEC30}" presName="rootText1" presStyleLbl="node0" presStyleIdx="0" presStyleCnt="1" custScaleX="283635" custScaleY="146410">
        <dgm:presLayoutVars>
          <dgm:chPref val="3"/>
        </dgm:presLayoutVars>
      </dgm:prSet>
      <dgm:spPr/>
      <dgm:t>
        <a:bodyPr/>
        <a:lstStyle/>
        <a:p>
          <a:endParaRPr lang="en-US"/>
        </a:p>
      </dgm:t>
    </dgm:pt>
    <dgm:pt modelId="{A98A61B9-D742-944B-879C-F7BDE27CF7C3}" type="pres">
      <dgm:prSet presAssocID="{2B41C51D-CF5D-D540-B2DD-AD77FBEFEC30}" presName="rootConnector1" presStyleLbl="node1" presStyleIdx="0" presStyleCnt="0"/>
      <dgm:spPr/>
      <dgm:t>
        <a:bodyPr/>
        <a:lstStyle/>
        <a:p>
          <a:endParaRPr lang="en-US"/>
        </a:p>
      </dgm:t>
    </dgm:pt>
    <dgm:pt modelId="{43A6B890-FE30-3F47-B3C2-455EFC114FD7}" type="pres">
      <dgm:prSet presAssocID="{2B41C51D-CF5D-D540-B2DD-AD77FBEFEC30}" presName="hierChild2" presStyleCnt="0"/>
      <dgm:spPr/>
    </dgm:pt>
    <dgm:pt modelId="{68A7CF21-ECFE-FA4F-AE1D-BEE38B80E20C}" type="pres">
      <dgm:prSet presAssocID="{3D6DB2EC-F97A-8C4F-827F-50D2E56ED7D1}" presName="Name37" presStyleLbl="parChTrans1D2" presStyleIdx="0" presStyleCnt="4"/>
      <dgm:spPr/>
      <dgm:t>
        <a:bodyPr/>
        <a:lstStyle/>
        <a:p>
          <a:endParaRPr lang="en-US"/>
        </a:p>
      </dgm:t>
    </dgm:pt>
    <dgm:pt modelId="{22860F88-74A5-3044-B4E8-70B1B90B7683}" type="pres">
      <dgm:prSet presAssocID="{AD768702-6E9F-8F48-96F0-86ED0EEBA116}" presName="hierRoot2" presStyleCnt="0">
        <dgm:presLayoutVars>
          <dgm:hierBranch val="init"/>
        </dgm:presLayoutVars>
      </dgm:prSet>
      <dgm:spPr/>
    </dgm:pt>
    <dgm:pt modelId="{1371135C-A288-0947-BEB5-98E357E82CD8}" type="pres">
      <dgm:prSet presAssocID="{AD768702-6E9F-8F48-96F0-86ED0EEBA116}" presName="rootComposite" presStyleCnt="0"/>
      <dgm:spPr/>
    </dgm:pt>
    <dgm:pt modelId="{123EA40A-8A7F-0B41-BE74-9DC9BF586C26}" type="pres">
      <dgm:prSet presAssocID="{AD768702-6E9F-8F48-96F0-86ED0EEBA116}" presName="rootText" presStyleLbl="node2" presStyleIdx="0" presStyleCnt="4" custScaleX="133100" custScaleY="315995" custLinFactNeighborY="-612">
        <dgm:presLayoutVars>
          <dgm:chPref val="3"/>
        </dgm:presLayoutVars>
      </dgm:prSet>
      <dgm:spPr/>
      <dgm:t>
        <a:bodyPr/>
        <a:lstStyle/>
        <a:p>
          <a:endParaRPr lang="en-US"/>
        </a:p>
      </dgm:t>
    </dgm:pt>
    <dgm:pt modelId="{BA280572-DFB0-3B49-B127-0170F5B5C033}" type="pres">
      <dgm:prSet presAssocID="{AD768702-6E9F-8F48-96F0-86ED0EEBA116}" presName="rootConnector" presStyleLbl="node2" presStyleIdx="0" presStyleCnt="4"/>
      <dgm:spPr/>
      <dgm:t>
        <a:bodyPr/>
        <a:lstStyle/>
        <a:p>
          <a:endParaRPr lang="en-US"/>
        </a:p>
      </dgm:t>
    </dgm:pt>
    <dgm:pt modelId="{9828B715-D41C-D54E-8F93-58D48FE1D96B}" type="pres">
      <dgm:prSet presAssocID="{AD768702-6E9F-8F48-96F0-86ED0EEBA116}" presName="hierChild4" presStyleCnt="0"/>
      <dgm:spPr/>
    </dgm:pt>
    <dgm:pt modelId="{D0F8D4C8-5F9C-6843-ABCE-FA5CB1DE757E}" type="pres">
      <dgm:prSet presAssocID="{AD768702-6E9F-8F48-96F0-86ED0EEBA116}" presName="hierChild5" presStyleCnt="0"/>
      <dgm:spPr/>
    </dgm:pt>
    <dgm:pt modelId="{E01C8894-4056-214B-A4C7-71EFFBE93D6D}" type="pres">
      <dgm:prSet presAssocID="{E6392472-CAC8-814F-9790-40FB2ED1BDB9}" presName="Name37" presStyleLbl="parChTrans1D2" presStyleIdx="1" presStyleCnt="4"/>
      <dgm:spPr/>
      <dgm:t>
        <a:bodyPr/>
        <a:lstStyle/>
        <a:p>
          <a:endParaRPr lang="en-US"/>
        </a:p>
      </dgm:t>
    </dgm:pt>
    <dgm:pt modelId="{9B1600E4-B73C-F74F-A65D-D5C701BC5D5A}" type="pres">
      <dgm:prSet presAssocID="{D20642C2-19FD-204D-BF95-3D94D43B4FF2}" presName="hierRoot2" presStyleCnt="0">
        <dgm:presLayoutVars>
          <dgm:hierBranch val="init"/>
        </dgm:presLayoutVars>
      </dgm:prSet>
      <dgm:spPr/>
    </dgm:pt>
    <dgm:pt modelId="{290AA63A-9E9E-E54E-8DB1-CD4E37C76159}" type="pres">
      <dgm:prSet presAssocID="{D20642C2-19FD-204D-BF95-3D94D43B4FF2}" presName="rootComposite" presStyleCnt="0"/>
      <dgm:spPr/>
    </dgm:pt>
    <dgm:pt modelId="{BF794FE4-EC8C-D141-865E-D6E823DBBE5B}" type="pres">
      <dgm:prSet presAssocID="{D20642C2-19FD-204D-BF95-3D94D43B4FF2}" presName="rootText" presStyleLbl="node2" presStyleIdx="1" presStyleCnt="4" custScaleX="143702" custScaleY="315810" custLinFactNeighborY="-612">
        <dgm:presLayoutVars>
          <dgm:chPref val="3"/>
        </dgm:presLayoutVars>
      </dgm:prSet>
      <dgm:spPr/>
      <dgm:t>
        <a:bodyPr/>
        <a:lstStyle/>
        <a:p>
          <a:endParaRPr lang="en-US"/>
        </a:p>
      </dgm:t>
    </dgm:pt>
    <dgm:pt modelId="{2A10D810-A125-A54C-811E-192FADB837B8}" type="pres">
      <dgm:prSet presAssocID="{D20642C2-19FD-204D-BF95-3D94D43B4FF2}" presName="rootConnector" presStyleLbl="node2" presStyleIdx="1" presStyleCnt="4"/>
      <dgm:spPr/>
      <dgm:t>
        <a:bodyPr/>
        <a:lstStyle/>
        <a:p>
          <a:endParaRPr lang="en-US"/>
        </a:p>
      </dgm:t>
    </dgm:pt>
    <dgm:pt modelId="{AB5D81B3-B107-0E4F-BAD5-BE6ED5179A2D}" type="pres">
      <dgm:prSet presAssocID="{D20642C2-19FD-204D-BF95-3D94D43B4FF2}" presName="hierChild4" presStyleCnt="0"/>
      <dgm:spPr/>
    </dgm:pt>
    <dgm:pt modelId="{BE18DE4C-7CE7-7E4A-9651-B688FF3A7CBE}" type="pres">
      <dgm:prSet presAssocID="{D20642C2-19FD-204D-BF95-3D94D43B4FF2}" presName="hierChild5" presStyleCnt="0"/>
      <dgm:spPr/>
    </dgm:pt>
    <dgm:pt modelId="{2654386B-CB81-0141-8F25-BC80B049DDB6}" type="pres">
      <dgm:prSet presAssocID="{5607CE16-D110-2043-B387-9541B451A157}" presName="Name37" presStyleLbl="parChTrans1D2" presStyleIdx="2" presStyleCnt="4"/>
      <dgm:spPr/>
      <dgm:t>
        <a:bodyPr/>
        <a:lstStyle/>
        <a:p>
          <a:endParaRPr lang="en-US"/>
        </a:p>
      </dgm:t>
    </dgm:pt>
    <dgm:pt modelId="{B9B60C62-91D9-7A42-A8AD-6D0AD1215BB0}" type="pres">
      <dgm:prSet presAssocID="{751B61F3-FFF2-714C-821A-670283027FA0}" presName="hierRoot2" presStyleCnt="0">
        <dgm:presLayoutVars>
          <dgm:hierBranch val="init"/>
        </dgm:presLayoutVars>
      </dgm:prSet>
      <dgm:spPr/>
    </dgm:pt>
    <dgm:pt modelId="{570418F8-5D78-E143-BAA5-6F2AF17111F3}" type="pres">
      <dgm:prSet presAssocID="{751B61F3-FFF2-714C-821A-670283027FA0}" presName="rootComposite" presStyleCnt="0"/>
      <dgm:spPr/>
    </dgm:pt>
    <dgm:pt modelId="{B7BABAFB-FF8C-4841-B908-B68B232B58E4}" type="pres">
      <dgm:prSet presAssocID="{751B61F3-FFF2-714C-821A-670283027FA0}" presName="rootText" presStyleLbl="node2" presStyleIdx="2" presStyleCnt="4" custScaleX="152141" custScaleY="319730" custLinFactNeighborY="-612">
        <dgm:presLayoutVars>
          <dgm:chPref val="3"/>
        </dgm:presLayoutVars>
      </dgm:prSet>
      <dgm:spPr/>
      <dgm:t>
        <a:bodyPr/>
        <a:lstStyle/>
        <a:p>
          <a:endParaRPr lang="en-US"/>
        </a:p>
      </dgm:t>
    </dgm:pt>
    <dgm:pt modelId="{BCBC4984-D037-BE4A-BB4F-A115F55A69E5}" type="pres">
      <dgm:prSet presAssocID="{751B61F3-FFF2-714C-821A-670283027FA0}" presName="rootConnector" presStyleLbl="node2" presStyleIdx="2" presStyleCnt="4"/>
      <dgm:spPr/>
      <dgm:t>
        <a:bodyPr/>
        <a:lstStyle/>
        <a:p>
          <a:endParaRPr lang="en-US"/>
        </a:p>
      </dgm:t>
    </dgm:pt>
    <dgm:pt modelId="{F78E49EE-E96A-A848-BC97-DE8263917735}" type="pres">
      <dgm:prSet presAssocID="{751B61F3-FFF2-714C-821A-670283027FA0}" presName="hierChild4" presStyleCnt="0"/>
      <dgm:spPr/>
    </dgm:pt>
    <dgm:pt modelId="{00DEAD0F-C6CC-8D49-A11C-528224A38C32}" type="pres">
      <dgm:prSet presAssocID="{751B61F3-FFF2-714C-821A-670283027FA0}" presName="hierChild5" presStyleCnt="0"/>
      <dgm:spPr/>
    </dgm:pt>
    <dgm:pt modelId="{8B837DCF-082F-5945-B3A9-FD7AB3A3C57F}" type="pres">
      <dgm:prSet presAssocID="{3598FF45-420B-CA48-BEE6-A1D0C3C7B52B}" presName="Name37" presStyleLbl="parChTrans1D2" presStyleIdx="3" presStyleCnt="4"/>
      <dgm:spPr/>
      <dgm:t>
        <a:bodyPr/>
        <a:lstStyle/>
        <a:p>
          <a:endParaRPr lang="en-US"/>
        </a:p>
      </dgm:t>
    </dgm:pt>
    <dgm:pt modelId="{A259A83D-A124-BC42-A282-48C75C00C85F}" type="pres">
      <dgm:prSet presAssocID="{72B9952A-1F68-E840-935E-7D509EC4A35B}" presName="hierRoot2" presStyleCnt="0">
        <dgm:presLayoutVars>
          <dgm:hierBranch val="init"/>
        </dgm:presLayoutVars>
      </dgm:prSet>
      <dgm:spPr/>
    </dgm:pt>
    <dgm:pt modelId="{51E7A508-E3D0-184E-BD88-24E057F421DD}" type="pres">
      <dgm:prSet presAssocID="{72B9952A-1F68-E840-935E-7D509EC4A35B}" presName="rootComposite" presStyleCnt="0"/>
      <dgm:spPr/>
    </dgm:pt>
    <dgm:pt modelId="{C0A5BCCC-5F45-C447-AF2D-CDD7D53D784C}" type="pres">
      <dgm:prSet presAssocID="{72B9952A-1F68-E840-935E-7D509EC4A35B}" presName="rootText" presStyleLbl="node2" presStyleIdx="3" presStyleCnt="4" custScaleX="121304" custScaleY="322622" custLinFactNeighborY="-612">
        <dgm:presLayoutVars>
          <dgm:chPref val="3"/>
        </dgm:presLayoutVars>
      </dgm:prSet>
      <dgm:spPr/>
      <dgm:t>
        <a:bodyPr/>
        <a:lstStyle/>
        <a:p>
          <a:endParaRPr lang="en-US"/>
        </a:p>
      </dgm:t>
    </dgm:pt>
    <dgm:pt modelId="{4D54109C-16CD-9842-A7B2-95F297F475C6}" type="pres">
      <dgm:prSet presAssocID="{72B9952A-1F68-E840-935E-7D509EC4A35B}" presName="rootConnector" presStyleLbl="node2" presStyleIdx="3" presStyleCnt="4"/>
      <dgm:spPr/>
      <dgm:t>
        <a:bodyPr/>
        <a:lstStyle/>
        <a:p>
          <a:endParaRPr lang="en-US"/>
        </a:p>
      </dgm:t>
    </dgm:pt>
    <dgm:pt modelId="{BF752E86-48AF-EE4A-AB73-7B57A500E6BC}" type="pres">
      <dgm:prSet presAssocID="{72B9952A-1F68-E840-935E-7D509EC4A35B}" presName="hierChild4" presStyleCnt="0"/>
      <dgm:spPr/>
    </dgm:pt>
    <dgm:pt modelId="{F80B9B8D-1FD7-D649-8F2F-596E9A3FAE7B}" type="pres">
      <dgm:prSet presAssocID="{72B9952A-1F68-E840-935E-7D509EC4A35B}" presName="hierChild5" presStyleCnt="0"/>
      <dgm:spPr/>
    </dgm:pt>
    <dgm:pt modelId="{FFA853EE-2F61-194C-9D95-C654F32D9BD8}" type="pres">
      <dgm:prSet presAssocID="{2B41C51D-CF5D-D540-B2DD-AD77FBEFEC30}" presName="hierChild3" presStyleCnt="0"/>
      <dgm:spPr/>
    </dgm:pt>
  </dgm:ptLst>
  <dgm:cxnLst>
    <dgm:cxn modelId="{17490A0A-C1AD-784D-A672-910978F5D995}" type="presOf" srcId="{E6392472-CAC8-814F-9790-40FB2ED1BDB9}" destId="{E01C8894-4056-214B-A4C7-71EFFBE93D6D}" srcOrd="0" destOrd="0" presId="urn:microsoft.com/office/officeart/2005/8/layout/orgChart1"/>
    <dgm:cxn modelId="{6D56D140-CF1B-664C-BAE7-491D7BEB76E8}" srcId="{2B41C51D-CF5D-D540-B2DD-AD77FBEFEC30}" destId="{751B61F3-FFF2-714C-821A-670283027FA0}" srcOrd="2" destOrd="0" parTransId="{5607CE16-D110-2043-B387-9541B451A157}" sibTransId="{2F7EC13C-4232-284F-9D73-9ADF6BEFEE7D}"/>
    <dgm:cxn modelId="{F4488F9C-6D24-4A49-8F7A-FF8E441D2214}" type="presOf" srcId="{5607CE16-D110-2043-B387-9541B451A157}" destId="{2654386B-CB81-0141-8F25-BC80B049DDB6}" srcOrd="0" destOrd="0" presId="urn:microsoft.com/office/officeart/2005/8/layout/orgChart1"/>
    <dgm:cxn modelId="{2EDCA20D-6A98-C548-9011-EF37D69D7A9E}" type="presOf" srcId="{3598FF45-420B-CA48-BEE6-A1D0C3C7B52B}" destId="{8B837DCF-082F-5945-B3A9-FD7AB3A3C57F}" srcOrd="0" destOrd="0" presId="urn:microsoft.com/office/officeart/2005/8/layout/orgChart1"/>
    <dgm:cxn modelId="{892B6676-62D0-0448-9174-C127D1E352B4}" srcId="{2B41C51D-CF5D-D540-B2DD-AD77FBEFEC30}" destId="{AD768702-6E9F-8F48-96F0-86ED0EEBA116}" srcOrd="0" destOrd="0" parTransId="{3D6DB2EC-F97A-8C4F-827F-50D2E56ED7D1}" sibTransId="{1CAEB59A-D0F6-1C46-9381-41B639D2B0FD}"/>
    <dgm:cxn modelId="{E01147B1-0C73-014E-9F4E-22A323661BA0}" srcId="{2B41C51D-CF5D-D540-B2DD-AD77FBEFEC30}" destId="{D20642C2-19FD-204D-BF95-3D94D43B4FF2}" srcOrd="1" destOrd="0" parTransId="{E6392472-CAC8-814F-9790-40FB2ED1BDB9}" sibTransId="{99BCBDD7-DA70-CC46-8085-BBFE09F3C223}"/>
    <dgm:cxn modelId="{2A1B36D9-B2F1-BB4D-AC7F-8C1C6E60A423}" type="presOf" srcId="{751B61F3-FFF2-714C-821A-670283027FA0}" destId="{BCBC4984-D037-BE4A-BB4F-A115F55A69E5}" srcOrd="1" destOrd="0" presId="urn:microsoft.com/office/officeart/2005/8/layout/orgChart1"/>
    <dgm:cxn modelId="{71E4D443-DDFE-1040-AC6B-877A5EFC025D}" type="presOf" srcId="{AD768702-6E9F-8F48-96F0-86ED0EEBA116}" destId="{BA280572-DFB0-3B49-B127-0170F5B5C033}" srcOrd="1" destOrd="0" presId="urn:microsoft.com/office/officeart/2005/8/layout/orgChart1"/>
    <dgm:cxn modelId="{C2CCA6BF-84D0-9C49-A6BC-CB4099BC2620}" type="presOf" srcId="{72B9952A-1F68-E840-935E-7D509EC4A35B}" destId="{C0A5BCCC-5F45-C447-AF2D-CDD7D53D784C}" srcOrd="0" destOrd="0" presId="urn:microsoft.com/office/officeart/2005/8/layout/orgChart1"/>
    <dgm:cxn modelId="{B864BD62-D1CD-0E4C-B36D-6E475D413BB7}" type="presOf" srcId="{751B61F3-FFF2-714C-821A-670283027FA0}" destId="{B7BABAFB-FF8C-4841-B908-B68B232B58E4}" srcOrd="0" destOrd="0" presId="urn:microsoft.com/office/officeart/2005/8/layout/orgChart1"/>
    <dgm:cxn modelId="{73984B75-6FB9-C848-8C4D-88B4D01C6338}" type="presOf" srcId="{3D6DB2EC-F97A-8C4F-827F-50D2E56ED7D1}" destId="{68A7CF21-ECFE-FA4F-AE1D-BEE38B80E20C}" srcOrd="0" destOrd="0" presId="urn:microsoft.com/office/officeart/2005/8/layout/orgChart1"/>
    <dgm:cxn modelId="{04F09D91-AFFA-754D-B45C-DC4F6EA31EEE}" type="presOf" srcId="{D20642C2-19FD-204D-BF95-3D94D43B4FF2}" destId="{BF794FE4-EC8C-D141-865E-D6E823DBBE5B}" srcOrd="0" destOrd="0" presId="urn:microsoft.com/office/officeart/2005/8/layout/orgChart1"/>
    <dgm:cxn modelId="{26257202-3563-A448-921B-BFB473B9DAE1}" type="presOf" srcId="{AD768702-6E9F-8F48-96F0-86ED0EEBA116}" destId="{123EA40A-8A7F-0B41-BE74-9DC9BF586C26}" srcOrd="0" destOrd="0" presId="urn:microsoft.com/office/officeart/2005/8/layout/orgChart1"/>
    <dgm:cxn modelId="{4212B993-426C-1D4E-8100-4CD92CAAC1FC}" type="presOf" srcId="{2B41C51D-CF5D-D540-B2DD-AD77FBEFEC30}" destId="{A98A61B9-D742-944B-879C-F7BDE27CF7C3}" srcOrd="1" destOrd="0" presId="urn:microsoft.com/office/officeart/2005/8/layout/orgChart1"/>
    <dgm:cxn modelId="{8278A99A-7590-AB4F-A875-0DF23155977E}" type="presOf" srcId="{BA4B7792-FDC2-794B-B2D8-79A93906B591}" destId="{D1AF3AC7-A06D-6A4B-BF61-C07C150090ED}" srcOrd="0" destOrd="0" presId="urn:microsoft.com/office/officeart/2005/8/layout/orgChart1"/>
    <dgm:cxn modelId="{4B8D4DD0-8933-564C-8379-F1C67209A699}" type="presOf" srcId="{2B41C51D-CF5D-D540-B2DD-AD77FBEFEC30}" destId="{3861ADD1-987A-A742-A547-6454A7C61155}" srcOrd="0" destOrd="0" presId="urn:microsoft.com/office/officeart/2005/8/layout/orgChart1"/>
    <dgm:cxn modelId="{82954AFD-A9FB-BB4E-9971-B8847651A0EB}" srcId="{BA4B7792-FDC2-794B-B2D8-79A93906B591}" destId="{2B41C51D-CF5D-D540-B2DD-AD77FBEFEC30}" srcOrd="0" destOrd="0" parTransId="{7F9750E7-0829-A64E-99AB-60124E65C5B5}" sibTransId="{078A7FEA-383B-F845-A72C-EE7E414F9521}"/>
    <dgm:cxn modelId="{78CC560B-E2BF-724C-9D05-58A4227CB275}" srcId="{2B41C51D-CF5D-D540-B2DD-AD77FBEFEC30}" destId="{72B9952A-1F68-E840-935E-7D509EC4A35B}" srcOrd="3" destOrd="0" parTransId="{3598FF45-420B-CA48-BEE6-A1D0C3C7B52B}" sibTransId="{37B067EC-D216-F149-B833-C5BA71BE7283}"/>
    <dgm:cxn modelId="{F9A5E802-FF36-054D-A747-C68435E7F9B0}" type="presOf" srcId="{D20642C2-19FD-204D-BF95-3D94D43B4FF2}" destId="{2A10D810-A125-A54C-811E-192FADB837B8}" srcOrd="1" destOrd="0" presId="urn:microsoft.com/office/officeart/2005/8/layout/orgChart1"/>
    <dgm:cxn modelId="{928E1D08-2013-A847-AD25-D581E4A82AC0}" type="presOf" srcId="{72B9952A-1F68-E840-935E-7D509EC4A35B}" destId="{4D54109C-16CD-9842-A7B2-95F297F475C6}" srcOrd="1" destOrd="0" presId="urn:microsoft.com/office/officeart/2005/8/layout/orgChart1"/>
    <dgm:cxn modelId="{5EBE26A3-9D21-C047-A9B7-B1D650DDE410}" type="presParOf" srcId="{D1AF3AC7-A06D-6A4B-BF61-C07C150090ED}" destId="{8D34E95D-B880-6F48-BA90-83EDB0B9BAC4}" srcOrd="0" destOrd="0" presId="urn:microsoft.com/office/officeart/2005/8/layout/orgChart1"/>
    <dgm:cxn modelId="{62891E27-CA7B-C04A-9789-B97F4397DA47}" type="presParOf" srcId="{8D34E95D-B880-6F48-BA90-83EDB0B9BAC4}" destId="{37124E69-2D48-3842-B9F2-195504F90B82}" srcOrd="0" destOrd="0" presId="urn:microsoft.com/office/officeart/2005/8/layout/orgChart1"/>
    <dgm:cxn modelId="{B249831A-5D9F-A14E-850D-E9B2AE1616FA}" type="presParOf" srcId="{37124E69-2D48-3842-B9F2-195504F90B82}" destId="{3861ADD1-987A-A742-A547-6454A7C61155}" srcOrd="0" destOrd="0" presId="urn:microsoft.com/office/officeart/2005/8/layout/orgChart1"/>
    <dgm:cxn modelId="{A13AEFE4-A352-BC4E-8AE5-CABB01BC1D65}" type="presParOf" srcId="{37124E69-2D48-3842-B9F2-195504F90B82}" destId="{A98A61B9-D742-944B-879C-F7BDE27CF7C3}" srcOrd="1" destOrd="0" presId="urn:microsoft.com/office/officeart/2005/8/layout/orgChart1"/>
    <dgm:cxn modelId="{8F9CFB39-2FDB-C548-AF33-F5978A49F0BB}" type="presParOf" srcId="{8D34E95D-B880-6F48-BA90-83EDB0B9BAC4}" destId="{43A6B890-FE30-3F47-B3C2-455EFC114FD7}" srcOrd="1" destOrd="0" presId="urn:microsoft.com/office/officeart/2005/8/layout/orgChart1"/>
    <dgm:cxn modelId="{055B57D8-AFAA-0B41-B53E-E9E4D74493FE}" type="presParOf" srcId="{43A6B890-FE30-3F47-B3C2-455EFC114FD7}" destId="{68A7CF21-ECFE-FA4F-AE1D-BEE38B80E20C}" srcOrd="0" destOrd="0" presId="urn:microsoft.com/office/officeart/2005/8/layout/orgChart1"/>
    <dgm:cxn modelId="{88756D97-8D4C-AF49-AD05-7D5A8622866B}" type="presParOf" srcId="{43A6B890-FE30-3F47-B3C2-455EFC114FD7}" destId="{22860F88-74A5-3044-B4E8-70B1B90B7683}" srcOrd="1" destOrd="0" presId="urn:microsoft.com/office/officeart/2005/8/layout/orgChart1"/>
    <dgm:cxn modelId="{35CA9AF0-06DF-D644-81A0-EAF212CE30BA}" type="presParOf" srcId="{22860F88-74A5-3044-B4E8-70B1B90B7683}" destId="{1371135C-A288-0947-BEB5-98E357E82CD8}" srcOrd="0" destOrd="0" presId="urn:microsoft.com/office/officeart/2005/8/layout/orgChart1"/>
    <dgm:cxn modelId="{FD0CF1D0-FCB0-B544-9CFD-F041F6843925}" type="presParOf" srcId="{1371135C-A288-0947-BEB5-98E357E82CD8}" destId="{123EA40A-8A7F-0B41-BE74-9DC9BF586C26}" srcOrd="0" destOrd="0" presId="urn:microsoft.com/office/officeart/2005/8/layout/orgChart1"/>
    <dgm:cxn modelId="{AB2CB400-AFF5-1D4E-B90A-C6A189BC6124}" type="presParOf" srcId="{1371135C-A288-0947-BEB5-98E357E82CD8}" destId="{BA280572-DFB0-3B49-B127-0170F5B5C033}" srcOrd="1" destOrd="0" presId="urn:microsoft.com/office/officeart/2005/8/layout/orgChart1"/>
    <dgm:cxn modelId="{EFC6DAEC-B327-584C-8E3B-B9684BB555A6}" type="presParOf" srcId="{22860F88-74A5-3044-B4E8-70B1B90B7683}" destId="{9828B715-D41C-D54E-8F93-58D48FE1D96B}" srcOrd="1" destOrd="0" presId="urn:microsoft.com/office/officeart/2005/8/layout/orgChart1"/>
    <dgm:cxn modelId="{20112153-4E18-3641-842D-B8B82093812E}" type="presParOf" srcId="{22860F88-74A5-3044-B4E8-70B1B90B7683}" destId="{D0F8D4C8-5F9C-6843-ABCE-FA5CB1DE757E}" srcOrd="2" destOrd="0" presId="urn:microsoft.com/office/officeart/2005/8/layout/orgChart1"/>
    <dgm:cxn modelId="{16A582AB-43B6-ED47-9785-9AAF460B76D8}" type="presParOf" srcId="{43A6B890-FE30-3F47-B3C2-455EFC114FD7}" destId="{E01C8894-4056-214B-A4C7-71EFFBE93D6D}" srcOrd="2" destOrd="0" presId="urn:microsoft.com/office/officeart/2005/8/layout/orgChart1"/>
    <dgm:cxn modelId="{71A95537-91D8-6140-B1A4-711AF9FC1ED1}" type="presParOf" srcId="{43A6B890-FE30-3F47-B3C2-455EFC114FD7}" destId="{9B1600E4-B73C-F74F-A65D-D5C701BC5D5A}" srcOrd="3" destOrd="0" presId="urn:microsoft.com/office/officeart/2005/8/layout/orgChart1"/>
    <dgm:cxn modelId="{4325E003-A44A-5645-9220-FD96AF8E3906}" type="presParOf" srcId="{9B1600E4-B73C-F74F-A65D-D5C701BC5D5A}" destId="{290AA63A-9E9E-E54E-8DB1-CD4E37C76159}" srcOrd="0" destOrd="0" presId="urn:microsoft.com/office/officeart/2005/8/layout/orgChart1"/>
    <dgm:cxn modelId="{0E243865-0778-C549-9236-C3C242B3D736}" type="presParOf" srcId="{290AA63A-9E9E-E54E-8DB1-CD4E37C76159}" destId="{BF794FE4-EC8C-D141-865E-D6E823DBBE5B}" srcOrd="0" destOrd="0" presId="urn:microsoft.com/office/officeart/2005/8/layout/orgChart1"/>
    <dgm:cxn modelId="{CD7B23E1-1D48-6D48-9023-26CE69F5B3A3}" type="presParOf" srcId="{290AA63A-9E9E-E54E-8DB1-CD4E37C76159}" destId="{2A10D810-A125-A54C-811E-192FADB837B8}" srcOrd="1" destOrd="0" presId="urn:microsoft.com/office/officeart/2005/8/layout/orgChart1"/>
    <dgm:cxn modelId="{352C76B7-CDB8-8D44-894C-A1ACEFF02CB7}" type="presParOf" srcId="{9B1600E4-B73C-F74F-A65D-D5C701BC5D5A}" destId="{AB5D81B3-B107-0E4F-BAD5-BE6ED5179A2D}" srcOrd="1" destOrd="0" presId="urn:microsoft.com/office/officeart/2005/8/layout/orgChart1"/>
    <dgm:cxn modelId="{5F298BDB-4F73-DC4A-8D87-079463644599}" type="presParOf" srcId="{9B1600E4-B73C-F74F-A65D-D5C701BC5D5A}" destId="{BE18DE4C-7CE7-7E4A-9651-B688FF3A7CBE}" srcOrd="2" destOrd="0" presId="urn:microsoft.com/office/officeart/2005/8/layout/orgChart1"/>
    <dgm:cxn modelId="{3DEC4F15-BEF3-624F-9978-E8709F4AF8DD}" type="presParOf" srcId="{43A6B890-FE30-3F47-B3C2-455EFC114FD7}" destId="{2654386B-CB81-0141-8F25-BC80B049DDB6}" srcOrd="4" destOrd="0" presId="urn:microsoft.com/office/officeart/2005/8/layout/orgChart1"/>
    <dgm:cxn modelId="{431F917B-065B-604A-8F91-4A9A8A644C2D}" type="presParOf" srcId="{43A6B890-FE30-3F47-B3C2-455EFC114FD7}" destId="{B9B60C62-91D9-7A42-A8AD-6D0AD1215BB0}" srcOrd="5" destOrd="0" presId="urn:microsoft.com/office/officeart/2005/8/layout/orgChart1"/>
    <dgm:cxn modelId="{D1906E1F-BD79-F54B-BBA5-F543FDEEA7EB}" type="presParOf" srcId="{B9B60C62-91D9-7A42-A8AD-6D0AD1215BB0}" destId="{570418F8-5D78-E143-BAA5-6F2AF17111F3}" srcOrd="0" destOrd="0" presId="urn:microsoft.com/office/officeart/2005/8/layout/orgChart1"/>
    <dgm:cxn modelId="{A162E219-66D0-3544-BF2A-D5DC50927533}" type="presParOf" srcId="{570418F8-5D78-E143-BAA5-6F2AF17111F3}" destId="{B7BABAFB-FF8C-4841-B908-B68B232B58E4}" srcOrd="0" destOrd="0" presId="urn:microsoft.com/office/officeart/2005/8/layout/orgChart1"/>
    <dgm:cxn modelId="{71282CD1-F2BB-6640-A4B4-F0223C360C11}" type="presParOf" srcId="{570418F8-5D78-E143-BAA5-6F2AF17111F3}" destId="{BCBC4984-D037-BE4A-BB4F-A115F55A69E5}" srcOrd="1" destOrd="0" presId="urn:microsoft.com/office/officeart/2005/8/layout/orgChart1"/>
    <dgm:cxn modelId="{8872ACBE-4DE3-5A48-9EAB-A5F46536E9DC}" type="presParOf" srcId="{B9B60C62-91D9-7A42-A8AD-6D0AD1215BB0}" destId="{F78E49EE-E96A-A848-BC97-DE8263917735}" srcOrd="1" destOrd="0" presId="urn:microsoft.com/office/officeart/2005/8/layout/orgChart1"/>
    <dgm:cxn modelId="{063A5F88-089B-9B42-8E31-9E4817EDFD4D}" type="presParOf" srcId="{B9B60C62-91D9-7A42-A8AD-6D0AD1215BB0}" destId="{00DEAD0F-C6CC-8D49-A11C-528224A38C32}" srcOrd="2" destOrd="0" presId="urn:microsoft.com/office/officeart/2005/8/layout/orgChart1"/>
    <dgm:cxn modelId="{46061E71-6DA5-524E-A5FB-6BC0E171B78E}" type="presParOf" srcId="{43A6B890-FE30-3F47-B3C2-455EFC114FD7}" destId="{8B837DCF-082F-5945-B3A9-FD7AB3A3C57F}" srcOrd="6" destOrd="0" presId="urn:microsoft.com/office/officeart/2005/8/layout/orgChart1"/>
    <dgm:cxn modelId="{B2B12B55-7E23-A54C-B78F-E4022A8138DE}" type="presParOf" srcId="{43A6B890-FE30-3F47-B3C2-455EFC114FD7}" destId="{A259A83D-A124-BC42-A282-48C75C00C85F}" srcOrd="7" destOrd="0" presId="urn:microsoft.com/office/officeart/2005/8/layout/orgChart1"/>
    <dgm:cxn modelId="{646225CF-0D7D-3849-9916-C002E65EE0E9}" type="presParOf" srcId="{A259A83D-A124-BC42-A282-48C75C00C85F}" destId="{51E7A508-E3D0-184E-BD88-24E057F421DD}" srcOrd="0" destOrd="0" presId="urn:microsoft.com/office/officeart/2005/8/layout/orgChart1"/>
    <dgm:cxn modelId="{E36AB017-4189-6348-8C2B-4812A9B32959}" type="presParOf" srcId="{51E7A508-E3D0-184E-BD88-24E057F421DD}" destId="{C0A5BCCC-5F45-C447-AF2D-CDD7D53D784C}" srcOrd="0" destOrd="0" presId="urn:microsoft.com/office/officeart/2005/8/layout/orgChart1"/>
    <dgm:cxn modelId="{5C97EE8E-3936-8748-A6DB-935036E6A012}" type="presParOf" srcId="{51E7A508-E3D0-184E-BD88-24E057F421DD}" destId="{4D54109C-16CD-9842-A7B2-95F297F475C6}" srcOrd="1" destOrd="0" presId="urn:microsoft.com/office/officeart/2005/8/layout/orgChart1"/>
    <dgm:cxn modelId="{F5383D7A-E0B6-564A-80FD-04D33E29F8F6}" type="presParOf" srcId="{A259A83D-A124-BC42-A282-48C75C00C85F}" destId="{BF752E86-48AF-EE4A-AB73-7B57A500E6BC}" srcOrd="1" destOrd="0" presId="urn:microsoft.com/office/officeart/2005/8/layout/orgChart1"/>
    <dgm:cxn modelId="{4ADD54F2-4DB3-6447-A2B4-0A5C991B2DC1}" type="presParOf" srcId="{A259A83D-A124-BC42-A282-48C75C00C85F}" destId="{F80B9B8D-1FD7-D649-8F2F-596E9A3FAE7B}" srcOrd="2" destOrd="0" presId="urn:microsoft.com/office/officeart/2005/8/layout/orgChart1"/>
    <dgm:cxn modelId="{9EF733E8-11A7-B749-B6C7-56F1BFF9B820}" type="presParOf" srcId="{8D34E95D-B880-6F48-BA90-83EDB0B9BAC4}" destId="{FFA853EE-2F61-194C-9D95-C654F32D9BD8}"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A4B7792-FDC2-794B-B2D8-79A93906B591}" type="doc">
      <dgm:prSet loTypeId="urn:microsoft.com/office/officeart/2005/8/layout/orgChart1" loCatId="" qsTypeId="urn:microsoft.com/office/officeart/2005/8/quickstyle/simple1" qsCatId="simple" csTypeId="urn:microsoft.com/office/officeart/2005/8/colors/accent1_2" csCatId="accent1" phldr="1"/>
      <dgm:spPr/>
      <dgm:t>
        <a:bodyPr/>
        <a:lstStyle/>
        <a:p>
          <a:endParaRPr lang="en-US"/>
        </a:p>
      </dgm:t>
    </dgm:pt>
    <dgm:pt modelId="{2B41C51D-CF5D-D540-B2DD-AD77FBEFEC30}">
      <dgm:prSet phldrT="[Text]" custT="1"/>
      <dgm:spPr>
        <a:solidFill>
          <a:schemeClr val="bg1">
            <a:lumMod val="85000"/>
          </a:schemeClr>
        </a:solidFill>
      </dgm:spPr>
      <dgm:t>
        <a:bodyPr/>
        <a:lstStyle/>
        <a:p>
          <a:r>
            <a:rPr lang="en-US" sz="2000" b="1" i="1" dirty="0">
              <a:solidFill>
                <a:schemeClr val="tx1"/>
              </a:solidFill>
            </a:rPr>
            <a:t>Lack of coordination around financing for all aspects of condom programming</a:t>
          </a:r>
        </a:p>
      </dgm:t>
    </dgm:pt>
    <dgm:pt modelId="{7F9750E7-0829-A64E-99AB-60124E65C5B5}" type="parTrans" cxnId="{82954AFD-A9FB-BB4E-9971-B8847651A0EB}">
      <dgm:prSet/>
      <dgm:spPr/>
      <dgm:t>
        <a:bodyPr/>
        <a:lstStyle/>
        <a:p>
          <a:endParaRPr lang="en-US"/>
        </a:p>
      </dgm:t>
    </dgm:pt>
    <dgm:pt modelId="{078A7FEA-383B-F845-A72C-EE7E414F9521}" type="sibTrans" cxnId="{82954AFD-A9FB-BB4E-9971-B8847651A0EB}">
      <dgm:prSet/>
      <dgm:spPr/>
      <dgm:t>
        <a:bodyPr/>
        <a:lstStyle/>
        <a:p>
          <a:endParaRPr lang="en-US"/>
        </a:p>
      </dgm:t>
    </dgm:pt>
    <dgm:pt modelId="{AD768702-6E9F-8F48-96F0-86ED0EEBA116}">
      <dgm:prSet phldrT="[Text]" custT="1"/>
      <dgm:spPr>
        <a:solidFill>
          <a:srgbClr val="5BADAC"/>
        </a:solidFill>
      </dgm:spPr>
      <dgm:t>
        <a:bodyPr lIns="91440" tIns="91440" rIns="91440" bIns="91440"/>
        <a:lstStyle/>
        <a:p>
          <a:r>
            <a:rPr lang="en-US" sz="1800" i="1" dirty="0">
              <a:effectLst/>
              <a:latin typeface="+mn-lt"/>
              <a:ea typeface="+mn-ea"/>
              <a:cs typeface="+mn-cs"/>
            </a:rPr>
            <a:t>Lack of common understanding of healthy market vision, including among donors</a:t>
          </a:r>
        </a:p>
        <a:p>
          <a:endParaRPr lang="en-US" sz="1800" dirty="0"/>
        </a:p>
      </dgm:t>
    </dgm:pt>
    <dgm:pt modelId="{3D6DB2EC-F97A-8C4F-827F-50D2E56ED7D1}" type="parTrans" cxnId="{892B6676-62D0-0448-9174-C127D1E352B4}">
      <dgm:prSet/>
      <dgm:spPr>
        <a:ln>
          <a:solidFill>
            <a:schemeClr val="bg1"/>
          </a:solidFill>
        </a:ln>
      </dgm:spPr>
      <dgm:t>
        <a:bodyPr/>
        <a:lstStyle/>
        <a:p>
          <a:endParaRPr lang="en-US"/>
        </a:p>
      </dgm:t>
    </dgm:pt>
    <dgm:pt modelId="{1CAEB59A-D0F6-1C46-9381-41B639D2B0FD}" type="sibTrans" cxnId="{892B6676-62D0-0448-9174-C127D1E352B4}">
      <dgm:prSet/>
      <dgm:spPr/>
      <dgm:t>
        <a:bodyPr/>
        <a:lstStyle/>
        <a:p>
          <a:endParaRPr lang="en-US"/>
        </a:p>
      </dgm:t>
    </dgm:pt>
    <dgm:pt modelId="{D20642C2-19FD-204D-BF95-3D94D43B4FF2}">
      <dgm:prSet custT="1"/>
      <dgm:spPr>
        <a:solidFill>
          <a:srgbClr val="5BADAC"/>
        </a:solidFill>
      </dgm:spPr>
      <dgm:t>
        <a:bodyPr lIns="91440" tIns="91440" rIns="91440" bIns="91440"/>
        <a:lstStyle/>
        <a:p>
          <a:r>
            <a:rPr lang="en-US" sz="1800" i="1" dirty="0">
              <a:effectLst/>
              <a:latin typeface="+mn-lt"/>
              <a:ea typeface="+mn-ea"/>
              <a:cs typeface="+mn-cs"/>
            </a:rPr>
            <a:t>Insufficient understanding of market development approach to identify underperforming market functions and finance/implement interventions to address them</a:t>
          </a:r>
        </a:p>
      </dgm:t>
    </dgm:pt>
    <dgm:pt modelId="{E6392472-CAC8-814F-9790-40FB2ED1BDB9}" type="parTrans" cxnId="{E01147B1-0C73-014E-9F4E-22A323661BA0}">
      <dgm:prSet/>
      <dgm:spPr>
        <a:ln>
          <a:solidFill>
            <a:schemeClr val="bg1"/>
          </a:solidFill>
        </a:ln>
      </dgm:spPr>
      <dgm:t>
        <a:bodyPr/>
        <a:lstStyle/>
        <a:p>
          <a:endParaRPr lang="en-US"/>
        </a:p>
      </dgm:t>
    </dgm:pt>
    <dgm:pt modelId="{99BCBDD7-DA70-CC46-8085-BBFE09F3C223}" type="sibTrans" cxnId="{E01147B1-0C73-014E-9F4E-22A323661BA0}">
      <dgm:prSet/>
      <dgm:spPr/>
      <dgm:t>
        <a:bodyPr/>
        <a:lstStyle/>
        <a:p>
          <a:endParaRPr lang="en-US"/>
        </a:p>
      </dgm:t>
    </dgm:pt>
    <dgm:pt modelId="{751B61F3-FFF2-714C-821A-670283027FA0}">
      <dgm:prSet custT="1"/>
      <dgm:spPr>
        <a:solidFill>
          <a:srgbClr val="5BADAC"/>
        </a:solidFill>
      </dgm:spPr>
      <dgm:t>
        <a:bodyPr lIns="91440" tIns="91440" rIns="91440" bIns="91440"/>
        <a:lstStyle/>
        <a:p>
          <a:pPr rtl="0"/>
          <a:r>
            <a:rPr lang="en-US" sz="1800" i="1" dirty="0">
              <a:effectLst/>
              <a:latin typeface="+mn-lt"/>
              <a:ea typeface="+mn-ea"/>
              <a:cs typeface="+mn-cs"/>
            </a:rPr>
            <a:t>Donors operate on different timelines with varying goals, and “pick winners” rather than fund market function corrections</a:t>
          </a:r>
          <a:endParaRPr lang="en-US" sz="1800" i="1" dirty="0"/>
        </a:p>
      </dgm:t>
    </dgm:pt>
    <dgm:pt modelId="{5607CE16-D110-2043-B387-9541B451A157}" type="parTrans" cxnId="{6D56D140-CF1B-664C-BAE7-491D7BEB76E8}">
      <dgm:prSet/>
      <dgm:spPr>
        <a:ln>
          <a:solidFill>
            <a:schemeClr val="bg1"/>
          </a:solidFill>
        </a:ln>
      </dgm:spPr>
      <dgm:t>
        <a:bodyPr/>
        <a:lstStyle/>
        <a:p>
          <a:endParaRPr lang="en-US"/>
        </a:p>
      </dgm:t>
    </dgm:pt>
    <dgm:pt modelId="{2F7EC13C-4232-284F-9D73-9ADF6BEFEE7D}" type="sibTrans" cxnId="{6D56D140-CF1B-664C-BAE7-491D7BEB76E8}">
      <dgm:prSet/>
      <dgm:spPr/>
      <dgm:t>
        <a:bodyPr/>
        <a:lstStyle/>
        <a:p>
          <a:endParaRPr lang="en-US"/>
        </a:p>
      </dgm:t>
    </dgm:pt>
    <dgm:pt modelId="{72B9952A-1F68-E840-935E-7D509EC4A35B}">
      <dgm:prSet custT="1"/>
      <dgm:spPr>
        <a:solidFill>
          <a:srgbClr val="5BADAC"/>
        </a:solidFill>
      </dgm:spPr>
      <dgm:t>
        <a:bodyPr lIns="91440" tIns="91440" rIns="91440" bIns="91440"/>
        <a:lstStyle/>
        <a:p>
          <a:r>
            <a:rPr lang="en-US" sz="1800" i="1" dirty="0"/>
            <a:t>Lack of use of sustainability and market performance metrics at donor and government level to inform resource allocation</a:t>
          </a:r>
        </a:p>
      </dgm:t>
    </dgm:pt>
    <dgm:pt modelId="{3598FF45-420B-CA48-BEE6-A1D0C3C7B52B}" type="parTrans" cxnId="{78CC560B-E2BF-724C-9D05-58A4227CB275}">
      <dgm:prSet/>
      <dgm:spPr>
        <a:ln>
          <a:solidFill>
            <a:schemeClr val="bg1"/>
          </a:solidFill>
        </a:ln>
      </dgm:spPr>
      <dgm:t>
        <a:bodyPr/>
        <a:lstStyle/>
        <a:p>
          <a:endParaRPr lang="en-US"/>
        </a:p>
      </dgm:t>
    </dgm:pt>
    <dgm:pt modelId="{37B067EC-D216-F149-B833-C5BA71BE7283}" type="sibTrans" cxnId="{78CC560B-E2BF-724C-9D05-58A4227CB275}">
      <dgm:prSet/>
      <dgm:spPr/>
      <dgm:t>
        <a:bodyPr/>
        <a:lstStyle/>
        <a:p>
          <a:endParaRPr lang="en-US"/>
        </a:p>
      </dgm:t>
    </dgm:pt>
    <dgm:pt modelId="{D1AF3AC7-A06D-6A4B-BF61-C07C150090ED}" type="pres">
      <dgm:prSet presAssocID="{BA4B7792-FDC2-794B-B2D8-79A93906B591}" presName="hierChild1" presStyleCnt="0">
        <dgm:presLayoutVars>
          <dgm:orgChart val="1"/>
          <dgm:chPref val="1"/>
          <dgm:dir/>
          <dgm:animOne val="branch"/>
          <dgm:animLvl val="lvl"/>
          <dgm:resizeHandles/>
        </dgm:presLayoutVars>
      </dgm:prSet>
      <dgm:spPr/>
      <dgm:t>
        <a:bodyPr/>
        <a:lstStyle/>
        <a:p>
          <a:endParaRPr lang="en-US"/>
        </a:p>
      </dgm:t>
    </dgm:pt>
    <dgm:pt modelId="{8D34E95D-B880-6F48-BA90-83EDB0B9BAC4}" type="pres">
      <dgm:prSet presAssocID="{2B41C51D-CF5D-D540-B2DD-AD77FBEFEC30}" presName="hierRoot1" presStyleCnt="0">
        <dgm:presLayoutVars>
          <dgm:hierBranch val="init"/>
        </dgm:presLayoutVars>
      </dgm:prSet>
      <dgm:spPr/>
    </dgm:pt>
    <dgm:pt modelId="{37124E69-2D48-3842-B9F2-195504F90B82}" type="pres">
      <dgm:prSet presAssocID="{2B41C51D-CF5D-D540-B2DD-AD77FBEFEC30}" presName="rootComposite1" presStyleCnt="0"/>
      <dgm:spPr/>
    </dgm:pt>
    <dgm:pt modelId="{3861ADD1-987A-A742-A547-6454A7C61155}" type="pres">
      <dgm:prSet presAssocID="{2B41C51D-CF5D-D540-B2DD-AD77FBEFEC30}" presName="rootText1" presStyleLbl="node0" presStyleIdx="0" presStyleCnt="1" custScaleX="283285" custScaleY="146410">
        <dgm:presLayoutVars>
          <dgm:chPref val="3"/>
        </dgm:presLayoutVars>
      </dgm:prSet>
      <dgm:spPr/>
      <dgm:t>
        <a:bodyPr/>
        <a:lstStyle/>
        <a:p>
          <a:endParaRPr lang="en-US"/>
        </a:p>
      </dgm:t>
    </dgm:pt>
    <dgm:pt modelId="{A98A61B9-D742-944B-879C-F7BDE27CF7C3}" type="pres">
      <dgm:prSet presAssocID="{2B41C51D-CF5D-D540-B2DD-AD77FBEFEC30}" presName="rootConnector1" presStyleLbl="node1" presStyleIdx="0" presStyleCnt="0"/>
      <dgm:spPr/>
      <dgm:t>
        <a:bodyPr/>
        <a:lstStyle/>
        <a:p>
          <a:endParaRPr lang="en-US"/>
        </a:p>
      </dgm:t>
    </dgm:pt>
    <dgm:pt modelId="{43A6B890-FE30-3F47-B3C2-455EFC114FD7}" type="pres">
      <dgm:prSet presAssocID="{2B41C51D-CF5D-D540-B2DD-AD77FBEFEC30}" presName="hierChild2" presStyleCnt="0"/>
      <dgm:spPr/>
    </dgm:pt>
    <dgm:pt modelId="{68A7CF21-ECFE-FA4F-AE1D-BEE38B80E20C}" type="pres">
      <dgm:prSet presAssocID="{3D6DB2EC-F97A-8C4F-827F-50D2E56ED7D1}" presName="Name37" presStyleLbl="parChTrans1D2" presStyleIdx="0" presStyleCnt="4"/>
      <dgm:spPr/>
      <dgm:t>
        <a:bodyPr/>
        <a:lstStyle/>
        <a:p>
          <a:endParaRPr lang="en-US"/>
        </a:p>
      </dgm:t>
    </dgm:pt>
    <dgm:pt modelId="{22860F88-74A5-3044-B4E8-70B1B90B7683}" type="pres">
      <dgm:prSet presAssocID="{AD768702-6E9F-8F48-96F0-86ED0EEBA116}" presName="hierRoot2" presStyleCnt="0">
        <dgm:presLayoutVars>
          <dgm:hierBranch val="init"/>
        </dgm:presLayoutVars>
      </dgm:prSet>
      <dgm:spPr/>
    </dgm:pt>
    <dgm:pt modelId="{1371135C-A288-0947-BEB5-98E357E82CD8}" type="pres">
      <dgm:prSet presAssocID="{AD768702-6E9F-8F48-96F0-86ED0EEBA116}" presName="rootComposite" presStyleCnt="0"/>
      <dgm:spPr/>
    </dgm:pt>
    <dgm:pt modelId="{123EA40A-8A7F-0B41-BE74-9DC9BF586C26}" type="pres">
      <dgm:prSet presAssocID="{AD768702-6E9F-8F48-96F0-86ED0EEBA116}" presName="rootText" presStyleLbl="node2" presStyleIdx="0" presStyleCnt="4" custScaleX="133100" custScaleY="315995" custLinFactNeighborX="128" custLinFactNeighborY="5616">
        <dgm:presLayoutVars>
          <dgm:chPref val="3"/>
        </dgm:presLayoutVars>
      </dgm:prSet>
      <dgm:spPr/>
      <dgm:t>
        <a:bodyPr/>
        <a:lstStyle/>
        <a:p>
          <a:endParaRPr lang="en-US"/>
        </a:p>
      </dgm:t>
    </dgm:pt>
    <dgm:pt modelId="{BA280572-DFB0-3B49-B127-0170F5B5C033}" type="pres">
      <dgm:prSet presAssocID="{AD768702-6E9F-8F48-96F0-86ED0EEBA116}" presName="rootConnector" presStyleLbl="node2" presStyleIdx="0" presStyleCnt="4"/>
      <dgm:spPr/>
      <dgm:t>
        <a:bodyPr/>
        <a:lstStyle/>
        <a:p>
          <a:endParaRPr lang="en-US"/>
        </a:p>
      </dgm:t>
    </dgm:pt>
    <dgm:pt modelId="{9828B715-D41C-D54E-8F93-58D48FE1D96B}" type="pres">
      <dgm:prSet presAssocID="{AD768702-6E9F-8F48-96F0-86ED0EEBA116}" presName="hierChild4" presStyleCnt="0"/>
      <dgm:spPr/>
    </dgm:pt>
    <dgm:pt modelId="{D0F8D4C8-5F9C-6843-ABCE-FA5CB1DE757E}" type="pres">
      <dgm:prSet presAssocID="{AD768702-6E9F-8F48-96F0-86ED0EEBA116}" presName="hierChild5" presStyleCnt="0"/>
      <dgm:spPr/>
    </dgm:pt>
    <dgm:pt modelId="{E01C8894-4056-214B-A4C7-71EFFBE93D6D}" type="pres">
      <dgm:prSet presAssocID="{E6392472-CAC8-814F-9790-40FB2ED1BDB9}" presName="Name37" presStyleLbl="parChTrans1D2" presStyleIdx="1" presStyleCnt="4"/>
      <dgm:spPr/>
      <dgm:t>
        <a:bodyPr/>
        <a:lstStyle/>
        <a:p>
          <a:endParaRPr lang="en-US"/>
        </a:p>
      </dgm:t>
    </dgm:pt>
    <dgm:pt modelId="{9B1600E4-B73C-F74F-A65D-D5C701BC5D5A}" type="pres">
      <dgm:prSet presAssocID="{D20642C2-19FD-204D-BF95-3D94D43B4FF2}" presName="hierRoot2" presStyleCnt="0">
        <dgm:presLayoutVars>
          <dgm:hierBranch val="init"/>
        </dgm:presLayoutVars>
      </dgm:prSet>
      <dgm:spPr/>
    </dgm:pt>
    <dgm:pt modelId="{290AA63A-9E9E-E54E-8DB1-CD4E37C76159}" type="pres">
      <dgm:prSet presAssocID="{D20642C2-19FD-204D-BF95-3D94D43B4FF2}" presName="rootComposite" presStyleCnt="0"/>
      <dgm:spPr/>
    </dgm:pt>
    <dgm:pt modelId="{BF794FE4-EC8C-D141-865E-D6E823DBBE5B}" type="pres">
      <dgm:prSet presAssocID="{D20642C2-19FD-204D-BF95-3D94D43B4FF2}" presName="rootText" presStyleLbl="node2" presStyleIdx="1" presStyleCnt="4" custScaleX="133100" custScaleY="316390" custLinFactNeighborX="128" custLinFactNeighborY="65">
        <dgm:presLayoutVars>
          <dgm:chPref val="3"/>
        </dgm:presLayoutVars>
      </dgm:prSet>
      <dgm:spPr/>
      <dgm:t>
        <a:bodyPr/>
        <a:lstStyle/>
        <a:p>
          <a:endParaRPr lang="en-US"/>
        </a:p>
      </dgm:t>
    </dgm:pt>
    <dgm:pt modelId="{2A10D810-A125-A54C-811E-192FADB837B8}" type="pres">
      <dgm:prSet presAssocID="{D20642C2-19FD-204D-BF95-3D94D43B4FF2}" presName="rootConnector" presStyleLbl="node2" presStyleIdx="1" presStyleCnt="4"/>
      <dgm:spPr/>
      <dgm:t>
        <a:bodyPr/>
        <a:lstStyle/>
        <a:p>
          <a:endParaRPr lang="en-US"/>
        </a:p>
      </dgm:t>
    </dgm:pt>
    <dgm:pt modelId="{AB5D81B3-B107-0E4F-BAD5-BE6ED5179A2D}" type="pres">
      <dgm:prSet presAssocID="{D20642C2-19FD-204D-BF95-3D94D43B4FF2}" presName="hierChild4" presStyleCnt="0"/>
      <dgm:spPr/>
    </dgm:pt>
    <dgm:pt modelId="{BE18DE4C-7CE7-7E4A-9651-B688FF3A7CBE}" type="pres">
      <dgm:prSet presAssocID="{D20642C2-19FD-204D-BF95-3D94D43B4FF2}" presName="hierChild5" presStyleCnt="0"/>
      <dgm:spPr/>
    </dgm:pt>
    <dgm:pt modelId="{2654386B-CB81-0141-8F25-BC80B049DDB6}" type="pres">
      <dgm:prSet presAssocID="{5607CE16-D110-2043-B387-9541B451A157}" presName="Name37" presStyleLbl="parChTrans1D2" presStyleIdx="2" presStyleCnt="4"/>
      <dgm:spPr/>
      <dgm:t>
        <a:bodyPr/>
        <a:lstStyle/>
        <a:p>
          <a:endParaRPr lang="en-US"/>
        </a:p>
      </dgm:t>
    </dgm:pt>
    <dgm:pt modelId="{B9B60C62-91D9-7A42-A8AD-6D0AD1215BB0}" type="pres">
      <dgm:prSet presAssocID="{751B61F3-FFF2-714C-821A-670283027FA0}" presName="hierRoot2" presStyleCnt="0">
        <dgm:presLayoutVars>
          <dgm:hierBranch val="init"/>
        </dgm:presLayoutVars>
      </dgm:prSet>
      <dgm:spPr/>
    </dgm:pt>
    <dgm:pt modelId="{570418F8-5D78-E143-BAA5-6F2AF17111F3}" type="pres">
      <dgm:prSet presAssocID="{751B61F3-FFF2-714C-821A-670283027FA0}" presName="rootComposite" presStyleCnt="0"/>
      <dgm:spPr/>
    </dgm:pt>
    <dgm:pt modelId="{B7BABAFB-FF8C-4841-B908-B68B232B58E4}" type="pres">
      <dgm:prSet presAssocID="{751B61F3-FFF2-714C-821A-670283027FA0}" presName="rootText" presStyleLbl="node2" presStyleIdx="2" presStyleCnt="4" custScaleX="144312" custScaleY="314561" custLinFactNeighborX="128">
        <dgm:presLayoutVars>
          <dgm:chPref val="3"/>
        </dgm:presLayoutVars>
      </dgm:prSet>
      <dgm:spPr/>
      <dgm:t>
        <a:bodyPr/>
        <a:lstStyle/>
        <a:p>
          <a:endParaRPr lang="en-US"/>
        </a:p>
      </dgm:t>
    </dgm:pt>
    <dgm:pt modelId="{BCBC4984-D037-BE4A-BB4F-A115F55A69E5}" type="pres">
      <dgm:prSet presAssocID="{751B61F3-FFF2-714C-821A-670283027FA0}" presName="rootConnector" presStyleLbl="node2" presStyleIdx="2" presStyleCnt="4"/>
      <dgm:spPr/>
      <dgm:t>
        <a:bodyPr/>
        <a:lstStyle/>
        <a:p>
          <a:endParaRPr lang="en-US"/>
        </a:p>
      </dgm:t>
    </dgm:pt>
    <dgm:pt modelId="{F78E49EE-E96A-A848-BC97-DE8263917735}" type="pres">
      <dgm:prSet presAssocID="{751B61F3-FFF2-714C-821A-670283027FA0}" presName="hierChild4" presStyleCnt="0"/>
      <dgm:spPr/>
    </dgm:pt>
    <dgm:pt modelId="{00DEAD0F-C6CC-8D49-A11C-528224A38C32}" type="pres">
      <dgm:prSet presAssocID="{751B61F3-FFF2-714C-821A-670283027FA0}" presName="hierChild5" presStyleCnt="0"/>
      <dgm:spPr/>
    </dgm:pt>
    <dgm:pt modelId="{8B837DCF-082F-5945-B3A9-FD7AB3A3C57F}" type="pres">
      <dgm:prSet presAssocID="{3598FF45-420B-CA48-BEE6-A1D0C3C7B52B}" presName="Name37" presStyleLbl="parChTrans1D2" presStyleIdx="3" presStyleCnt="4"/>
      <dgm:spPr/>
      <dgm:t>
        <a:bodyPr/>
        <a:lstStyle/>
        <a:p>
          <a:endParaRPr lang="en-US"/>
        </a:p>
      </dgm:t>
    </dgm:pt>
    <dgm:pt modelId="{A259A83D-A124-BC42-A282-48C75C00C85F}" type="pres">
      <dgm:prSet presAssocID="{72B9952A-1F68-E840-935E-7D509EC4A35B}" presName="hierRoot2" presStyleCnt="0">
        <dgm:presLayoutVars>
          <dgm:hierBranch val="init"/>
        </dgm:presLayoutVars>
      </dgm:prSet>
      <dgm:spPr/>
    </dgm:pt>
    <dgm:pt modelId="{51E7A508-E3D0-184E-BD88-24E057F421DD}" type="pres">
      <dgm:prSet presAssocID="{72B9952A-1F68-E840-935E-7D509EC4A35B}" presName="rootComposite" presStyleCnt="0"/>
      <dgm:spPr/>
    </dgm:pt>
    <dgm:pt modelId="{C0A5BCCC-5F45-C447-AF2D-CDD7D53D784C}" type="pres">
      <dgm:prSet presAssocID="{72B9952A-1F68-E840-935E-7D509EC4A35B}" presName="rootText" presStyleLbl="node2" presStyleIdx="3" presStyleCnt="4" custScaleY="314561" custLinFactNeighborX="128">
        <dgm:presLayoutVars>
          <dgm:chPref val="3"/>
        </dgm:presLayoutVars>
      </dgm:prSet>
      <dgm:spPr/>
      <dgm:t>
        <a:bodyPr/>
        <a:lstStyle/>
        <a:p>
          <a:endParaRPr lang="en-US"/>
        </a:p>
      </dgm:t>
    </dgm:pt>
    <dgm:pt modelId="{4D54109C-16CD-9842-A7B2-95F297F475C6}" type="pres">
      <dgm:prSet presAssocID="{72B9952A-1F68-E840-935E-7D509EC4A35B}" presName="rootConnector" presStyleLbl="node2" presStyleIdx="3" presStyleCnt="4"/>
      <dgm:spPr/>
      <dgm:t>
        <a:bodyPr/>
        <a:lstStyle/>
        <a:p>
          <a:endParaRPr lang="en-US"/>
        </a:p>
      </dgm:t>
    </dgm:pt>
    <dgm:pt modelId="{BF752E86-48AF-EE4A-AB73-7B57A500E6BC}" type="pres">
      <dgm:prSet presAssocID="{72B9952A-1F68-E840-935E-7D509EC4A35B}" presName="hierChild4" presStyleCnt="0"/>
      <dgm:spPr/>
    </dgm:pt>
    <dgm:pt modelId="{F80B9B8D-1FD7-D649-8F2F-596E9A3FAE7B}" type="pres">
      <dgm:prSet presAssocID="{72B9952A-1F68-E840-935E-7D509EC4A35B}" presName="hierChild5" presStyleCnt="0"/>
      <dgm:spPr/>
    </dgm:pt>
    <dgm:pt modelId="{FFA853EE-2F61-194C-9D95-C654F32D9BD8}" type="pres">
      <dgm:prSet presAssocID="{2B41C51D-CF5D-D540-B2DD-AD77FBEFEC30}" presName="hierChild3" presStyleCnt="0"/>
      <dgm:spPr/>
    </dgm:pt>
  </dgm:ptLst>
  <dgm:cxnLst>
    <dgm:cxn modelId="{65156A64-4983-F94D-A48A-161343D9D62A}" type="presOf" srcId="{72B9952A-1F68-E840-935E-7D509EC4A35B}" destId="{C0A5BCCC-5F45-C447-AF2D-CDD7D53D784C}" srcOrd="0" destOrd="0" presId="urn:microsoft.com/office/officeart/2005/8/layout/orgChart1"/>
    <dgm:cxn modelId="{5C08C3AF-2ACB-7F44-9DD5-04B443D09CA8}" type="presOf" srcId="{BA4B7792-FDC2-794B-B2D8-79A93906B591}" destId="{D1AF3AC7-A06D-6A4B-BF61-C07C150090ED}" srcOrd="0" destOrd="0" presId="urn:microsoft.com/office/officeart/2005/8/layout/orgChart1"/>
    <dgm:cxn modelId="{6D56D140-CF1B-664C-BAE7-491D7BEB76E8}" srcId="{2B41C51D-CF5D-D540-B2DD-AD77FBEFEC30}" destId="{751B61F3-FFF2-714C-821A-670283027FA0}" srcOrd="2" destOrd="0" parTransId="{5607CE16-D110-2043-B387-9541B451A157}" sibTransId="{2F7EC13C-4232-284F-9D73-9ADF6BEFEE7D}"/>
    <dgm:cxn modelId="{892B6676-62D0-0448-9174-C127D1E352B4}" srcId="{2B41C51D-CF5D-D540-B2DD-AD77FBEFEC30}" destId="{AD768702-6E9F-8F48-96F0-86ED0EEBA116}" srcOrd="0" destOrd="0" parTransId="{3D6DB2EC-F97A-8C4F-827F-50D2E56ED7D1}" sibTransId="{1CAEB59A-D0F6-1C46-9381-41B639D2B0FD}"/>
    <dgm:cxn modelId="{A93309B3-2317-CE45-985B-FB6956E907AE}" type="presOf" srcId="{2B41C51D-CF5D-D540-B2DD-AD77FBEFEC30}" destId="{A98A61B9-D742-944B-879C-F7BDE27CF7C3}" srcOrd="1" destOrd="0" presId="urn:microsoft.com/office/officeart/2005/8/layout/orgChart1"/>
    <dgm:cxn modelId="{E01147B1-0C73-014E-9F4E-22A323661BA0}" srcId="{2B41C51D-CF5D-D540-B2DD-AD77FBEFEC30}" destId="{D20642C2-19FD-204D-BF95-3D94D43B4FF2}" srcOrd="1" destOrd="0" parTransId="{E6392472-CAC8-814F-9790-40FB2ED1BDB9}" sibTransId="{99BCBDD7-DA70-CC46-8085-BBFE09F3C223}"/>
    <dgm:cxn modelId="{FC9B902B-F13C-2D41-980C-22043B318F3A}" type="presOf" srcId="{E6392472-CAC8-814F-9790-40FB2ED1BDB9}" destId="{E01C8894-4056-214B-A4C7-71EFFBE93D6D}" srcOrd="0" destOrd="0" presId="urn:microsoft.com/office/officeart/2005/8/layout/orgChart1"/>
    <dgm:cxn modelId="{E401A315-3B0F-C943-B922-0319840505F6}" type="presOf" srcId="{2B41C51D-CF5D-D540-B2DD-AD77FBEFEC30}" destId="{3861ADD1-987A-A742-A547-6454A7C61155}" srcOrd="0" destOrd="0" presId="urn:microsoft.com/office/officeart/2005/8/layout/orgChart1"/>
    <dgm:cxn modelId="{120F910E-28B5-2F43-8399-6C7EB9EEF39C}" type="presOf" srcId="{72B9952A-1F68-E840-935E-7D509EC4A35B}" destId="{4D54109C-16CD-9842-A7B2-95F297F475C6}" srcOrd="1" destOrd="0" presId="urn:microsoft.com/office/officeart/2005/8/layout/orgChart1"/>
    <dgm:cxn modelId="{0F10D405-FE44-9448-843B-11D7CCD6402D}" type="presOf" srcId="{D20642C2-19FD-204D-BF95-3D94D43B4FF2}" destId="{2A10D810-A125-A54C-811E-192FADB837B8}" srcOrd="1" destOrd="0" presId="urn:microsoft.com/office/officeart/2005/8/layout/orgChart1"/>
    <dgm:cxn modelId="{9EC7A6AC-AF46-794D-ADF0-744C9FA54675}" type="presOf" srcId="{3598FF45-420B-CA48-BEE6-A1D0C3C7B52B}" destId="{8B837DCF-082F-5945-B3A9-FD7AB3A3C57F}" srcOrd="0" destOrd="0" presId="urn:microsoft.com/office/officeart/2005/8/layout/orgChart1"/>
    <dgm:cxn modelId="{B3F6F44A-9351-6947-8375-FC16F1400CA6}" type="presOf" srcId="{3D6DB2EC-F97A-8C4F-827F-50D2E56ED7D1}" destId="{68A7CF21-ECFE-FA4F-AE1D-BEE38B80E20C}" srcOrd="0" destOrd="0" presId="urn:microsoft.com/office/officeart/2005/8/layout/orgChart1"/>
    <dgm:cxn modelId="{7C6D74FA-E27F-D944-B9ED-09B0769F2CEF}" type="presOf" srcId="{D20642C2-19FD-204D-BF95-3D94D43B4FF2}" destId="{BF794FE4-EC8C-D141-865E-D6E823DBBE5B}" srcOrd="0" destOrd="0" presId="urn:microsoft.com/office/officeart/2005/8/layout/orgChart1"/>
    <dgm:cxn modelId="{82954AFD-A9FB-BB4E-9971-B8847651A0EB}" srcId="{BA4B7792-FDC2-794B-B2D8-79A93906B591}" destId="{2B41C51D-CF5D-D540-B2DD-AD77FBEFEC30}" srcOrd="0" destOrd="0" parTransId="{7F9750E7-0829-A64E-99AB-60124E65C5B5}" sibTransId="{078A7FEA-383B-F845-A72C-EE7E414F9521}"/>
    <dgm:cxn modelId="{8B0873EE-4027-B64A-A259-8C40011CB86D}" type="presOf" srcId="{751B61F3-FFF2-714C-821A-670283027FA0}" destId="{B7BABAFB-FF8C-4841-B908-B68B232B58E4}" srcOrd="0" destOrd="0" presId="urn:microsoft.com/office/officeart/2005/8/layout/orgChart1"/>
    <dgm:cxn modelId="{78CC560B-E2BF-724C-9D05-58A4227CB275}" srcId="{2B41C51D-CF5D-D540-B2DD-AD77FBEFEC30}" destId="{72B9952A-1F68-E840-935E-7D509EC4A35B}" srcOrd="3" destOrd="0" parTransId="{3598FF45-420B-CA48-BEE6-A1D0C3C7B52B}" sibTransId="{37B067EC-D216-F149-B833-C5BA71BE7283}"/>
    <dgm:cxn modelId="{93EA75DA-0C99-B04E-A8ED-1FB87B2E4E6C}" type="presOf" srcId="{AD768702-6E9F-8F48-96F0-86ED0EEBA116}" destId="{123EA40A-8A7F-0B41-BE74-9DC9BF586C26}" srcOrd="0" destOrd="0" presId="urn:microsoft.com/office/officeart/2005/8/layout/orgChart1"/>
    <dgm:cxn modelId="{4E314AA4-A27B-9F44-86ED-9A313A89FF23}" type="presOf" srcId="{5607CE16-D110-2043-B387-9541B451A157}" destId="{2654386B-CB81-0141-8F25-BC80B049DDB6}" srcOrd="0" destOrd="0" presId="urn:microsoft.com/office/officeart/2005/8/layout/orgChart1"/>
    <dgm:cxn modelId="{3131B511-A432-004E-9018-2FFC9592016A}" type="presOf" srcId="{751B61F3-FFF2-714C-821A-670283027FA0}" destId="{BCBC4984-D037-BE4A-BB4F-A115F55A69E5}" srcOrd="1" destOrd="0" presId="urn:microsoft.com/office/officeart/2005/8/layout/orgChart1"/>
    <dgm:cxn modelId="{31BE8C98-0129-7545-B5B7-21F63D1049EC}" type="presOf" srcId="{AD768702-6E9F-8F48-96F0-86ED0EEBA116}" destId="{BA280572-DFB0-3B49-B127-0170F5B5C033}" srcOrd="1" destOrd="0" presId="urn:microsoft.com/office/officeart/2005/8/layout/orgChart1"/>
    <dgm:cxn modelId="{74F69F66-BEE6-5543-B4E9-EB689E940E7F}" type="presParOf" srcId="{D1AF3AC7-A06D-6A4B-BF61-C07C150090ED}" destId="{8D34E95D-B880-6F48-BA90-83EDB0B9BAC4}" srcOrd="0" destOrd="0" presId="urn:microsoft.com/office/officeart/2005/8/layout/orgChart1"/>
    <dgm:cxn modelId="{4D06DDBA-80CA-3B41-9DF2-90B5210FB123}" type="presParOf" srcId="{8D34E95D-B880-6F48-BA90-83EDB0B9BAC4}" destId="{37124E69-2D48-3842-B9F2-195504F90B82}" srcOrd="0" destOrd="0" presId="urn:microsoft.com/office/officeart/2005/8/layout/orgChart1"/>
    <dgm:cxn modelId="{56A618BC-79C6-F44B-AD98-F884F5AA16F9}" type="presParOf" srcId="{37124E69-2D48-3842-B9F2-195504F90B82}" destId="{3861ADD1-987A-A742-A547-6454A7C61155}" srcOrd="0" destOrd="0" presId="urn:microsoft.com/office/officeart/2005/8/layout/orgChart1"/>
    <dgm:cxn modelId="{7BB40179-44E9-6644-87F8-B36C61FC61D4}" type="presParOf" srcId="{37124E69-2D48-3842-B9F2-195504F90B82}" destId="{A98A61B9-D742-944B-879C-F7BDE27CF7C3}" srcOrd="1" destOrd="0" presId="urn:microsoft.com/office/officeart/2005/8/layout/orgChart1"/>
    <dgm:cxn modelId="{371ED6D9-D6BE-174A-85E0-ADD7CE20DF72}" type="presParOf" srcId="{8D34E95D-B880-6F48-BA90-83EDB0B9BAC4}" destId="{43A6B890-FE30-3F47-B3C2-455EFC114FD7}" srcOrd="1" destOrd="0" presId="urn:microsoft.com/office/officeart/2005/8/layout/orgChart1"/>
    <dgm:cxn modelId="{F47A0315-B473-794C-8772-57F8F5500F25}" type="presParOf" srcId="{43A6B890-FE30-3F47-B3C2-455EFC114FD7}" destId="{68A7CF21-ECFE-FA4F-AE1D-BEE38B80E20C}" srcOrd="0" destOrd="0" presId="urn:microsoft.com/office/officeart/2005/8/layout/orgChart1"/>
    <dgm:cxn modelId="{A8CEB5CF-323C-8F41-AA5C-D06BFF2F8A79}" type="presParOf" srcId="{43A6B890-FE30-3F47-B3C2-455EFC114FD7}" destId="{22860F88-74A5-3044-B4E8-70B1B90B7683}" srcOrd="1" destOrd="0" presId="urn:microsoft.com/office/officeart/2005/8/layout/orgChart1"/>
    <dgm:cxn modelId="{D6B47D80-E27D-B246-8ADA-D86FC1AD5BFD}" type="presParOf" srcId="{22860F88-74A5-3044-B4E8-70B1B90B7683}" destId="{1371135C-A288-0947-BEB5-98E357E82CD8}" srcOrd="0" destOrd="0" presId="urn:microsoft.com/office/officeart/2005/8/layout/orgChart1"/>
    <dgm:cxn modelId="{D22B69F8-F7E7-DD45-B32C-325B8E0ACE28}" type="presParOf" srcId="{1371135C-A288-0947-BEB5-98E357E82CD8}" destId="{123EA40A-8A7F-0B41-BE74-9DC9BF586C26}" srcOrd="0" destOrd="0" presId="urn:microsoft.com/office/officeart/2005/8/layout/orgChart1"/>
    <dgm:cxn modelId="{B2C20112-DEEF-194C-BAC7-EAE7BAFCB375}" type="presParOf" srcId="{1371135C-A288-0947-BEB5-98E357E82CD8}" destId="{BA280572-DFB0-3B49-B127-0170F5B5C033}" srcOrd="1" destOrd="0" presId="urn:microsoft.com/office/officeart/2005/8/layout/orgChart1"/>
    <dgm:cxn modelId="{2D491240-FAEA-634C-A8C9-823338FF1A96}" type="presParOf" srcId="{22860F88-74A5-3044-B4E8-70B1B90B7683}" destId="{9828B715-D41C-D54E-8F93-58D48FE1D96B}" srcOrd="1" destOrd="0" presId="urn:microsoft.com/office/officeart/2005/8/layout/orgChart1"/>
    <dgm:cxn modelId="{869BEB05-8455-3B4E-8E39-477DA62BEAB2}" type="presParOf" srcId="{22860F88-74A5-3044-B4E8-70B1B90B7683}" destId="{D0F8D4C8-5F9C-6843-ABCE-FA5CB1DE757E}" srcOrd="2" destOrd="0" presId="urn:microsoft.com/office/officeart/2005/8/layout/orgChart1"/>
    <dgm:cxn modelId="{8E0FD542-53CB-B744-888D-7C8A17296E79}" type="presParOf" srcId="{43A6B890-FE30-3F47-B3C2-455EFC114FD7}" destId="{E01C8894-4056-214B-A4C7-71EFFBE93D6D}" srcOrd="2" destOrd="0" presId="urn:microsoft.com/office/officeart/2005/8/layout/orgChart1"/>
    <dgm:cxn modelId="{0EE82897-FFA9-124B-8D68-C38E5CDC8B0A}" type="presParOf" srcId="{43A6B890-FE30-3F47-B3C2-455EFC114FD7}" destId="{9B1600E4-B73C-F74F-A65D-D5C701BC5D5A}" srcOrd="3" destOrd="0" presId="urn:microsoft.com/office/officeart/2005/8/layout/orgChart1"/>
    <dgm:cxn modelId="{CCB56269-1D76-7148-A0F6-538026FB224D}" type="presParOf" srcId="{9B1600E4-B73C-F74F-A65D-D5C701BC5D5A}" destId="{290AA63A-9E9E-E54E-8DB1-CD4E37C76159}" srcOrd="0" destOrd="0" presId="urn:microsoft.com/office/officeart/2005/8/layout/orgChart1"/>
    <dgm:cxn modelId="{F072BA30-2D68-534B-8E42-1591C17FCFD6}" type="presParOf" srcId="{290AA63A-9E9E-E54E-8DB1-CD4E37C76159}" destId="{BF794FE4-EC8C-D141-865E-D6E823DBBE5B}" srcOrd="0" destOrd="0" presId="urn:microsoft.com/office/officeart/2005/8/layout/orgChart1"/>
    <dgm:cxn modelId="{C0C012C0-0821-E54B-9577-1F7F0D5CB9D9}" type="presParOf" srcId="{290AA63A-9E9E-E54E-8DB1-CD4E37C76159}" destId="{2A10D810-A125-A54C-811E-192FADB837B8}" srcOrd="1" destOrd="0" presId="urn:microsoft.com/office/officeart/2005/8/layout/orgChart1"/>
    <dgm:cxn modelId="{E79B175C-A896-404C-B70B-0E431409CBC5}" type="presParOf" srcId="{9B1600E4-B73C-F74F-A65D-D5C701BC5D5A}" destId="{AB5D81B3-B107-0E4F-BAD5-BE6ED5179A2D}" srcOrd="1" destOrd="0" presId="urn:microsoft.com/office/officeart/2005/8/layout/orgChart1"/>
    <dgm:cxn modelId="{F17DBFF9-59B8-1E4C-9495-6C32BC8B86C5}" type="presParOf" srcId="{9B1600E4-B73C-F74F-A65D-D5C701BC5D5A}" destId="{BE18DE4C-7CE7-7E4A-9651-B688FF3A7CBE}" srcOrd="2" destOrd="0" presId="urn:microsoft.com/office/officeart/2005/8/layout/orgChart1"/>
    <dgm:cxn modelId="{09690959-1BB3-534F-9839-A625FED8BFFC}" type="presParOf" srcId="{43A6B890-FE30-3F47-B3C2-455EFC114FD7}" destId="{2654386B-CB81-0141-8F25-BC80B049DDB6}" srcOrd="4" destOrd="0" presId="urn:microsoft.com/office/officeart/2005/8/layout/orgChart1"/>
    <dgm:cxn modelId="{2F3A0FAC-C49C-1240-9A8E-C49831087FE2}" type="presParOf" srcId="{43A6B890-FE30-3F47-B3C2-455EFC114FD7}" destId="{B9B60C62-91D9-7A42-A8AD-6D0AD1215BB0}" srcOrd="5" destOrd="0" presId="urn:microsoft.com/office/officeart/2005/8/layout/orgChart1"/>
    <dgm:cxn modelId="{3E755B6C-D1DD-364F-A557-A48581F98437}" type="presParOf" srcId="{B9B60C62-91D9-7A42-A8AD-6D0AD1215BB0}" destId="{570418F8-5D78-E143-BAA5-6F2AF17111F3}" srcOrd="0" destOrd="0" presId="urn:microsoft.com/office/officeart/2005/8/layout/orgChart1"/>
    <dgm:cxn modelId="{D519168C-3C66-2442-AB2E-8F4E41E48BCD}" type="presParOf" srcId="{570418F8-5D78-E143-BAA5-6F2AF17111F3}" destId="{B7BABAFB-FF8C-4841-B908-B68B232B58E4}" srcOrd="0" destOrd="0" presId="urn:microsoft.com/office/officeart/2005/8/layout/orgChart1"/>
    <dgm:cxn modelId="{472B23EF-277F-D54E-98B8-FF24281715A9}" type="presParOf" srcId="{570418F8-5D78-E143-BAA5-6F2AF17111F3}" destId="{BCBC4984-D037-BE4A-BB4F-A115F55A69E5}" srcOrd="1" destOrd="0" presId="urn:microsoft.com/office/officeart/2005/8/layout/orgChart1"/>
    <dgm:cxn modelId="{93C3955B-7846-4C42-AB7E-2141AC3F2373}" type="presParOf" srcId="{B9B60C62-91D9-7A42-A8AD-6D0AD1215BB0}" destId="{F78E49EE-E96A-A848-BC97-DE8263917735}" srcOrd="1" destOrd="0" presId="urn:microsoft.com/office/officeart/2005/8/layout/orgChart1"/>
    <dgm:cxn modelId="{574C49A1-969C-A14A-98EB-8FB5B7826EA8}" type="presParOf" srcId="{B9B60C62-91D9-7A42-A8AD-6D0AD1215BB0}" destId="{00DEAD0F-C6CC-8D49-A11C-528224A38C32}" srcOrd="2" destOrd="0" presId="urn:microsoft.com/office/officeart/2005/8/layout/orgChart1"/>
    <dgm:cxn modelId="{2DCBFB79-DD73-584E-AA17-3B1C67CAFB48}" type="presParOf" srcId="{43A6B890-FE30-3F47-B3C2-455EFC114FD7}" destId="{8B837DCF-082F-5945-B3A9-FD7AB3A3C57F}" srcOrd="6" destOrd="0" presId="urn:microsoft.com/office/officeart/2005/8/layout/orgChart1"/>
    <dgm:cxn modelId="{BF90ACE3-97A9-AA41-AB24-B0C5CD7B00CF}" type="presParOf" srcId="{43A6B890-FE30-3F47-B3C2-455EFC114FD7}" destId="{A259A83D-A124-BC42-A282-48C75C00C85F}" srcOrd="7" destOrd="0" presId="urn:microsoft.com/office/officeart/2005/8/layout/orgChart1"/>
    <dgm:cxn modelId="{BC8F110E-5977-FC43-B7E1-AABF543024C1}" type="presParOf" srcId="{A259A83D-A124-BC42-A282-48C75C00C85F}" destId="{51E7A508-E3D0-184E-BD88-24E057F421DD}" srcOrd="0" destOrd="0" presId="urn:microsoft.com/office/officeart/2005/8/layout/orgChart1"/>
    <dgm:cxn modelId="{9CC09D11-8E6A-A04E-A8E3-9A9BE1F8E653}" type="presParOf" srcId="{51E7A508-E3D0-184E-BD88-24E057F421DD}" destId="{C0A5BCCC-5F45-C447-AF2D-CDD7D53D784C}" srcOrd="0" destOrd="0" presId="urn:microsoft.com/office/officeart/2005/8/layout/orgChart1"/>
    <dgm:cxn modelId="{C5BF45D4-3F66-564E-A34E-91E7F123692C}" type="presParOf" srcId="{51E7A508-E3D0-184E-BD88-24E057F421DD}" destId="{4D54109C-16CD-9842-A7B2-95F297F475C6}" srcOrd="1" destOrd="0" presId="urn:microsoft.com/office/officeart/2005/8/layout/orgChart1"/>
    <dgm:cxn modelId="{7D5AE596-C4C2-F047-92FE-248EC90AABD0}" type="presParOf" srcId="{A259A83D-A124-BC42-A282-48C75C00C85F}" destId="{BF752E86-48AF-EE4A-AB73-7B57A500E6BC}" srcOrd="1" destOrd="0" presId="urn:microsoft.com/office/officeart/2005/8/layout/orgChart1"/>
    <dgm:cxn modelId="{9AD26948-EE80-7145-9240-0756ECAC3A7A}" type="presParOf" srcId="{A259A83D-A124-BC42-A282-48C75C00C85F}" destId="{F80B9B8D-1FD7-D649-8F2F-596E9A3FAE7B}" srcOrd="2" destOrd="0" presId="urn:microsoft.com/office/officeart/2005/8/layout/orgChart1"/>
    <dgm:cxn modelId="{F6A6290A-D9F8-B24B-B97B-A1A3911C65CE}" type="presParOf" srcId="{8D34E95D-B880-6F48-BA90-83EDB0B9BAC4}" destId="{FFA853EE-2F61-194C-9D95-C654F32D9BD8}"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A4B7792-FDC2-794B-B2D8-79A93906B591}" type="doc">
      <dgm:prSet loTypeId="urn:microsoft.com/office/officeart/2005/8/layout/orgChart1" loCatId="" qsTypeId="urn:microsoft.com/office/officeart/2005/8/quickstyle/simple1" qsCatId="simple" csTypeId="urn:microsoft.com/office/officeart/2005/8/colors/accent1_2" csCatId="accent1" phldr="1"/>
      <dgm:spPr/>
      <dgm:t>
        <a:bodyPr/>
        <a:lstStyle/>
        <a:p>
          <a:endParaRPr lang="en-US"/>
        </a:p>
      </dgm:t>
    </dgm:pt>
    <dgm:pt modelId="{2B41C51D-CF5D-D540-B2DD-AD77FBEFEC30}">
      <dgm:prSet phldrT="[Text]" custT="1"/>
      <dgm:spPr>
        <a:solidFill>
          <a:schemeClr val="bg1">
            <a:lumMod val="85000"/>
          </a:schemeClr>
        </a:solidFill>
      </dgm:spPr>
      <dgm:t>
        <a:bodyPr/>
        <a:lstStyle/>
        <a:p>
          <a:r>
            <a:rPr lang="en-US" sz="2000" b="1" i="1" dirty="0">
              <a:solidFill>
                <a:schemeClr val="tx1"/>
              </a:solidFill>
            </a:rPr>
            <a:t>No condom program is consistently tracking the market in terms of equity, sustainability, or growth</a:t>
          </a:r>
        </a:p>
      </dgm:t>
    </dgm:pt>
    <dgm:pt modelId="{7F9750E7-0829-A64E-99AB-60124E65C5B5}" type="parTrans" cxnId="{82954AFD-A9FB-BB4E-9971-B8847651A0EB}">
      <dgm:prSet/>
      <dgm:spPr/>
      <dgm:t>
        <a:bodyPr/>
        <a:lstStyle/>
        <a:p>
          <a:endParaRPr lang="en-US"/>
        </a:p>
      </dgm:t>
    </dgm:pt>
    <dgm:pt modelId="{078A7FEA-383B-F845-A72C-EE7E414F9521}" type="sibTrans" cxnId="{82954AFD-A9FB-BB4E-9971-B8847651A0EB}">
      <dgm:prSet/>
      <dgm:spPr/>
      <dgm:t>
        <a:bodyPr/>
        <a:lstStyle/>
        <a:p>
          <a:endParaRPr lang="en-US"/>
        </a:p>
      </dgm:t>
    </dgm:pt>
    <dgm:pt modelId="{AD768702-6E9F-8F48-96F0-86ED0EEBA116}">
      <dgm:prSet phldrT="[Text]" custT="1"/>
      <dgm:spPr>
        <a:solidFill>
          <a:srgbClr val="5BADAC"/>
        </a:solidFill>
      </dgm:spPr>
      <dgm:t>
        <a:bodyPr lIns="91440" tIns="91440" rIns="91440"/>
        <a:lstStyle/>
        <a:p>
          <a:r>
            <a:rPr lang="en-US" sz="1800" i="1" dirty="0">
              <a:effectLst/>
              <a:latin typeface="+mn-lt"/>
              <a:ea typeface="+mn-ea"/>
              <a:cs typeface="+mn-cs"/>
            </a:rPr>
            <a:t>Limited investment in understanding the market and consumer needs, as a basis for appropriate strategies</a:t>
          </a:r>
        </a:p>
        <a:p>
          <a:endParaRPr lang="en-US" sz="1800" dirty="0"/>
        </a:p>
      </dgm:t>
    </dgm:pt>
    <dgm:pt modelId="{3D6DB2EC-F97A-8C4F-827F-50D2E56ED7D1}" type="parTrans" cxnId="{892B6676-62D0-0448-9174-C127D1E352B4}">
      <dgm:prSet/>
      <dgm:spPr>
        <a:ln>
          <a:solidFill>
            <a:schemeClr val="bg1"/>
          </a:solidFill>
        </a:ln>
      </dgm:spPr>
      <dgm:t>
        <a:bodyPr/>
        <a:lstStyle/>
        <a:p>
          <a:endParaRPr lang="en-US"/>
        </a:p>
      </dgm:t>
    </dgm:pt>
    <dgm:pt modelId="{1CAEB59A-D0F6-1C46-9381-41B639D2B0FD}" type="sibTrans" cxnId="{892B6676-62D0-0448-9174-C127D1E352B4}">
      <dgm:prSet/>
      <dgm:spPr/>
      <dgm:t>
        <a:bodyPr/>
        <a:lstStyle/>
        <a:p>
          <a:endParaRPr lang="en-US"/>
        </a:p>
      </dgm:t>
    </dgm:pt>
    <dgm:pt modelId="{D20642C2-19FD-204D-BF95-3D94D43B4FF2}">
      <dgm:prSet custT="1"/>
      <dgm:spPr>
        <a:solidFill>
          <a:srgbClr val="5BADAC"/>
        </a:solidFill>
      </dgm:spPr>
      <dgm:t>
        <a:bodyPr lIns="91440" tIns="91440" rIns="91440"/>
        <a:lstStyle/>
        <a:p>
          <a:r>
            <a:rPr lang="en-US" sz="1800" i="1" dirty="0">
              <a:effectLst/>
              <a:latin typeface="+mn-lt"/>
              <a:ea typeface="+mn-ea"/>
              <a:cs typeface="+mn-cs"/>
            </a:rPr>
            <a:t>Past investments made in sector-specific research were not transparent or widely disseminated among all market players</a:t>
          </a:r>
        </a:p>
      </dgm:t>
    </dgm:pt>
    <dgm:pt modelId="{E6392472-CAC8-814F-9790-40FB2ED1BDB9}" type="parTrans" cxnId="{E01147B1-0C73-014E-9F4E-22A323661BA0}">
      <dgm:prSet/>
      <dgm:spPr>
        <a:ln>
          <a:solidFill>
            <a:schemeClr val="bg1"/>
          </a:solidFill>
        </a:ln>
      </dgm:spPr>
      <dgm:t>
        <a:bodyPr/>
        <a:lstStyle/>
        <a:p>
          <a:endParaRPr lang="en-US"/>
        </a:p>
      </dgm:t>
    </dgm:pt>
    <dgm:pt modelId="{99BCBDD7-DA70-CC46-8085-BBFE09F3C223}" type="sibTrans" cxnId="{E01147B1-0C73-014E-9F4E-22A323661BA0}">
      <dgm:prSet/>
      <dgm:spPr/>
      <dgm:t>
        <a:bodyPr/>
        <a:lstStyle/>
        <a:p>
          <a:endParaRPr lang="en-US"/>
        </a:p>
      </dgm:t>
    </dgm:pt>
    <dgm:pt modelId="{751B61F3-FFF2-714C-821A-670283027FA0}">
      <dgm:prSet custT="1"/>
      <dgm:spPr>
        <a:solidFill>
          <a:srgbClr val="5BADAC"/>
        </a:solidFill>
      </dgm:spPr>
      <dgm:t>
        <a:bodyPr lIns="91440" tIns="91440" rIns="91440"/>
        <a:lstStyle/>
        <a:p>
          <a:pPr rtl="0"/>
          <a:r>
            <a:rPr lang="en-US" sz="1800" i="1" dirty="0">
              <a:effectLst/>
              <a:latin typeface="+mn-lt"/>
              <a:ea typeface="+mn-ea"/>
              <a:cs typeface="+mn-cs"/>
            </a:rPr>
            <a:t>Market and Consumer information is neither centrally planned nor managed by an independent coordinating agency</a:t>
          </a:r>
          <a:endParaRPr lang="en-US" sz="1800" i="1" dirty="0"/>
        </a:p>
      </dgm:t>
    </dgm:pt>
    <dgm:pt modelId="{5607CE16-D110-2043-B387-9541B451A157}" type="parTrans" cxnId="{6D56D140-CF1B-664C-BAE7-491D7BEB76E8}">
      <dgm:prSet/>
      <dgm:spPr>
        <a:ln>
          <a:solidFill>
            <a:schemeClr val="bg1"/>
          </a:solidFill>
        </a:ln>
      </dgm:spPr>
      <dgm:t>
        <a:bodyPr/>
        <a:lstStyle/>
        <a:p>
          <a:endParaRPr lang="en-US"/>
        </a:p>
      </dgm:t>
    </dgm:pt>
    <dgm:pt modelId="{2F7EC13C-4232-284F-9D73-9ADF6BEFEE7D}" type="sibTrans" cxnId="{6D56D140-CF1B-664C-BAE7-491D7BEB76E8}">
      <dgm:prSet/>
      <dgm:spPr/>
      <dgm:t>
        <a:bodyPr/>
        <a:lstStyle/>
        <a:p>
          <a:endParaRPr lang="en-US"/>
        </a:p>
      </dgm:t>
    </dgm:pt>
    <dgm:pt modelId="{72B9952A-1F68-E840-935E-7D509EC4A35B}">
      <dgm:prSet custT="1"/>
      <dgm:spPr>
        <a:solidFill>
          <a:srgbClr val="5BADAC"/>
        </a:solidFill>
      </dgm:spPr>
      <dgm:t>
        <a:bodyPr lIns="91440" tIns="91440" rIns="91440"/>
        <a:lstStyle/>
        <a:p>
          <a:r>
            <a:rPr lang="en-US" sz="1800" i="1" dirty="0"/>
            <a:t>Limited tracking of uptake/use at country level</a:t>
          </a:r>
        </a:p>
      </dgm:t>
    </dgm:pt>
    <dgm:pt modelId="{3598FF45-420B-CA48-BEE6-A1D0C3C7B52B}" type="parTrans" cxnId="{78CC560B-E2BF-724C-9D05-58A4227CB275}">
      <dgm:prSet/>
      <dgm:spPr>
        <a:ln>
          <a:solidFill>
            <a:schemeClr val="bg1"/>
          </a:solidFill>
        </a:ln>
      </dgm:spPr>
      <dgm:t>
        <a:bodyPr/>
        <a:lstStyle/>
        <a:p>
          <a:endParaRPr lang="en-US"/>
        </a:p>
      </dgm:t>
    </dgm:pt>
    <dgm:pt modelId="{37B067EC-D216-F149-B833-C5BA71BE7283}" type="sibTrans" cxnId="{78CC560B-E2BF-724C-9D05-58A4227CB275}">
      <dgm:prSet/>
      <dgm:spPr/>
      <dgm:t>
        <a:bodyPr/>
        <a:lstStyle/>
        <a:p>
          <a:endParaRPr lang="en-US"/>
        </a:p>
      </dgm:t>
    </dgm:pt>
    <dgm:pt modelId="{D1AF3AC7-A06D-6A4B-BF61-C07C150090ED}" type="pres">
      <dgm:prSet presAssocID="{BA4B7792-FDC2-794B-B2D8-79A93906B591}" presName="hierChild1" presStyleCnt="0">
        <dgm:presLayoutVars>
          <dgm:orgChart val="1"/>
          <dgm:chPref val="1"/>
          <dgm:dir/>
          <dgm:animOne val="branch"/>
          <dgm:animLvl val="lvl"/>
          <dgm:resizeHandles/>
        </dgm:presLayoutVars>
      </dgm:prSet>
      <dgm:spPr/>
      <dgm:t>
        <a:bodyPr/>
        <a:lstStyle/>
        <a:p>
          <a:endParaRPr lang="en-US"/>
        </a:p>
      </dgm:t>
    </dgm:pt>
    <dgm:pt modelId="{8D34E95D-B880-6F48-BA90-83EDB0B9BAC4}" type="pres">
      <dgm:prSet presAssocID="{2B41C51D-CF5D-D540-B2DD-AD77FBEFEC30}" presName="hierRoot1" presStyleCnt="0">
        <dgm:presLayoutVars>
          <dgm:hierBranch val="init"/>
        </dgm:presLayoutVars>
      </dgm:prSet>
      <dgm:spPr/>
    </dgm:pt>
    <dgm:pt modelId="{37124E69-2D48-3842-B9F2-195504F90B82}" type="pres">
      <dgm:prSet presAssocID="{2B41C51D-CF5D-D540-B2DD-AD77FBEFEC30}" presName="rootComposite1" presStyleCnt="0"/>
      <dgm:spPr/>
    </dgm:pt>
    <dgm:pt modelId="{3861ADD1-987A-A742-A547-6454A7C61155}" type="pres">
      <dgm:prSet presAssocID="{2B41C51D-CF5D-D540-B2DD-AD77FBEFEC30}" presName="rootText1" presStyleLbl="node0" presStyleIdx="0" presStyleCnt="1" custScaleX="311417" custScaleY="146410">
        <dgm:presLayoutVars>
          <dgm:chPref val="3"/>
        </dgm:presLayoutVars>
      </dgm:prSet>
      <dgm:spPr/>
      <dgm:t>
        <a:bodyPr/>
        <a:lstStyle/>
        <a:p>
          <a:endParaRPr lang="en-US"/>
        </a:p>
      </dgm:t>
    </dgm:pt>
    <dgm:pt modelId="{A98A61B9-D742-944B-879C-F7BDE27CF7C3}" type="pres">
      <dgm:prSet presAssocID="{2B41C51D-CF5D-D540-B2DD-AD77FBEFEC30}" presName="rootConnector1" presStyleLbl="node1" presStyleIdx="0" presStyleCnt="0"/>
      <dgm:spPr/>
      <dgm:t>
        <a:bodyPr/>
        <a:lstStyle/>
        <a:p>
          <a:endParaRPr lang="en-US"/>
        </a:p>
      </dgm:t>
    </dgm:pt>
    <dgm:pt modelId="{43A6B890-FE30-3F47-B3C2-455EFC114FD7}" type="pres">
      <dgm:prSet presAssocID="{2B41C51D-CF5D-D540-B2DD-AD77FBEFEC30}" presName="hierChild2" presStyleCnt="0"/>
      <dgm:spPr/>
    </dgm:pt>
    <dgm:pt modelId="{68A7CF21-ECFE-FA4F-AE1D-BEE38B80E20C}" type="pres">
      <dgm:prSet presAssocID="{3D6DB2EC-F97A-8C4F-827F-50D2E56ED7D1}" presName="Name37" presStyleLbl="parChTrans1D2" presStyleIdx="0" presStyleCnt="4"/>
      <dgm:spPr/>
      <dgm:t>
        <a:bodyPr/>
        <a:lstStyle/>
        <a:p>
          <a:endParaRPr lang="en-US"/>
        </a:p>
      </dgm:t>
    </dgm:pt>
    <dgm:pt modelId="{22860F88-74A5-3044-B4E8-70B1B90B7683}" type="pres">
      <dgm:prSet presAssocID="{AD768702-6E9F-8F48-96F0-86ED0EEBA116}" presName="hierRoot2" presStyleCnt="0">
        <dgm:presLayoutVars>
          <dgm:hierBranch val="init"/>
        </dgm:presLayoutVars>
      </dgm:prSet>
      <dgm:spPr/>
    </dgm:pt>
    <dgm:pt modelId="{1371135C-A288-0947-BEB5-98E357E82CD8}" type="pres">
      <dgm:prSet presAssocID="{AD768702-6E9F-8F48-96F0-86ED0EEBA116}" presName="rootComposite" presStyleCnt="0"/>
      <dgm:spPr/>
    </dgm:pt>
    <dgm:pt modelId="{123EA40A-8A7F-0B41-BE74-9DC9BF586C26}" type="pres">
      <dgm:prSet presAssocID="{AD768702-6E9F-8F48-96F0-86ED0EEBA116}" presName="rootText" presStyleLbl="node2" presStyleIdx="0" presStyleCnt="4" custScaleX="133100" custScaleY="325993" custLinFactNeighborX="1544" custLinFactNeighborY="-336">
        <dgm:presLayoutVars>
          <dgm:chPref val="3"/>
        </dgm:presLayoutVars>
      </dgm:prSet>
      <dgm:spPr/>
      <dgm:t>
        <a:bodyPr/>
        <a:lstStyle/>
        <a:p>
          <a:endParaRPr lang="en-US"/>
        </a:p>
      </dgm:t>
    </dgm:pt>
    <dgm:pt modelId="{BA280572-DFB0-3B49-B127-0170F5B5C033}" type="pres">
      <dgm:prSet presAssocID="{AD768702-6E9F-8F48-96F0-86ED0EEBA116}" presName="rootConnector" presStyleLbl="node2" presStyleIdx="0" presStyleCnt="4"/>
      <dgm:spPr/>
      <dgm:t>
        <a:bodyPr/>
        <a:lstStyle/>
        <a:p>
          <a:endParaRPr lang="en-US"/>
        </a:p>
      </dgm:t>
    </dgm:pt>
    <dgm:pt modelId="{9828B715-D41C-D54E-8F93-58D48FE1D96B}" type="pres">
      <dgm:prSet presAssocID="{AD768702-6E9F-8F48-96F0-86ED0EEBA116}" presName="hierChild4" presStyleCnt="0"/>
      <dgm:spPr/>
    </dgm:pt>
    <dgm:pt modelId="{D0F8D4C8-5F9C-6843-ABCE-FA5CB1DE757E}" type="pres">
      <dgm:prSet presAssocID="{AD768702-6E9F-8F48-96F0-86ED0EEBA116}" presName="hierChild5" presStyleCnt="0"/>
      <dgm:spPr/>
    </dgm:pt>
    <dgm:pt modelId="{E01C8894-4056-214B-A4C7-71EFFBE93D6D}" type="pres">
      <dgm:prSet presAssocID="{E6392472-CAC8-814F-9790-40FB2ED1BDB9}" presName="Name37" presStyleLbl="parChTrans1D2" presStyleIdx="1" presStyleCnt="4"/>
      <dgm:spPr/>
      <dgm:t>
        <a:bodyPr/>
        <a:lstStyle/>
        <a:p>
          <a:endParaRPr lang="en-US"/>
        </a:p>
      </dgm:t>
    </dgm:pt>
    <dgm:pt modelId="{9B1600E4-B73C-F74F-A65D-D5C701BC5D5A}" type="pres">
      <dgm:prSet presAssocID="{D20642C2-19FD-204D-BF95-3D94D43B4FF2}" presName="hierRoot2" presStyleCnt="0">
        <dgm:presLayoutVars>
          <dgm:hierBranch val="init"/>
        </dgm:presLayoutVars>
      </dgm:prSet>
      <dgm:spPr/>
    </dgm:pt>
    <dgm:pt modelId="{290AA63A-9E9E-E54E-8DB1-CD4E37C76159}" type="pres">
      <dgm:prSet presAssocID="{D20642C2-19FD-204D-BF95-3D94D43B4FF2}" presName="rootComposite" presStyleCnt="0"/>
      <dgm:spPr/>
    </dgm:pt>
    <dgm:pt modelId="{BF794FE4-EC8C-D141-865E-D6E823DBBE5B}" type="pres">
      <dgm:prSet presAssocID="{D20642C2-19FD-204D-BF95-3D94D43B4FF2}" presName="rootText" presStyleLbl="node2" presStyleIdx="1" presStyleCnt="4" custScaleX="141474" custScaleY="325818" custLinFactNeighborX="1544" custLinFactNeighborY="-424">
        <dgm:presLayoutVars>
          <dgm:chPref val="3"/>
        </dgm:presLayoutVars>
      </dgm:prSet>
      <dgm:spPr/>
      <dgm:t>
        <a:bodyPr/>
        <a:lstStyle/>
        <a:p>
          <a:endParaRPr lang="en-US"/>
        </a:p>
      </dgm:t>
    </dgm:pt>
    <dgm:pt modelId="{2A10D810-A125-A54C-811E-192FADB837B8}" type="pres">
      <dgm:prSet presAssocID="{D20642C2-19FD-204D-BF95-3D94D43B4FF2}" presName="rootConnector" presStyleLbl="node2" presStyleIdx="1" presStyleCnt="4"/>
      <dgm:spPr/>
      <dgm:t>
        <a:bodyPr/>
        <a:lstStyle/>
        <a:p>
          <a:endParaRPr lang="en-US"/>
        </a:p>
      </dgm:t>
    </dgm:pt>
    <dgm:pt modelId="{AB5D81B3-B107-0E4F-BAD5-BE6ED5179A2D}" type="pres">
      <dgm:prSet presAssocID="{D20642C2-19FD-204D-BF95-3D94D43B4FF2}" presName="hierChild4" presStyleCnt="0"/>
      <dgm:spPr/>
    </dgm:pt>
    <dgm:pt modelId="{BE18DE4C-7CE7-7E4A-9651-B688FF3A7CBE}" type="pres">
      <dgm:prSet presAssocID="{D20642C2-19FD-204D-BF95-3D94D43B4FF2}" presName="hierChild5" presStyleCnt="0"/>
      <dgm:spPr/>
    </dgm:pt>
    <dgm:pt modelId="{2654386B-CB81-0141-8F25-BC80B049DDB6}" type="pres">
      <dgm:prSet presAssocID="{5607CE16-D110-2043-B387-9541B451A157}" presName="Name37" presStyleLbl="parChTrans1D2" presStyleIdx="2" presStyleCnt="4"/>
      <dgm:spPr/>
      <dgm:t>
        <a:bodyPr/>
        <a:lstStyle/>
        <a:p>
          <a:endParaRPr lang="en-US"/>
        </a:p>
      </dgm:t>
    </dgm:pt>
    <dgm:pt modelId="{B9B60C62-91D9-7A42-A8AD-6D0AD1215BB0}" type="pres">
      <dgm:prSet presAssocID="{751B61F3-FFF2-714C-821A-670283027FA0}" presName="hierRoot2" presStyleCnt="0">
        <dgm:presLayoutVars>
          <dgm:hierBranch val="init"/>
        </dgm:presLayoutVars>
      </dgm:prSet>
      <dgm:spPr/>
    </dgm:pt>
    <dgm:pt modelId="{570418F8-5D78-E143-BAA5-6F2AF17111F3}" type="pres">
      <dgm:prSet presAssocID="{751B61F3-FFF2-714C-821A-670283027FA0}" presName="rootComposite" presStyleCnt="0"/>
      <dgm:spPr/>
    </dgm:pt>
    <dgm:pt modelId="{B7BABAFB-FF8C-4841-B908-B68B232B58E4}" type="pres">
      <dgm:prSet presAssocID="{751B61F3-FFF2-714C-821A-670283027FA0}" presName="rootText" presStyleLbl="node2" presStyleIdx="2" presStyleCnt="4" custScaleX="133100" custScaleY="325993" custLinFactNeighborX="1544">
        <dgm:presLayoutVars>
          <dgm:chPref val="3"/>
        </dgm:presLayoutVars>
      </dgm:prSet>
      <dgm:spPr/>
      <dgm:t>
        <a:bodyPr/>
        <a:lstStyle/>
        <a:p>
          <a:endParaRPr lang="en-US"/>
        </a:p>
      </dgm:t>
    </dgm:pt>
    <dgm:pt modelId="{BCBC4984-D037-BE4A-BB4F-A115F55A69E5}" type="pres">
      <dgm:prSet presAssocID="{751B61F3-FFF2-714C-821A-670283027FA0}" presName="rootConnector" presStyleLbl="node2" presStyleIdx="2" presStyleCnt="4"/>
      <dgm:spPr/>
      <dgm:t>
        <a:bodyPr/>
        <a:lstStyle/>
        <a:p>
          <a:endParaRPr lang="en-US"/>
        </a:p>
      </dgm:t>
    </dgm:pt>
    <dgm:pt modelId="{F78E49EE-E96A-A848-BC97-DE8263917735}" type="pres">
      <dgm:prSet presAssocID="{751B61F3-FFF2-714C-821A-670283027FA0}" presName="hierChild4" presStyleCnt="0"/>
      <dgm:spPr/>
    </dgm:pt>
    <dgm:pt modelId="{00DEAD0F-C6CC-8D49-A11C-528224A38C32}" type="pres">
      <dgm:prSet presAssocID="{751B61F3-FFF2-714C-821A-670283027FA0}" presName="hierChild5" presStyleCnt="0"/>
      <dgm:spPr/>
    </dgm:pt>
    <dgm:pt modelId="{8B837DCF-082F-5945-B3A9-FD7AB3A3C57F}" type="pres">
      <dgm:prSet presAssocID="{3598FF45-420B-CA48-BEE6-A1D0C3C7B52B}" presName="Name37" presStyleLbl="parChTrans1D2" presStyleIdx="3" presStyleCnt="4"/>
      <dgm:spPr/>
      <dgm:t>
        <a:bodyPr/>
        <a:lstStyle/>
        <a:p>
          <a:endParaRPr lang="en-US"/>
        </a:p>
      </dgm:t>
    </dgm:pt>
    <dgm:pt modelId="{A259A83D-A124-BC42-A282-48C75C00C85F}" type="pres">
      <dgm:prSet presAssocID="{72B9952A-1F68-E840-935E-7D509EC4A35B}" presName="hierRoot2" presStyleCnt="0">
        <dgm:presLayoutVars>
          <dgm:hierBranch val="init"/>
        </dgm:presLayoutVars>
      </dgm:prSet>
      <dgm:spPr/>
    </dgm:pt>
    <dgm:pt modelId="{51E7A508-E3D0-184E-BD88-24E057F421DD}" type="pres">
      <dgm:prSet presAssocID="{72B9952A-1F68-E840-935E-7D509EC4A35B}" presName="rootComposite" presStyleCnt="0"/>
      <dgm:spPr/>
    </dgm:pt>
    <dgm:pt modelId="{C0A5BCCC-5F45-C447-AF2D-CDD7D53D784C}" type="pres">
      <dgm:prSet presAssocID="{72B9952A-1F68-E840-935E-7D509EC4A35B}" presName="rootText" presStyleLbl="node2" presStyleIdx="3" presStyleCnt="4" custScaleY="325993" custLinFactNeighborX="1544" custLinFactNeighborY="-248">
        <dgm:presLayoutVars>
          <dgm:chPref val="3"/>
        </dgm:presLayoutVars>
      </dgm:prSet>
      <dgm:spPr/>
      <dgm:t>
        <a:bodyPr/>
        <a:lstStyle/>
        <a:p>
          <a:endParaRPr lang="en-US"/>
        </a:p>
      </dgm:t>
    </dgm:pt>
    <dgm:pt modelId="{4D54109C-16CD-9842-A7B2-95F297F475C6}" type="pres">
      <dgm:prSet presAssocID="{72B9952A-1F68-E840-935E-7D509EC4A35B}" presName="rootConnector" presStyleLbl="node2" presStyleIdx="3" presStyleCnt="4"/>
      <dgm:spPr/>
      <dgm:t>
        <a:bodyPr/>
        <a:lstStyle/>
        <a:p>
          <a:endParaRPr lang="en-US"/>
        </a:p>
      </dgm:t>
    </dgm:pt>
    <dgm:pt modelId="{BF752E86-48AF-EE4A-AB73-7B57A500E6BC}" type="pres">
      <dgm:prSet presAssocID="{72B9952A-1F68-E840-935E-7D509EC4A35B}" presName="hierChild4" presStyleCnt="0"/>
      <dgm:spPr/>
    </dgm:pt>
    <dgm:pt modelId="{F80B9B8D-1FD7-D649-8F2F-596E9A3FAE7B}" type="pres">
      <dgm:prSet presAssocID="{72B9952A-1F68-E840-935E-7D509EC4A35B}" presName="hierChild5" presStyleCnt="0"/>
      <dgm:spPr/>
    </dgm:pt>
    <dgm:pt modelId="{FFA853EE-2F61-194C-9D95-C654F32D9BD8}" type="pres">
      <dgm:prSet presAssocID="{2B41C51D-CF5D-D540-B2DD-AD77FBEFEC30}" presName="hierChild3" presStyleCnt="0"/>
      <dgm:spPr/>
    </dgm:pt>
  </dgm:ptLst>
  <dgm:cxnLst>
    <dgm:cxn modelId="{282038BF-C6CD-B54D-940E-CFF09112374F}" type="presOf" srcId="{2B41C51D-CF5D-D540-B2DD-AD77FBEFEC30}" destId="{3861ADD1-987A-A742-A547-6454A7C61155}" srcOrd="0" destOrd="0" presId="urn:microsoft.com/office/officeart/2005/8/layout/orgChart1"/>
    <dgm:cxn modelId="{AFBD7200-FEC5-F34B-B907-E1E1C23766B3}" type="presOf" srcId="{E6392472-CAC8-814F-9790-40FB2ED1BDB9}" destId="{E01C8894-4056-214B-A4C7-71EFFBE93D6D}" srcOrd="0" destOrd="0" presId="urn:microsoft.com/office/officeart/2005/8/layout/orgChart1"/>
    <dgm:cxn modelId="{5D4F9C04-3753-E049-BB68-3B3D5D45BC46}" type="presOf" srcId="{2B41C51D-CF5D-D540-B2DD-AD77FBEFEC30}" destId="{A98A61B9-D742-944B-879C-F7BDE27CF7C3}" srcOrd="1" destOrd="0" presId="urn:microsoft.com/office/officeart/2005/8/layout/orgChart1"/>
    <dgm:cxn modelId="{23319CE4-EA99-D64E-83BE-07916D565745}" type="presOf" srcId="{D20642C2-19FD-204D-BF95-3D94D43B4FF2}" destId="{BF794FE4-EC8C-D141-865E-D6E823DBBE5B}" srcOrd="0" destOrd="0" presId="urn:microsoft.com/office/officeart/2005/8/layout/orgChart1"/>
    <dgm:cxn modelId="{892B6676-62D0-0448-9174-C127D1E352B4}" srcId="{2B41C51D-CF5D-D540-B2DD-AD77FBEFEC30}" destId="{AD768702-6E9F-8F48-96F0-86ED0EEBA116}" srcOrd="0" destOrd="0" parTransId="{3D6DB2EC-F97A-8C4F-827F-50D2E56ED7D1}" sibTransId="{1CAEB59A-D0F6-1C46-9381-41B639D2B0FD}"/>
    <dgm:cxn modelId="{7542297A-5B19-EE4A-9EAC-DA80DD16C2E5}" type="presOf" srcId="{5607CE16-D110-2043-B387-9541B451A157}" destId="{2654386B-CB81-0141-8F25-BC80B049DDB6}" srcOrd="0" destOrd="0" presId="urn:microsoft.com/office/officeart/2005/8/layout/orgChart1"/>
    <dgm:cxn modelId="{E01147B1-0C73-014E-9F4E-22A323661BA0}" srcId="{2B41C51D-CF5D-D540-B2DD-AD77FBEFEC30}" destId="{D20642C2-19FD-204D-BF95-3D94D43B4FF2}" srcOrd="1" destOrd="0" parTransId="{E6392472-CAC8-814F-9790-40FB2ED1BDB9}" sibTransId="{99BCBDD7-DA70-CC46-8085-BBFE09F3C223}"/>
    <dgm:cxn modelId="{72A02A6F-0C9C-4840-B3CD-A72027066785}" type="presOf" srcId="{72B9952A-1F68-E840-935E-7D509EC4A35B}" destId="{4D54109C-16CD-9842-A7B2-95F297F475C6}" srcOrd="1" destOrd="0" presId="urn:microsoft.com/office/officeart/2005/8/layout/orgChart1"/>
    <dgm:cxn modelId="{0003184D-732F-5341-8ED7-5BC01962999D}" type="presOf" srcId="{AD768702-6E9F-8F48-96F0-86ED0EEBA116}" destId="{123EA40A-8A7F-0B41-BE74-9DC9BF586C26}" srcOrd="0" destOrd="0" presId="urn:microsoft.com/office/officeart/2005/8/layout/orgChart1"/>
    <dgm:cxn modelId="{BC681B0B-BBB9-B442-80AA-DD57158924F2}" type="presOf" srcId="{72B9952A-1F68-E840-935E-7D509EC4A35B}" destId="{C0A5BCCC-5F45-C447-AF2D-CDD7D53D784C}" srcOrd="0" destOrd="0" presId="urn:microsoft.com/office/officeart/2005/8/layout/orgChart1"/>
    <dgm:cxn modelId="{8082ABFA-C4A3-CB48-A183-017CC0608FDF}" type="presOf" srcId="{3598FF45-420B-CA48-BEE6-A1D0C3C7B52B}" destId="{8B837DCF-082F-5945-B3A9-FD7AB3A3C57F}" srcOrd="0" destOrd="0" presId="urn:microsoft.com/office/officeart/2005/8/layout/orgChart1"/>
    <dgm:cxn modelId="{9DEC1A94-62B7-9841-8210-280883DD1A4F}" type="presOf" srcId="{751B61F3-FFF2-714C-821A-670283027FA0}" destId="{B7BABAFB-FF8C-4841-B908-B68B232B58E4}" srcOrd="0" destOrd="0" presId="urn:microsoft.com/office/officeart/2005/8/layout/orgChart1"/>
    <dgm:cxn modelId="{6D56D140-CF1B-664C-BAE7-491D7BEB76E8}" srcId="{2B41C51D-CF5D-D540-B2DD-AD77FBEFEC30}" destId="{751B61F3-FFF2-714C-821A-670283027FA0}" srcOrd="2" destOrd="0" parTransId="{5607CE16-D110-2043-B387-9541B451A157}" sibTransId="{2F7EC13C-4232-284F-9D73-9ADF6BEFEE7D}"/>
    <dgm:cxn modelId="{78CC560B-E2BF-724C-9D05-58A4227CB275}" srcId="{2B41C51D-CF5D-D540-B2DD-AD77FBEFEC30}" destId="{72B9952A-1F68-E840-935E-7D509EC4A35B}" srcOrd="3" destOrd="0" parTransId="{3598FF45-420B-CA48-BEE6-A1D0C3C7B52B}" sibTransId="{37B067EC-D216-F149-B833-C5BA71BE7283}"/>
    <dgm:cxn modelId="{28761C99-D3F5-FE49-8B51-D39126D44C2C}" type="presOf" srcId="{AD768702-6E9F-8F48-96F0-86ED0EEBA116}" destId="{BA280572-DFB0-3B49-B127-0170F5B5C033}" srcOrd="1" destOrd="0" presId="urn:microsoft.com/office/officeart/2005/8/layout/orgChart1"/>
    <dgm:cxn modelId="{0C30CFDE-D4F6-4D47-A336-AAEE014E3D3D}" type="presOf" srcId="{BA4B7792-FDC2-794B-B2D8-79A93906B591}" destId="{D1AF3AC7-A06D-6A4B-BF61-C07C150090ED}" srcOrd="0" destOrd="0" presId="urn:microsoft.com/office/officeart/2005/8/layout/orgChart1"/>
    <dgm:cxn modelId="{6EAC7A01-3346-F441-8D53-13F9C15206F2}" type="presOf" srcId="{3D6DB2EC-F97A-8C4F-827F-50D2E56ED7D1}" destId="{68A7CF21-ECFE-FA4F-AE1D-BEE38B80E20C}" srcOrd="0" destOrd="0" presId="urn:microsoft.com/office/officeart/2005/8/layout/orgChart1"/>
    <dgm:cxn modelId="{82954AFD-A9FB-BB4E-9971-B8847651A0EB}" srcId="{BA4B7792-FDC2-794B-B2D8-79A93906B591}" destId="{2B41C51D-CF5D-D540-B2DD-AD77FBEFEC30}" srcOrd="0" destOrd="0" parTransId="{7F9750E7-0829-A64E-99AB-60124E65C5B5}" sibTransId="{078A7FEA-383B-F845-A72C-EE7E414F9521}"/>
    <dgm:cxn modelId="{9BE0F2C9-1B32-984D-BDAB-EB0F7824AD2B}" type="presOf" srcId="{751B61F3-FFF2-714C-821A-670283027FA0}" destId="{BCBC4984-D037-BE4A-BB4F-A115F55A69E5}" srcOrd="1" destOrd="0" presId="urn:microsoft.com/office/officeart/2005/8/layout/orgChart1"/>
    <dgm:cxn modelId="{218A7A3E-A8FB-DF49-8FA3-64FFB0831BBA}" type="presOf" srcId="{D20642C2-19FD-204D-BF95-3D94D43B4FF2}" destId="{2A10D810-A125-A54C-811E-192FADB837B8}" srcOrd="1" destOrd="0" presId="urn:microsoft.com/office/officeart/2005/8/layout/orgChart1"/>
    <dgm:cxn modelId="{1C958C6D-4697-334C-9826-843E54869B9A}" type="presParOf" srcId="{D1AF3AC7-A06D-6A4B-BF61-C07C150090ED}" destId="{8D34E95D-B880-6F48-BA90-83EDB0B9BAC4}" srcOrd="0" destOrd="0" presId="urn:microsoft.com/office/officeart/2005/8/layout/orgChart1"/>
    <dgm:cxn modelId="{95210A87-ABA8-B74A-915E-36C30DB306FF}" type="presParOf" srcId="{8D34E95D-B880-6F48-BA90-83EDB0B9BAC4}" destId="{37124E69-2D48-3842-B9F2-195504F90B82}" srcOrd="0" destOrd="0" presId="urn:microsoft.com/office/officeart/2005/8/layout/orgChart1"/>
    <dgm:cxn modelId="{0FAD56AF-A9D3-ED49-B0C0-71EFE3CF4B9F}" type="presParOf" srcId="{37124E69-2D48-3842-B9F2-195504F90B82}" destId="{3861ADD1-987A-A742-A547-6454A7C61155}" srcOrd="0" destOrd="0" presId="urn:microsoft.com/office/officeart/2005/8/layout/orgChart1"/>
    <dgm:cxn modelId="{5D4F78C1-6DA0-C449-9A0F-DFDB433ABDF9}" type="presParOf" srcId="{37124E69-2D48-3842-B9F2-195504F90B82}" destId="{A98A61B9-D742-944B-879C-F7BDE27CF7C3}" srcOrd="1" destOrd="0" presId="urn:microsoft.com/office/officeart/2005/8/layout/orgChart1"/>
    <dgm:cxn modelId="{CAA42B16-275D-054D-BFF5-F94F16AE3B83}" type="presParOf" srcId="{8D34E95D-B880-6F48-BA90-83EDB0B9BAC4}" destId="{43A6B890-FE30-3F47-B3C2-455EFC114FD7}" srcOrd="1" destOrd="0" presId="urn:microsoft.com/office/officeart/2005/8/layout/orgChart1"/>
    <dgm:cxn modelId="{2B826F61-736D-B44F-967E-A4E6ACA7A183}" type="presParOf" srcId="{43A6B890-FE30-3F47-B3C2-455EFC114FD7}" destId="{68A7CF21-ECFE-FA4F-AE1D-BEE38B80E20C}" srcOrd="0" destOrd="0" presId="urn:microsoft.com/office/officeart/2005/8/layout/orgChart1"/>
    <dgm:cxn modelId="{477D3B4F-2424-E440-A69E-B83D4DB5DE0C}" type="presParOf" srcId="{43A6B890-FE30-3F47-B3C2-455EFC114FD7}" destId="{22860F88-74A5-3044-B4E8-70B1B90B7683}" srcOrd="1" destOrd="0" presId="urn:microsoft.com/office/officeart/2005/8/layout/orgChart1"/>
    <dgm:cxn modelId="{5FF6835F-7500-FC4A-8559-CD6E78BC5630}" type="presParOf" srcId="{22860F88-74A5-3044-B4E8-70B1B90B7683}" destId="{1371135C-A288-0947-BEB5-98E357E82CD8}" srcOrd="0" destOrd="0" presId="urn:microsoft.com/office/officeart/2005/8/layout/orgChart1"/>
    <dgm:cxn modelId="{A57C3D75-C48E-F640-BBCC-52C338F9077B}" type="presParOf" srcId="{1371135C-A288-0947-BEB5-98E357E82CD8}" destId="{123EA40A-8A7F-0B41-BE74-9DC9BF586C26}" srcOrd="0" destOrd="0" presId="urn:microsoft.com/office/officeart/2005/8/layout/orgChart1"/>
    <dgm:cxn modelId="{4E63C02E-E3DC-C44D-B621-C479827B0E59}" type="presParOf" srcId="{1371135C-A288-0947-BEB5-98E357E82CD8}" destId="{BA280572-DFB0-3B49-B127-0170F5B5C033}" srcOrd="1" destOrd="0" presId="urn:microsoft.com/office/officeart/2005/8/layout/orgChart1"/>
    <dgm:cxn modelId="{1278595C-5731-D04E-8A05-D6B84301CCEA}" type="presParOf" srcId="{22860F88-74A5-3044-B4E8-70B1B90B7683}" destId="{9828B715-D41C-D54E-8F93-58D48FE1D96B}" srcOrd="1" destOrd="0" presId="urn:microsoft.com/office/officeart/2005/8/layout/orgChart1"/>
    <dgm:cxn modelId="{643F4278-7434-E040-969F-6B6958168FFE}" type="presParOf" srcId="{22860F88-74A5-3044-B4E8-70B1B90B7683}" destId="{D0F8D4C8-5F9C-6843-ABCE-FA5CB1DE757E}" srcOrd="2" destOrd="0" presId="urn:microsoft.com/office/officeart/2005/8/layout/orgChart1"/>
    <dgm:cxn modelId="{77521CAC-30FB-F64D-9BB8-4A04EF14B0F6}" type="presParOf" srcId="{43A6B890-FE30-3F47-B3C2-455EFC114FD7}" destId="{E01C8894-4056-214B-A4C7-71EFFBE93D6D}" srcOrd="2" destOrd="0" presId="urn:microsoft.com/office/officeart/2005/8/layout/orgChart1"/>
    <dgm:cxn modelId="{65581359-5EF5-2E42-BC5B-63A45746A2AD}" type="presParOf" srcId="{43A6B890-FE30-3F47-B3C2-455EFC114FD7}" destId="{9B1600E4-B73C-F74F-A65D-D5C701BC5D5A}" srcOrd="3" destOrd="0" presId="urn:microsoft.com/office/officeart/2005/8/layout/orgChart1"/>
    <dgm:cxn modelId="{C507460B-8EB2-664C-99D3-3A46EB6753A0}" type="presParOf" srcId="{9B1600E4-B73C-F74F-A65D-D5C701BC5D5A}" destId="{290AA63A-9E9E-E54E-8DB1-CD4E37C76159}" srcOrd="0" destOrd="0" presId="urn:microsoft.com/office/officeart/2005/8/layout/orgChart1"/>
    <dgm:cxn modelId="{80E6A83E-03B3-9746-BEC3-3DC129F40AF5}" type="presParOf" srcId="{290AA63A-9E9E-E54E-8DB1-CD4E37C76159}" destId="{BF794FE4-EC8C-D141-865E-D6E823DBBE5B}" srcOrd="0" destOrd="0" presId="urn:microsoft.com/office/officeart/2005/8/layout/orgChart1"/>
    <dgm:cxn modelId="{BAE57925-E0BE-A244-81E9-CFAD3B4B583A}" type="presParOf" srcId="{290AA63A-9E9E-E54E-8DB1-CD4E37C76159}" destId="{2A10D810-A125-A54C-811E-192FADB837B8}" srcOrd="1" destOrd="0" presId="urn:microsoft.com/office/officeart/2005/8/layout/orgChart1"/>
    <dgm:cxn modelId="{436EBBA3-B6E5-6C44-9F04-C8701297E620}" type="presParOf" srcId="{9B1600E4-B73C-F74F-A65D-D5C701BC5D5A}" destId="{AB5D81B3-B107-0E4F-BAD5-BE6ED5179A2D}" srcOrd="1" destOrd="0" presId="urn:microsoft.com/office/officeart/2005/8/layout/orgChart1"/>
    <dgm:cxn modelId="{AE707D53-2225-DE41-8410-47B1C9799DA8}" type="presParOf" srcId="{9B1600E4-B73C-F74F-A65D-D5C701BC5D5A}" destId="{BE18DE4C-7CE7-7E4A-9651-B688FF3A7CBE}" srcOrd="2" destOrd="0" presId="urn:microsoft.com/office/officeart/2005/8/layout/orgChart1"/>
    <dgm:cxn modelId="{24A45DD6-6C1C-4B41-8920-D14DD2912094}" type="presParOf" srcId="{43A6B890-FE30-3F47-B3C2-455EFC114FD7}" destId="{2654386B-CB81-0141-8F25-BC80B049DDB6}" srcOrd="4" destOrd="0" presId="urn:microsoft.com/office/officeart/2005/8/layout/orgChart1"/>
    <dgm:cxn modelId="{F10B911B-6729-7049-B286-135D8534B793}" type="presParOf" srcId="{43A6B890-FE30-3F47-B3C2-455EFC114FD7}" destId="{B9B60C62-91D9-7A42-A8AD-6D0AD1215BB0}" srcOrd="5" destOrd="0" presId="urn:microsoft.com/office/officeart/2005/8/layout/orgChart1"/>
    <dgm:cxn modelId="{07D8FBE0-0161-9F41-930E-C8D7CBF0A645}" type="presParOf" srcId="{B9B60C62-91D9-7A42-A8AD-6D0AD1215BB0}" destId="{570418F8-5D78-E143-BAA5-6F2AF17111F3}" srcOrd="0" destOrd="0" presId="urn:microsoft.com/office/officeart/2005/8/layout/orgChart1"/>
    <dgm:cxn modelId="{512115D9-02DF-5142-9099-2BBC3CF82E57}" type="presParOf" srcId="{570418F8-5D78-E143-BAA5-6F2AF17111F3}" destId="{B7BABAFB-FF8C-4841-B908-B68B232B58E4}" srcOrd="0" destOrd="0" presId="urn:microsoft.com/office/officeart/2005/8/layout/orgChart1"/>
    <dgm:cxn modelId="{D7FB9DCA-9C3B-C14C-A26E-D13482F9B25C}" type="presParOf" srcId="{570418F8-5D78-E143-BAA5-6F2AF17111F3}" destId="{BCBC4984-D037-BE4A-BB4F-A115F55A69E5}" srcOrd="1" destOrd="0" presId="urn:microsoft.com/office/officeart/2005/8/layout/orgChart1"/>
    <dgm:cxn modelId="{BB8D9156-F549-FC4A-A2BD-2169B8099134}" type="presParOf" srcId="{B9B60C62-91D9-7A42-A8AD-6D0AD1215BB0}" destId="{F78E49EE-E96A-A848-BC97-DE8263917735}" srcOrd="1" destOrd="0" presId="urn:microsoft.com/office/officeart/2005/8/layout/orgChart1"/>
    <dgm:cxn modelId="{448D65E2-1F75-F544-A45C-5DA541AF21C9}" type="presParOf" srcId="{B9B60C62-91D9-7A42-A8AD-6D0AD1215BB0}" destId="{00DEAD0F-C6CC-8D49-A11C-528224A38C32}" srcOrd="2" destOrd="0" presId="urn:microsoft.com/office/officeart/2005/8/layout/orgChart1"/>
    <dgm:cxn modelId="{A45CA9C3-40B8-2A4D-AEA9-3EC81CCC5BFB}" type="presParOf" srcId="{43A6B890-FE30-3F47-B3C2-455EFC114FD7}" destId="{8B837DCF-082F-5945-B3A9-FD7AB3A3C57F}" srcOrd="6" destOrd="0" presId="urn:microsoft.com/office/officeart/2005/8/layout/orgChart1"/>
    <dgm:cxn modelId="{E92C407F-F8F8-944C-A097-7B9400847D75}" type="presParOf" srcId="{43A6B890-FE30-3F47-B3C2-455EFC114FD7}" destId="{A259A83D-A124-BC42-A282-48C75C00C85F}" srcOrd="7" destOrd="0" presId="urn:microsoft.com/office/officeart/2005/8/layout/orgChart1"/>
    <dgm:cxn modelId="{D91BB065-D279-404F-B183-ECBAB63F541E}" type="presParOf" srcId="{A259A83D-A124-BC42-A282-48C75C00C85F}" destId="{51E7A508-E3D0-184E-BD88-24E057F421DD}" srcOrd="0" destOrd="0" presId="urn:microsoft.com/office/officeart/2005/8/layout/orgChart1"/>
    <dgm:cxn modelId="{158863C2-A2CD-3545-9F41-7D03BAE29511}" type="presParOf" srcId="{51E7A508-E3D0-184E-BD88-24E057F421DD}" destId="{C0A5BCCC-5F45-C447-AF2D-CDD7D53D784C}" srcOrd="0" destOrd="0" presId="urn:microsoft.com/office/officeart/2005/8/layout/orgChart1"/>
    <dgm:cxn modelId="{55654D20-DA78-6940-A70A-CB89966058BA}" type="presParOf" srcId="{51E7A508-E3D0-184E-BD88-24E057F421DD}" destId="{4D54109C-16CD-9842-A7B2-95F297F475C6}" srcOrd="1" destOrd="0" presId="urn:microsoft.com/office/officeart/2005/8/layout/orgChart1"/>
    <dgm:cxn modelId="{38B3265B-E480-D648-A97B-FFBDEB977017}" type="presParOf" srcId="{A259A83D-A124-BC42-A282-48C75C00C85F}" destId="{BF752E86-48AF-EE4A-AB73-7B57A500E6BC}" srcOrd="1" destOrd="0" presId="urn:microsoft.com/office/officeart/2005/8/layout/orgChart1"/>
    <dgm:cxn modelId="{765184DD-DDE1-4445-BA67-9134B1C39EE1}" type="presParOf" srcId="{A259A83D-A124-BC42-A282-48C75C00C85F}" destId="{F80B9B8D-1FD7-D649-8F2F-596E9A3FAE7B}" srcOrd="2" destOrd="0" presId="urn:microsoft.com/office/officeart/2005/8/layout/orgChart1"/>
    <dgm:cxn modelId="{F73B813E-19E5-1F4D-94C5-CB18078C70B6}" type="presParOf" srcId="{8D34E95D-B880-6F48-BA90-83EDB0B9BAC4}" destId="{FFA853EE-2F61-194C-9D95-C654F32D9BD8}"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A4B7792-FDC2-794B-B2D8-79A93906B591}" type="doc">
      <dgm:prSet loTypeId="urn:microsoft.com/office/officeart/2005/8/layout/orgChart1" loCatId="" qsTypeId="urn:microsoft.com/office/officeart/2005/8/quickstyle/simple1" qsCatId="simple" csTypeId="urn:microsoft.com/office/officeart/2005/8/colors/accent1_2" csCatId="accent1" phldr="1"/>
      <dgm:spPr/>
      <dgm:t>
        <a:bodyPr/>
        <a:lstStyle/>
        <a:p>
          <a:endParaRPr lang="en-US"/>
        </a:p>
      </dgm:t>
    </dgm:pt>
    <dgm:pt modelId="{2B41C51D-CF5D-D540-B2DD-AD77FBEFEC30}">
      <dgm:prSet phldrT="[Text]" custT="1"/>
      <dgm:spPr>
        <a:solidFill>
          <a:schemeClr val="bg1">
            <a:lumMod val="85000"/>
          </a:schemeClr>
        </a:solidFill>
      </dgm:spPr>
      <dgm:t>
        <a:bodyPr lIns="91440" tIns="91440" rIns="91440" bIns="91440"/>
        <a:lstStyle/>
        <a:p>
          <a:r>
            <a:rPr lang="en-US" sz="1800" b="1" i="1" dirty="0">
              <a:solidFill>
                <a:schemeClr val="tx1"/>
              </a:solidFill>
            </a:rPr>
            <a:t>Limited Role of commercial actors in diversifying the national response and ensuring long-term sustainability of the condom market.</a:t>
          </a:r>
        </a:p>
      </dgm:t>
    </dgm:pt>
    <dgm:pt modelId="{7F9750E7-0829-A64E-99AB-60124E65C5B5}" type="parTrans" cxnId="{82954AFD-A9FB-BB4E-9971-B8847651A0EB}">
      <dgm:prSet/>
      <dgm:spPr/>
      <dgm:t>
        <a:bodyPr/>
        <a:lstStyle/>
        <a:p>
          <a:endParaRPr lang="en-US"/>
        </a:p>
      </dgm:t>
    </dgm:pt>
    <dgm:pt modelId="{078A7FEA-383B-F845-A72C-EE7E414F9521}" type="sibTrans" cxnId="{82954AFD-A9FB-BB4E-9971-B8847651A0EB}">
      <dgm:prSet/>
      <dgm:spPr/>
      <dgm:t>
        <a:bodyPr/>
        <a:lstStyle/>
        <a:p>
          <a:endParaRPr lang="en-US"/>
        </a:p>
      </dgm:t>
    </dgm:pt>
    <dgm:pt modelId="{AD768702-6E9F-8F48-96F0-86ED0EEBA116}">
      <dgm:prSet phldrT="[Text]" custT="1"/>
      <dgm:spPr>
        <a:solidFill>
          <a:srgbClr val="5BADAC"/>
        </a:solidFill>
      </dgm:spPr>
      <dgm:t>
        <a:bodyPr lIns="91440" tIns="91440" rIns="91440" bIns="91440"/>
        <a:lstStyle/>
        <a:p>
          <a:r>
            <a:rPr lang="en-US" sz="1800" i="1" dirty="0">
              <a:effectLst/>
              <a:latin typeface="+mn-lt"/>
              <a:ea typeface="+mn-ea"/>
              <a:cs typeface="+mn-cs"/>
            </a:rPr>
            <a:t>Burdensome regulatory requirements for registration of new brands in private channels</a:t>
          </a:r>
        </a:p>
        <a:p>
          <a:endParaRPr lang="en-US" sz="1800" dirty="0"/>
        </a:p>
      </dgm:t>
    </dgm:pt>
    <dgm:pt modelId="{3D6DB2EC-F97A-8C4F-827F-50D2E56ED7D1}" type="parTrans" cxnId="{892B6676-62D0-0448-9174-C127D1E352B4}">
      <dgm:prSet/>
      <dgm:spPr>
        <a:ln>
          <a:solidFill>
            <a:schemeClr val="bg1"/>
          </a:solidFill>
        </a:ln>
      </dgm:spPr>
      <dgm:t>
        <a:bodyPr/>
        <a:lstStyle/>
        <a:p>
          <a:endParaRPr lang="en-US"/>
        </a:p>
      </dgm:t>
    </dgm:pt>
    <dgm:pt modelId="{1CAEB59A-D0F6-1C46-9381-41B639D2B0FD}" type="sibTrans" cxnId="{892B6676-62D0-0448-9174-C127D1E352B4}">
      <dgm:prSet/>
      <dgm:spPr/>
      <dgm:t>
        <a:bodyPr/>
        <a:lstStyle/>
        <a:p>
          <a:endParaRPr lang="en-US"/>
        </a:p>
      </dgm:t>
    </dgm:pt>
    <dgm:pt modelId="{D20642C2-19FD-204D-BF95-3D94D43B4FF2}">
      <dgm:prSet custT="1"/>
      <dgm:spPr>
        <a:solidFill>
          <a:srgbClr val="5BADAC"/>
        </a:solidFill>
      </dgm:spPr>
      <dgm:t>
        <a:bodyPr lIns="91440" tIns="91440" rIns="91440" bIns="91440"/>
        <a:lstStyle/>
        <a:p>
          <a:r>
            <a:rPr lang="en-US" sz="1800" i="1" dirty="0">
              <a:effectLst/>
              <a:latin typeface="+mn-lt"/>
              <a:ea typeface="+mn-ea"/>
              <a:cs typeface="+mn-cs"/>
            </a:rPr>
            <a:t>Requirement for all condoms to be tested in-country results in stock and inventory challenges and higher costs for private players</a:t>
          </a:r>
        </a:p>
      </dgm:t>
    </dgm:pt>
    <dgm:pt modelId="{E6392472-CAC8-814F-9790-40FB2ED1BDB9}" type="parTrans" cxnId="{E01147B1-0C73-014E-9F4E-22A323661BA0}">
      <dgm:prSet/>
      <dgm:spPr>
        <a:ln>
          <a:solidFill>
            <a:schemeClr val="bg1"/>
          </a:solidFill>
        </a:ln>
      </dgm:spPr>
      <dgm:t>
        <a:bodyPr/>
        <a:lstStyle/>
        <a:p>
          <a:endParaRPr lang="en-US"/>
        </a:p>
      </dgm:t>
    </dgm:pt>
    <dgm:pt modelId="{99BCBDD7-DA70-CC46-8085-BBFE09F3C223}" type="sibTrans" cxnId="{E01147B1-0C73-014E-9F4E-22A323661BA0}">
      <dgm:prSet/>
      <dgm:spPr/>
      <dgm:t>
        <a:bodyPr/>
        <a:lstStyle/>
        <a:p>
          <a:endParaRPr lang="en-US"/>
        </a:p>
      </dgm:t>
    </dgm:pt>
    <dgm:pt modelId="{751B61F3-FFF2-714C-821A-670283027FA0}">
      <dgm:prSet custT="1"/>
      <dgm:spPr>
        <a:solidFill>
          <a:srgbClr val="5BADAC"/>
        </a:solidFill>
      </dgm:spPr>
      <dgm:t>
        <a:bodyPr lIns="91440" tIns="91440" rIns="91440" bIns="91440"/>
        <a:lstStyle/>
        <a:p>
          <a:pPr rtl="0"/>
          <a:r>
            <a:rPr lang="en-US" sz="1800" i="1" dirty="0">
              <a:effectLst/>
              <a:latin typeface="+mn-lt"/>
              <a:ea typeface="+mn-ea"/>
              <a:cs typeface="+mn-cs"/>
            </a:rPr>
            <a:t>Lack of existing infrastructure and systems to get total market information needed for business planning and investment decision-making</a:t>
          </a:r>
          <a:endParaRPr lang="en-US" sz="1800" i="1" dirty="0"/>
        </a:p>
      </dgm:t>
    </dgm:pt>
    <dgm:pt modelId="{5607CE16-D110-2043-B387-9541B451A157}" type="parTrans" cxnId="{6D56D140-CF1B-664C-BAE7-491D7BEB76E8}">
      <dgm:prSet/>
      <dgm:spPr>
        <a:ln>
          <a:solidFill>
            <a:schemeClr val="bg1"/>
          </a:solidFill>
        </a:ln>
      </dgm:spPr>
      <dgm:t>
        <a:bodyPr/>
        <a:lstStyle/>
        <a:p>
          <a:endParaRPr lang="en-US"/>
        </a:p>
      </dgm:t>
    </dgm:pt>
    <dgm:pt modelId="{2F7EC13C-4232-284F-9D73-9ADF6BEFEE7D}" type="sibTrans" cxnId="{6D56D140-CF1B-664C-BAE7-491D7BEB76E8}">
      <dgm:prSet/>
      <dgm:spPr/>
      <dgm:t>
        <a:bodyPr/>
        <a:lstStyle/>
        <a:p>
          <a:endParaRPr lang="en-US"/>
        </a:p>
      </dgm:t>
    </dgm:pt>
    <dgm:pt modelId="{72B9952A-1F68-E840-935E-7D509EC4A35B}">
      <dgm:prSet custT="1"/>
      <dgm:spPr>
        <a:solidFill>
          <a:srgbClr val="5BADAC"/>
        </a:solidFill>
      </dgm:spPr>
      <dgm:t>
        <a:bodyPr lIns="91440" tIns="91440" rIns="91440" bIns="91440"/>
        <a:lstStyle/>
        <a:p>
          <a:r>
            <a:rPr lang="en-US" sz="1800" i="1" dirty="0"/>
            <a:t>Too much subsidy in the market creates an uneven playing ground for appropriate pricing of commercial brands</a:t>
          </a:r>
        </a:p>
      </dgm:t>
    </dgm:pt>
    <dgm:pt modelId="{3598FF45-420B-CA48-BEE6-A1D0C3C7B52B}" type="parTrans" cxnId="{78CC560B-E2BF-724C-9D05-58A4227CB275}">
      <dgm:prSet/>
      <dgm:spPr>
        <a:ln>
          <a:solidFill>
            <a:schemeClr val="bg1"/>
          </a:solidFill>
        </a:ln>
      </dgm:spPr>
      <dgm:t>
        <a:bodyPr/>
        <a:lstStyle/>
        <a:p>
          <a:endParaRPr lang="en-US"/>
        </a:p>
      </dgm:t>
    </dgm:pt>
    <dgm:pt modelId="{37B067EC-D216-F149-B833-C5BA71BE7283}" type="sibTrans" cxnId="{78CC560B-E2BF-724C-9D05-58A4227CB275}">
      <dgm:prSet/>
      <dgm:spPr/>
      <dgm:t>
        <a:bodyPr/>
        <a:lstStyle/>
        <a:p>
          <a:endParaRPr lang="en-US"/>
        </a:p>
      </dgm:t>
    </dgm:pt>
    <dgm:pt modelId="{D1AF3AC7-A06D-6A4B-BF61-C07C150090ED}" type="pres">
      <dgm:prSet presAssocID="{BA4B7792-FDC2-794B-B2D8-79A93906B591}" presName="hierChild1" presStyleCnt="0">
        <dgm:presLayoutVars>
          <dgm:orgChart val="1"/>
          <dgm:chPref val="1"/>
          <dgm:dir/>
          <dgm:animOne val="branch"/>
          <dgm:animLvl val="lvl"/>
          <dgm:resizeHandles/>
        </dgm:presLayoutVars>
      </dgm:prSet>
      <dgm:spPr/>
      <dgm:t>
        <a:bodyPr/>
        <a:lstStyle/>
        <a:p>
          <a:endParaRPr lang="en-US"/>
        </a:p>
      </dgm:t>
    </dgm:pt>
    <dgm:pt modelId="{8D34E95D-B880-6F48-BA90-83EDB0B9BAC4}" type="pres">
      <dgm:prSet presAssocID="{2B41C51D-CF5D-D540-B2DD-AD77FBEFEC30}" presName="hierRoot1" presStyleCnt="0">
        <dgm:presLayoutVars>
          <dgm:hierBranch val="init"/>
        </dgm:presLayoutVars>
      </dgm:prSet>
      <dgm:spPr/>
    </dgm:pt>
    <dgm:pt modelId="{37124E69-2D48-3842-B9F2-195504F90B82}" type="pres">
      <dgm:prSet presAssocID="{2B41C51D-CF5D-D540-B2DD-AD77FBEFEC30}" presName="rootComposite1" presStyleCnt="0"/>
      <dgm:spPr/>
    </dgm:pt>
    <dgm:pt modelId="{3861ADD1-987A-A742-A547-6454A7C61155}" type="pres">
      <dgm:prSet presAssocID="{2B41C51D-CF5D-D540-B2DD-AD77FBEFEC30}" presName="rootText1" presStyleLbl="node0" presStyleIdx="0" presStyleCnt="1" custScaleX="311417" custScaleY="146410">
        <dgm:presLayoutVars>
          <dgm:chPref val="3"/>
        </dgm:presLayoutVars>
      </dgm:prSet>
      <dgm:spPr/>
      <dgm:t>
        <a:bodyPr/>
        <a:lstStyle/>
        <a:p>
          <a:endParaRPr lang="en-US"/>
        </a:p>
      </dgm:t>
    </dgm:pt>
    <dgm:pt modelId="{A98A61B9-D742-944B-879C-F7BDE27CF7C3}" type="pres">
      <dgm:prSet presAssocID="{2B41C51D-CF5D-D540-B2DD-AD77FBEFEC30}" presName="rootConnector1" presStyleLbl="node1" presStyleIdx="0" presStyleCnt="0"/>
      <dgm:spPr/>
      <dgm:t>
        <a:bodyPr/>
        <a:lstStyle/>
        <a:p>
          <a:endParaRPr lang="en-US"/>
        </a:p>
      </dgm:t>
    </dgm:pt>
    <dgm:pt modelId="{43A6B890-FE30-3F47-B3C2-455EFC114FD7}" type="pres">
      <dgm:prSet presAssocID="{2B41C51D-CF5D-D540-B2DD-AD77FBEFEC30}" presName="hierChild2" presStyleCnt="0"/>
      <dgm:spPr/>
    </dgm:pt>
    <dgm:pt modelId="{68A7CF21-ECFE-FA4F-AE1D-BEE38B80E20C}" type="pres">
      <dgm:prSet presAssocID="{3D6DB2EC-F97A-8C4F-827F-50D2E56ED7D1}" presName="Name37" presStyleLbl="parChTrans1D2" presStyleIdx="0" presStyleCnt="4"/>
      <dgm:spPr/>
      <dgm:t>
        <a:bodyPr/>
        <a:lstStyle/>
        <a:p>
          <a:endParaRPr lang="en-US"/>
        </a:p>
      </dgm:t>
    </dgm:pt>
    <dgm:pt modelId="{22860F88-74A5-3044-B4E8-70B1B90B7683}" type="pres">
      <dgm:prSet presAssocID="{AD768702-6E9F-8F48-96F0-86ED0EEBA116}" presName="hierRoot2" presStyleCnt="0">
        <dgm:presLayoutVars>
          <dgm:hierBranch val="init"/>
        </dgm:presLayoutVars>
      </dgm:prSet>
      <dgm:spPr/>
    </dgm:pt>
    <dgm:pt modelId="{1371135C-A288-0947-BEB5-98E357E82CD8}" type="pres">
      <dgm:prSet presAssocID="{AD768702-6E9F-8F48-96F0-86ED0EEBA116}" presName="rootComposite" presStyleCnt="0"/>
      <dgm:spPr/>
    </dgm:pt>
    <dgm:pt modelId="{123EA40A-8A7F-0B41-BE74-9DC9BF586C26}" type="pres">
      <dgm:prSet presAssocID="{AD768702-6E9F-8F48-96F0-86ED0EEBA116}" presName="rootText" presStyleLbl="node2" presStyleIdx="0" presStyleCnt="4" custScaleX="133100" custScaleY="325616" custLinFactNeighborY="3066">
        <dgm:presLayoutVars>
          <dgm:chPref val="3"/>
        </dgm:presLayoutVars>
      </dgm:prSet>
      <dgm:spPr/>
      <dgm:t>
        <a:bodyPr/>
        <a:lstStyle/>
        <a:p>
          <a:endParaRPr lang="en-US"/>
        </a:p>
      </dgm:t>
    </dgm:pt>
    <dgm:pt modelId="{BA280572-DFB0-3B49-B127-0170F5B5C033}" type="pres">
      <dgm:prSet presAssocID="{AD768702-6E9F-8F48-96F0-86ED0EEBA116}" presName="rootConnector" presStyleLbl="node2" presStyleIdx="0" presStyleCnt="4"/>
      <dgm:spPr/>
      <dgm:t>
        <a:bodyPr/>
        <a:lstStyle/>
        <a:p>
          <a:endParaRPr lang="en-US"/>
        </a:p>
      </dgm:t>
    </dgm:pt>
    <dgm:pt modelId="{9828B715-D41C-D54E-8F93-58D48FE1D96B}" type="pres">
      <dgm:prSet presAssocID="{AD768702-6E9F-8F48-96F0-86ED0EEBA116}" presName="hierChild4" presStyleCnt="0"/>
      <dgm:spPr/>
    </dgm:pt>
    <dgm:pt modelId="{D0F8D4C8-5F9C-6843-ABCE-FA5CB1DE757E}" type="pres">
      <dgm:prSet presAssocID="{AD768702-6E9F-8F48-96F0-86ED0EEBA116}" presName="hierChild5" presStyleCnt="0"/>
      <dgm:spPr/>
    </dgm:pt>
    <dgm:pt modelId="{E01C8894-4056-214B-A4C7-71EFFBE93D6D}" type="pres">
      <dgm:prSet presAssocID="{E6392472-CAC8-814F-9790-40FB2ED1BDB9}" presName="Name37" presStyleLbl="parChTrans1D2" presStyleIdx="1" presStyleCnt="4"/>
      <dgm:spPr/>
      <dgm:t>
        <a:bodyPr/>
        <a:lstStyle/>
        <a:p>
          <a:endParaRPr lang="en-US"/>
        </a:p>
      </dgm:t>
    </dgm:pt>
    <dgm:pt modelId="{9B1600E4-B73C-F74F-A65D-D5C701BC5D5A}" type="pres">
      <dgm:prSet presAssocID="{D20642C2-19FD-204D-BF95-3D94D43B4FF2}" presName="hierRoot2" presStyleCnt="0">
        <dgm:presLayoutVars>
          <dgm:hierBranch val="init"/>
        </dgm:presLayoutVars>
      </dgm:prSet>
      <dgm:spPr/>
    </dgm:pt>
    <dgm:pt modelId="{290AA63A-9E9E-E54E-8DB1-CD4E37C76159}" type="pres">
      <dgm:prSet presAssocID="{D20642C2-19FD-204D-BF95-3D94D43B4FF2}" presName="rootComposite" presStyleCnt="0"/>
      <dgm:spPr/>
    </dgm:pt>
    <dgm:pt modelId="{BF794FE4-EC8C-D141-865E-D6E823DBBE5B}" type="pres">
      <dgm:prSet presAssocID="{D20642C2-19FD-204D-BF95-3D94D43B4FF2}" presName="rootText" presStyleLbl="node2" presStyleIdx="1" presStyleCnt="4" custScaleX="133100" custScaleY="325616" custLinFactNeighborY="3066">
        <dgm:presLayoutVars>
          <dgm:chPref val="3"/>
        </dgm:presLayoutVars>
      </dgm:prSet>
      <dgm:spPr/>
      <dgm:t>
        <a:bodyPr/>
        <a:lstStyle/>
        <a:p>
          <a:endParaRPr lang="en-US"/>
        </a:p>
      </dgm:t>
    </dgm:pt>
    <dgm:pt modelId="{2A10D810-A125-A54C-811E-192FADB837B8}" type="pres">
      <dgm:prSet presAssocID="{D20642C2-19FD-204D-BF95-3D94D43B4FF2}" presName="rootConnector" presStyleLbl="node2" presStyleIdx="1" presStyleCnt="4"/>
      <dgm:spPr/>
      <dgm:t>
        <a:bodyPr/>
        <a:lstStyle/>
        <a:p>
          <a:endParaRPr lang="en-US"/>
        </a:p>
      </dgm:t>
    </dgm:pt>
    <dgm:pt modelId="{AB5D81B3-B107-0E4F-BAD5-BE6ED5179A2D}" type="pres">
      <dgm:prSet presAssocID="{D20642C2-19FD-204D-BF95-3D94D43B4FF2}" presName="hierChild4" presStyleCnt="0"/>
      <dgm:spPr/>
    </dgm:pt>
    <dgm:pt modelId="{BE18DE4C-7CE7-7E4A-9651-B688FF3A7CBE}" type="pres">
      <dgm:prSet presAssocID="{D20642C2-19FD-204D-BF95-3D94D43B4FF2}" presName="hierChild5" presStyleCnt="0"/>
      <dgm:spPr/>
    </dgm:pt>
    <dgm:pt modelId="{2654386B-CB81-0141-8F25-BC80B049DDB6}" type="pres">
      <dgm:prSet presAssocID="{5607CE16-D110-2043-B387-9541B451A157}" presName="Name37" presStyleLbl="parChTrans1D2" presStyleIdx="2" presStyleCnt="4"/>
      <dgm:spPr/>
      <dgm:t>
        <a:bodyPr/>
        <a:lstStyle/>
        <a:p>
          <a:endParaRPr lang="en-US"/>
        </a:p>
      </dgm:t>
    </dgm:pt>
    <dgm:pt modelId="{B9B60C62-91D9-7A42-A8AD-6D0AD1215BB0}" type="pres">
      <dgm:prSet presAssocID="{751B61F3-FFF2-714C-821A-670283027FA0}" presName="hierRoot2" presStyleCnt="0">
        <dgm:presLayoutVars>
          <dgm:hierBranch val="init"/>
        </dgm:presLayoutVars>
      </dgm:prSet>
      <dgm:spPr/>
    </dgm:pt>
    <dgm:pt modelId="{570418F8-5D78-E143-BAA5-6F2AF17111F3}" type="pres">
      <dgm:prSet presAssocID="{751B61F3-FFF2-714C-821A-670283027FA0}" presName="rootComposite" presStyleCnt="0"/>
      <dgm:spPr/>
    </dgm:pt>
    <dgm:pt modelId="{B7BABAFB-FF8C-4841-B908-B68B232B58E4}" type="pres">
      <dgm:prSet presAssocID="{751B61F3-FFF2-714C-821A-670283027FA0}" presName="rootText" presStyleLbl="node2" presStyleIdx="2" presStyleCnt="4" custScaleX="133100" custScaleY="325616" custLinFactNeighborY="3066">
        <dgm:presLayoutVars>
          <dgm:chPref val="3"/>
        </dgm:presLayoutVars>
      </dgm:prSet>
      <dgm:spPr/>
      <dgm:t>
        <a:bodyPr/>
        <a:lstStyle/>
        <a:p>
          <a:endParaRPr lang="en-US"/>
        </a:p>
      </dgm:t>
    </dgm:pt>
    <dgm:pt modelId="{BCBC4984-D037-BE4A-BB4F-A115F55A69E5}" type="pres">
      <dgm:prSet presAssocID="{751B61F3-FFF2-714C-821A-670283027FA0}" presName="rootConnector" presStyleLbl="node2" presStyleIdx="2" presStyleCnt="4"/>
      <dgm:spPr/>
      <dgm:t>
        <a:bodyPr/>
        <a:lstStyle/>
        <a:p>
          <a:endParaRPr lang="en-US"/>
        </a:p>
      </dgm:t>
    </dgm:pt>
    <dgm:pt modelId="{F78E49EE-E96A-A848-BC97-DE8263917735}" type="pres">
      <dgm:prSet presAssocID="{751B61F3-FFF2-714C-821A-670283027FA0}" presName="hierChild4" presStyleCnt="0"/>
      <dgm:spPr/>
    </dgm:pt>
    <dgm:pt modelId="{00DEAD0F-C6CC-8D49-A11C-528224A38C32}" type="pres">
      <dgm:prSet presAssocID="{751B61F3-FFF2-714C-821A-670283027FA0}" presName="hierChild5" presStyleCnt="0"/>
      <dgm:spPr/>
    </dgm:pt>
    <dgm:pt modelId="{8B837DCF-082F-5945-B3A9-FD7AB3A3C57F}" type="pres">
      <dgm:prSet presAssocID="{3598FF45-420B-CA48-BEE6-A1D0C3C7B52B}" presName="Name37" presStyleLbl="parChTrans1D2" presStyleIdx="3" presStyleCnt="4"/>
      <dgm:spPr/>
      <dgm:t>
        <a:bodyPr/>
        <a:lstStyle/>
        <a:p>
          <a:endParaRPr lang="en-US"/>
        </a:p>
      </dgm:t>
    </dgm:pt>
    <dgm:pt modelId="{A259A83D-A124-BC42-A282-48C75C00C85F}" type="pres">
      <dgm:prSet presAssocID="{72B9952A-1F68-E840-935E-7D509EC4A35B}" presName="hierRoot2" presStyleCnt="0">
        <dgm:presLayoutVars>
          <dgm:hierBranch val="init"/>
        </dgm:presLayoutVars>
      </dgm:prSet>
      <dgm:spPr/>
    </dgm:pt>
    <dgm:pt modelId="{51E7A508-E3D0-184E-BD88-24E057F421DD}" type="pres">
      <dgm:prSet presAssocID="{72B9952A-1F68-E840-935E-7D509EC4A35B}" presName="rootComposite" presStyleCnt="0"/>
      <dgm:spPr/>
    </dgm:pt>
    <dgm:pt modelId="{C0A5BCCC-5F45-C447-AF2D-CDD7D53D784C}" type="pres">
      <dgm:prSet presAssocID="{72B9952A-1F68-E840-935E-7D509EC4A35B}" presName="rootText" presStyleLbl="node2" presStyleIdx="3" presStyleCnt="4" custScaleX="120862" custScaleY="325616" custLinFactNeighborY="3066">
        <dgm:presLayoutVars>
          <dgm:chPref val="3"/>
        </dgm:presLayoutVars>
      </dgm:prSet>
      <dgm:spPr/>
      <dgm:t>
        <a:bodyPr/>
        <a:lstStyle/>
        <a:p>
          <a:endParaRPr lang="en-US"/>
        </a:p>
      </dgm:t>
    </dgm:pt>
    <dgm:pt modelId="{4D54109C-16CD-9842-A7B2-95F297F475C6}" type="pres">
      <dgm:prSet presAssocID="{72B9952A-1F68-E840-935E-7D509EC4A35B}" presName="rootConnector" presStyleLbl="node2" presStyleIdx="3" presStyleCnt="4"/>
      <dgm:spPr/>
      <dgm:t>
        <a:bodyPr/>
        <a:lstStyle/>
        <a:p>
          <a:endParaRPr lang="en-US"/>
        </a:p>
      </dgm:t>
    </dgm:pt>
    <dgm:pt modelId="{BF752E86-48AF-EE4A-AB73-7B57A500E6BC}" type="pres">
      <dgm:prSet presAssocID="{72B9952A-1F68-E840-935E-7D509EC4A35B}" presName="hierChild4" presStyleCnt="0"/>
      <dgm:spPr/>
    </dgm:pt>
    <dgm:pt modelId="{F80B9B8D-1FD7-D649-8F2F-596E9A3FAE7B}" type="pres">
      <dgm:prSet presAssocID="{72B9952A-1F68-E840-935E-7D509EC4A35B}" presName="hierChild5" presStyleCnt="0"/>
      <dgm:spPr/>
    </dgm:pt>
    <dgm:pt modelId="{FFA853EE-2F61-194C-9D95-C654F32D9BD8}" type="pres">
      <dgm:prSet presAssocID="{2B41C51D-CF5D-D540-B2DD-AD77FBEFEC30}" presName="hierChild3" presStyleCnt="0"/>
      <dgm:spPr/>
    </dgm:pt>
  </dgm:ptLst>
  <dgm:cxnLst>
    <dgm:cxn modelId="{9B9A27A2-EA35-044B-8326-A50135BD6B6D}" type="presOf" srcId="{AD768702-6E9F-8F48-96F0-86ED0EEBA116}" destId="{BA280572-DFB0-3B49-B127-0170F5B5C033}" srcOrd="1" destOrd="0" presId="urn:microsoft.com/office/officeart/2005/8/layout/orgChart1"/>
    <dgm:cxn modelId="{CFC2F82E-A83F-5649-A303-491BD679725D}" type="presOf" srcId="{E6392472-CAC8-814F-9790-40FB2ED1BDB9}" destId="{E01C8894-4056-214B-A4C7-71EFFBE93D6D}" srcOrd="0" destOrd="0" presId="urn:microsoft.com/office/officeart/2005/8/layout/orgChart1"/>
    <dgm:cxn modelId="{6D56D140-CF1B-664C-BAE7-491D7BEB76E8}" srcId="{2B41C51D-CF5D-D540-B2DD-AD77FBEFEC30}" destId="{751B61F3-FFF2-714C-821A-670283027FA0}" srcOrd="2" destOrd="0" parTransId="{5607CE16-D110-2043-B387-9541B451A157}" sibTransId="{2F7EC13C-4232-284F-9D73-9ADF6BEFEE7D}"/>
    <dgm:cxn modelId="{892B6676-62D0-0448-9174-C127D1E352B4}" srcId="{2B41C51D-CF5D-D540-B2DD-AD77FBEFEC30}" destId="{AD768702-6E9F-8F48-96F0-86ED0EEBA116}" srcOrd="0" destOrd="0" parTransId="{3D6DB2EC-F97A-8C4F-827F-50D2E56ED7D1}" sibTransId="{1CAEB59A-D0F6-1C46-9381-41B639D2B0FD}"/>
    <dgm:cxn modelId="{E01147B1-0C73-014E-9F4E-22A323661BA0}" srcId="{2B41C51D-CF5D-D540-B2DD-AD77FBEFEC30}" destId="{D20642C2-19FD-204D-BF95-3D94D43B4FF2}" srcOrd="1" destOrd="0" parTransId="{E6392472-CAC8-814F-9790-40FB2ED1BDB9}" sibTransId="{99BCBDD7-DA70-CC46-8085-BBFE09F3C223}"/>
    <dgm:cxn modelId="{4ED1D22C-0CA2-AE45-A509-D44EB7CC40F0}" type="presOf" srcId="{AD768702-6E9F-8F48-96F0-86ED0EEBA116}" destId="{123EA40A-8A7F-0B41-BE74-9DC9BF586C26}" srcOrd="0" destOrd="0" presId="urn:microsoft.com/office/officeart/2005/8/layout/orgChart1"/>
    <dgm:cxn modelId="{F4587D73-BBE9-3644-AE59-DA6342C9A0C0}" type="presOf" srcId="{D20642C2-19FD-204D-BF95-3D94D43B4FF2}" destId="{2A10D810-A125-A54C-811E-192FADB837B8}" srcOrd="1" destOrd="0" presId="urn:microsoft.com/office/officeart/2005/8/layout/orgChart1"/>
    <dgm:cxn modelId="{4016ACD5-15C9-9E4F-AC79-6BAF557938C7}" type="presOf" srcId="{751B61F3-FFF2-714C-821A-670283027FA0}" destId="{B7BABAFB-FF8C-4841-B908-B68B232B58E4}" srcOrd="0" destOrd="0" presId="urn:microsoft.com/office/officeart/2005/8/layout/orgChart1"/>
    <dgm:cxn modelId="{081622A7-6556-D14D-ADA2-AE759F1624D5}" type="presOf" srcId="{3598FF45-420B-CA48-BEE6-A1D0C3C7B52B}" destId="{8B837DCF-082F-5945-B3A9-FD7AB3A3C57F}" srcOrd="0" destOrd="0" presId="urn:microsoft.com/office/officeart/2005/8/layout/orgChart1"/>
    <dgm:cxn modelId="{418E9C8F-A6C2-CB4E-BEF4-451CA9660B6B}" type="presOf" srcId="{2B41C51D-CF5D-D540-B2DD-AD77FBEFEC30}" destId="{3861ADD1-987A-A742-A547-6454A7C61155}" srcOrd="0" destOrd="0" presId="urn:microsoft.com/office/officeart/2005/8/layout/orgChart1"/>
    <dgm:cxn modelId="{E2622258-929F-E84E-A90E-C233C0AB49DA}" type="presOf" srcId="{72B9952A-1F68-E840-935E-7D509EC4A35B}" destId="{C0A5BCCC-5F45-C447-AF2D-CDD7D53D784C}" srcOrd="0" destOrd="0" presId="urn:microsoft.com/office/officeart/2005/8/layout/orgChart1"/>
    <dgm:cxn modelId="{A606282A-EF8C-4945-92FB-B334E6AC24AD}" type="presOf" srcId="{2B41C51D-CF5D-D540-B2DD-AD77FBEFEC30}" destId="{A98A61B9-D742-944B-879C-F7BDE27CF7C3}" srcOrd="1" destOrd="0" presId="urn:microsoft.com/office/officeart/2005/8/layout/orgChart1"/>
    <dgm:cxn modelId="{87FE7115-68CE-CB45-8859-12BD180BEE82}" type="presOf" srcId="{BA4B7792-FDC2-794B-B2D8-79A93906B591}" destId="{D1AF3AC7-A06D-6A4B-BF61-C07C150090ED}" srcOrd="0" destOrd="0" presId="urn:microsoft.com/office/officeart/2005/8/layout/orgChart1"/>
    <dgm:cxn modelId="{976B3968-DE5F-AB46-99CB-17660CB858F2}" type="presOf" srcId="{D20642C2-19FD-204D-BF95-3D94D43B4FF2}" destId="{BF794FE4-EC8C-D141-865E-D6E823DBBE5B}" srcOrd="0" destOrd="0" presId="urn:microsoft.com/office/officeart/2005/8/layout/orgChart1"/>
    <dgm:cxn modelId="{82954AFD-A9FB-BB4E-9971-B8847651A0EB}" srcId="{BA4B7792-FDC2-794B-B2D8-79A93906B591}" destId="{2B41C51D-CF5D-D540-B2DD-AD77FBEFEC30}" srcOrd="0" destOrd="0" parTransId="{7F9750E7-0829-A64E-99AB-60124E65C5B5}" sibTransId="{078A7FEA-383B-F845-A72C-EE7E414F9521}"/>
    <dgm:cxn modelId="{C3A96CD8-F8E9-4047-AE57-60D7CF54639F}" type="presOf" srcId="{751B61F3-FFF2-714C-821A-670283027FA0}" destId="{BCBC4984-D037-BE4A-BB4F-A115F55A69E5}" srcOrd="1" destOrd="0" presId="urn:microsoft.com/office/officeart/2005/8/layout/orgChart1"/>
    <dgm:cxn modelId="{78CC560B-E2BF-724C-9D05-58A4227CB275}" srcId="{2B41C51D-CF5D-D540-B2DD-AD77FBEFEC30}" destId="{72B9952A-1F68-E840-935E-7D509EC4A35B}" srcOrd="3" destOrd="0" parTransId="{3598FF45-420B-CA48-BEE6-A1D0C3C7B52B}" sibTransId="{37B067EC-D216-F149-B833-C5BA71BE7283}"/>
    <dgm:cxn modelId="{77C81E4C-D9F0-E142-A70D-CB36C54E100C}" type="presOf" srcId="{72B9952A-1F68-E840-935E-7D509EC4A35B}" destId="{4D54109C-16CD-9842-A7B2-95F297F475C6}" srcOrd="1" destOrd="0" presId="urn:microsoft.com/office/officeart/2005/8/layout/orgChart1"/>
    <dgm:cxn modelId="{4091861A-F585-9945-8B0D-1C7427B57E12}" type="presOf" srcId="{3D6DB2EC-F97A-8C4F-827F-50D2E56ED7D1}" destId="{68A7CF21-ECFE-FA4F-AE1D-BEE38B80E20C}" srcOrd="0" destOrd="0" presId="urn:microsoft.com/office/officeart/2005/8/layout/orgChart1"/>
    <dgm:cxn modelId="{588E0502-393A-9F49-B01E-B142813AE56E}" type="presOf" srcId="{5607CE16-D110-2043-B387-9541B451A157}" destId="{2654386B-CB81-0141-8F25-BC80B049DDB6}" srcOrd="0" destOrd="0" presId="urn:microsoft.com/office/officeart/2005/8/layout/orgChart1"/>
    <dgm:cxn modelId="{4DF54121-CF77-F945-B5C5-5D0DBE7C5375}" type="presParOf" srcId="{D1AF3AC7-A06D-6A4B-BF61-C07C150090ED}" destId="{8D34E95D-B880-6F48-BA90-83EDB0B9BAC4}" srcOrd="0" destOrd="0" presId="urn:microsoft.com/office/officeart/2005/8/layout/orgChart1"/>
    <dgm:cxn modelId="{39136C8C-90B6-CD42-851C-105A7E544374}" type="presParOf" srcId="{8D34E95D-B880-6F48-BA90-83EDB0B9BAC4}" destId="{37124E69-2D48-3842-B9F2-195504F90B82}" srcOrd="0" destOrd="0" presId="urn:microsoft.com/office/officeart/2005/8/layout/orgChart1"/>
    <dgm:cxn modelId="{20A0EA4B-FFAA-944C-A5F7-4344A178325C}" type="presParOf" srcId="{37124E69-2D48-3842-B9F2-195504F90B82}" destId="{3861ADD1-987A-A742-A547-6454A7C61155}" srcOrd="0" destOrd="0" presId="urn:microsoft.com/office/officeart/2005/8/layout/orgChart1"/>
    <dgm:cxn modelId="{B9A49F41-F627-A24C-B512-FFC56DB9C9FB}" type="presParOf" srcId="{37124E69-2D48-3842-B9F2-195504F90B82}" destId="{A98A61B9-D742-944B-879C-F7BDE27CF7C3}" srcOrd="1" destOrd="0" presId="urn:microsoft.com/office/officeart/2005/8/layout/orgChart1"/>
    <dgm:cxn modelId="{808EBB21-A644-0741-9C83-C190378B00AF}" type="presParOf" srcId="{8D34E95D-B880-6F48-BA90-83EDB0B9BAC4}" destId="{43A6B890-FE30-3F47-B3C2-455EFC114FD7}" srcOrd="1" destOrd="0" presId="urn:microsoft.com/office/officeart/2005/8/layout/orgChart1"/>
    <dgm:cxn modelId="{3DDE1BAB-8925-914A-B0D4-3A7BA5E8334C}" type="presParOf" srcId="{43A6B890-FE30-3F47-B3C2-455EFC114FD7}" destId="{68A7CF21-ECFE-FA4F-AE1D-BEE38B80E20C}" srcOrd="0" destOrd="0" presId="urn:microsoft.com/office/officeart/2005/8/layout/orgChart1"/>
    <dgm:cxn modelId="{432C1BC4-58C7-0849-937D-3BDD50CAE128}" type="presParOf" srcId="{43A6B890-FE30-3F47-B3C2-455EFC114FD7}" destId="{22860F88-74A5-3044-B4E8-70B1B90B7683}" srcOrd="1" destOrd="0" presId="urn:microsoft.com/office/officeart/2005/8/layout/orgChart1"/>
    <dgm:cxn modelId="{4695F198-9A03-5241-9EE0-7C7567340247}" type="presParOf" srcId="{22860F88-74A5-3044-B4E8-70B1B90B7683}" destId="{1371135C-A288-0947-BEB5-98E357E82CD8}" srcOrd="0" destOrd="0" presId="urn:microsoft.com/office/officeart/2005/8/layout/orgChart1"/>
    <dgm:cxn modelId="{B923D3F4-21A0-8549-8536-60ABB7C456CB}" type="presParOf" srcId="{1371135C-A288-0947-BEB5-98E357E82CD8}" destId="{123EA40A-8A7F-0B41-BE74-9DC9BF586C26}" srcOrd="0" destOrd="0" presId="urn:microsoft.com/office/officeart/2005/8/layout/orgChart1"/>
    <dgm:cxn modelId="{4EE2B7F9-D384-4445-BCA7-805429852575}" type="presParOf" srcId="{1371135C-A288-0947-BEB5-98E357E82CD8}" destId="{BA280572-DFB0-3B49-B127-0170F5B5C033}" srcOrd="1" destOrd="0" presId="urn:microsoft.com/office/officeart/2005/8/layout/orgChart1"/>
    <dgm:cxn modelId="{59C3A40B-D80F-F042-912D-7E4101ECAC77}" type="presParOf" srcId="{22860F88-74A5-3044-B4E8-70B1B90B7683}" destId="{9828B715-D41C-D54E-8F93-58D48FE1D96B}" srcOrd="1" destOrd="0" presId="urn:microsoft.com/office/officeart/2005/8/layout/orgChart1"/>
    <dgm:cxn modelId="{00134AC9-CB86-3447-9101-5DA71F0CB852}" type="presParOf" srcId="{22860F88-74A5-3044-B4E8-70B1B90B7683}" destId="{D0F8D4C8-5F9C-6843-ABCE-FA5CB1DE757E}" srcOrd="2" destOrd="0" presId="urn:microsoft.com/office/officeart/2005/8/layout/orgChart1"/>
    <dgm:cxn modelId="{E389829A-9645-3C4C-A5FD-A0E00EEAFBF1}" type="presParOf" srcId="{43A6B890-FE30-3F47-B3C2-455EFC114FD7}" destId="{E01C8894-4056-214B-A4C7-71EFFBE93D6D}" srcOrd="2" destOrd="0" presId="urn:microsoft.com/office/officeart/2005/8/layout/orgChart1"/>
    <dgm:cxn modelId="{ED04C9CD-1013-4A41-94E7-8E005949B1FE}" type="presParOf" srcId="{43A6B890-FE30-3F47-B3C2-455EFC114FD7}" destId="{9B1600E4-B73C-F74F-A65D-D5C701BC5D5A}" srcOrd="3" destOrd="0" presId="urn:microsoft.com/office/officeart/2005/8/layout/orgChart1"/>
    <dgm:cxn modelId="{526D2F9D-9EC9-6844-861B-A729DC4C6123}" type="presParOf" srcId="{9B1600E4-B73C-F74F-A65D-D5C701BC5D5A}" destId="{290AA63A-9E9E-E54E-8DB1-CD4E37C76159}" srcOrd="0" destOrd="0" presId="urn:microsoft.com/office/officeart/2005/8/layout/orgChart1"/>
    <dgm:cxn modelId="{E73DCCB5-71ED-7A45-87F4-A444744531F9}" type="presParOf" srcId="{290AA63A-9E9E-E54E-8DB1-CD4E37C76159}" destId="{BF794FE4-EC8C-D141-865E-D6E823DBBE5B}" srcOrd="0" destOrd="0" presId="urn:microsoft.com/office/officeart/2005/8/layout/orgChart1"/>
    <dgm:cxn modelId="{5B4E1CFB-EFA7-F947-99BD-489686E5AADC}" type="presParOf" srcId="{290AA63A-9E9E-E54E-8DB1-CD4E37C76159}" destId="{2A10D810-A125-A54C-811E-192FADB837B8}" srcOrd="1" destOrd="0" presId="urn:microsoft.com/office/officeart/2005/8/layout/orgChart1"/>
    <dgm:cxn modelId="{D78C489A-276D-E945-88CD-2334BA7E944A}" type="presParOf" srcId="{9B1600E4-B73C-F74F-A65D-D5C701BC5D5A}" destId="{AB5D81B3-B107-0E4F-BAD5-BE6ED5179A2D}" srcOrd="1" destOrd="0" presId="urn:microsoft.com/office/officeart/2005/8/layout/orgChart1"/>
    <dgm:cxn modelId="{882BB991-0519-B14F-A896-9CA0C9EF97CE}" type="presParOf" srcId="{9B1600E4-B73C-F74F-A65D-D5C701BC5D5A}" destId="{BE18DE4C-7CE7-7E4A-9651-B688FF3A7CBE}" srcOrd="2" destOrd="0" presId="urn:microsoft.com/office/officeart/2005/8/layout/orgChart1"/>
    <dgm:cxn modelId="{7C5A2BEB-D808-834D-9A4F-22F9E35B6A91}" type="presParOf" srcId="{43A6B890-FE30-3F47-B3C2-455EFC114FD7}" destId="{2654386B-CB81-0141-8F25-BC80B049DDB6}" srcOrd="4" destOrd="0" presId="urn:microsoft.com/office/officeart/2005/8/layout/orgChart1"/>
    <dgm:cxn modelId="{79338217-FE81-B54B-94C1-B16EA0382DD7}" type="presParOf" srcId="{43A6B890-FE30-3F47-B3C2-455EFC114FD7}" destId="{B9B60C62-91D9-7A42-A8AD-6D0AD1215BB0}" srcOrd="5" destOrd="0" presId="urn:microsoft.com/office/officeart/2005/8/layout/orgChart1"/>
    <dgm:cxn modelId="{B5E200AA-0D3A-E941-A634-C3AAE35BBDC3}" type="presParOf" srcId="{B9B60C62-91D9-7A42-A8AD-6D0AD1215BB0}" destId="{570418F8-5D78-E143-BAA5-6F2AF17111F3}" srcOrd="0" destOrd="0" presId="urn:microsoft.com/office/officeart/2005/8/layout/orgChart1"/>
    <dgm:cxn modelId="{7E69148F-943B-B34C-A986-071F7B96943B}" type="presParOf" srcId="{570418F8-5D78-E143-BAA5-6F2AF17111F3}" destId="{B7BABAFB-FF8C-4841-B908-B68B232B58E4}" srcOrd="0" destOrd="0" presId="urn:microsoft.com/office/officeart/2005/8/layout/orgChart1"/>
    <dgm:cxn modelId="{467C73E9-B995-ED49-B068-88AB1B42F3EB}" type="presParOf" srcId="{570418F8-5D78-E143-BAA5-6F2AF17111F3}" destId="{BCBC4984-D037-BE4A-BB4F-A115F55A69E5}" srcOrd="1" destOrd="0" presId="urn:microsoft.com/office/officeart/2005/8/layout/orgChart1"/>
    <dgm:cxn modelId="{12C32147-405C-134D-9877-E5516770B1FB}" type="presParOf" srcId="{B9B60C62-91D9-7A42-A8AD-6D0AD1215BB0}" destId="{F78E49EE-E96A-A848-BC97-DE8263917735}" srcOrd="1" destOrd="0" presId="urn:microsoft.com/office/officeart/2005/8/layout/orgChart1"/>
    <dgm:cxn modelId="{DABE7214-B6EB-E745-9FE3-FF9A1188A5AE}" type="presParOf" srcId="{B9B60C62-91D9-7A42-A8AD-6D0AD1215BB0}" destId="{00DEAD0F-C6CC-8D49-A11C-528224A38C32}" srcOrd="2" destOrd="0" presId="urn:microsoft.com/office/officeart/2005/8/layout/orgChart1"/>
    <dgm:cxn modelId="{4EC2D431-3AE7-6E48-A25C-490D61D23B63}" type="presParOf" srcId="{43A6B890-FE30-3F47-B3C2-455EFC114FD7}" destId="{8B837DCF-082F-5945-B3A9-FD7AB3A3C57F}" srcOrd="6" destOrd="0" presId="urn:microsoft.com/office/officeart/2005/8/layout/orgChart1"/>
    <dgm:cxn modelId="{8688B505-B604-D748-A15F-58FEC2067B4D}" type="presParOf" srcId="{43A6B890-FE30-3F47-B3C2-455EFC114FD7}" destId="{A259A83D-A124-BC42-A282-48C75C00C85F}" srcOrd="7" destOrd="0" presId="urn:microsoft.com/office/officeart/2005/8/layout/orgChart1"/>
    <dgm:cxn modelId="{A5854289-CFA8-4141-AEDC-C84EA09268DB}" type="presParOf" srcId="{A259A83D-A124-BC42-A282-48C75C00C85F}" destId="{51E7A508-E3D0-184E-BD88-24E057F421DD}" srcOrd="0" destOrd="0" presId="urn:microsoft.com/office/officeart/2005/8/layout/orgChart1"/>
    <dgm:cxn modelId="{ED1D07F6-1468-D44A-A937-4FBF751E5F34}" type="presParOf" srcId="{51E7A508-E3D0-184E-BD88-24E057F421DD}" destId="{C0A5BCCC-5F45-C447-AF2D-CDD7D53D784C}" srcOrd="0" destOrd="0" presId="urn:microsoft.com/office/officeart/2005/8/layout/orgChart1"/>
    <dgm:cxn modelId="{80E4093B-8B66-6F4E-8085-87514137BDA5}" type="presParOf" srcId="{51E7A508-E3D0-184E-BD88-24E057F421DD}" destId="{4D54109C-16CD-9842-A7B2-95F297F475C6}" srcOrd="1" destOrd="0" presId="urn:microsoft.com/office/officeart/2005/8/layout/orgChart1"/>
    <dgm:cxn modelId="{DC5F0883-C9A8-9740-8E19-CBCCFBA0E3C7}" type="presParOf" srcId="{A259A83D-A124-BC42-A282-48C75C00C85F}" destId="{BF752E86-48AF-EE4A-AB73-7B57A500E6BC}" srcOrd="1" destOrd="0" presId="urn:microsoft.com/office/officeart/2005/8/layout/orgChart1"/>
    <dgm:cxn modelId="{6B679AD7-28E9-AE41-BFBA-7D6D0CE690AB}" type="presParOf" srcId="{A259A83D-A124-BC42-A282-48C75C00C85F}" destId="{F80B9B8D-1FD7-D649-8F2F-596E9A3FAE7B}" srcOrd="2" destOrd="0" presId="urn:microsoft.com/office/officeart/2005/8/layout/orgChart1"/>
    <dgm:cxn modelId="{48B0ABEB-8B78-2D47-81CB-3A18DCA88F01}" type="presParOf" srcId="{8D34E95D-B880-6F48-BA90-83EDB0B9BAC4}" destId="{FFA853EE-2F61-194C-9D95-C654F32D9BD8}"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A4B7792-FDC2-794B-B2D8-79A93906B591}" type="doc">
      <dgm:prSet loTypeId="urn:microsoft.com/office/officeart/2005/8/layout/orgChart1" loCatId="" qsTypeId="urn:microsoft.com/office/officeart/2005/8/quickstyle/simple1" qsCatId="simple" csTypeId="urn:microsoft.com/office/officeart/2005/8/colors/accent1_2" csCatId="accent1" phldr="1"/>
      <dgm:spPr/>
      <dgm:t>
        <a:bodyPr/>
        <a:lstStyle/>
        <a:p>
          <a:endParaRPr lang="en-US"/>
        </a:p>
      </dgm:t>
    </dgm:pt>
    <dgm:pt modelId="{2B41C51D-CF5D-D540-B2DD-AD77FBEFEC30}">
      <dgm:prSet phldrT="[Text]" custT="1"/>
      <dgm:spPr>
        <a:solidFill>
          <a:schemeClr val="bg1">
            <a:lumMod val="85000"/>
          </a:schemeClr>
        </a:solidFill>
      </dgm:spPr>
      <dgm:t>
        <a:bodyPr lIns="91440" tIns="91440" rIns="91440" bIns="91440"/>
        <a:lstStyle/>
        <a:p>
          <a:r>
            <a:rPr lang="en-US" sz="2000" b="1" i="1" dirty="0">
              <a:solidFill>
                <a:schemeClr val="tx1"/>
              </a:solidFill>
            </a:rPr>
            <a:t>Excessive subsidy on poorly targeted free or overly subsidized social marketing programs is a barrier to commercial actors, and carries a big opportunity cost in neglected interventions</a:t>
          </a:r>
        </a:p>
      </dgm:t>
    </dgm:pt>
    <dgm:pt modelId="{7F9750E7-0829-A64E-99AB-60124E65C5B5}" type="parTrans" cxnId="{82954AFD-A9FB-BB4E-9971-B8847651A0EB}">
      <dgm:prSet/>
      <dgm:spPr/>
      <dgm:t>
        <a:bodyPr/>
        <a:lstStyle/>
        <a:p>
          <a:endParaRPr lang="en-US"/>
        </a:p>
      </dgm:t>
    </dgm:pt>
    <dgm:pt modelId="{078A7FEA-383B-F845-A72C-EE7E414F9521}" type="sibTrans" cxnId="{82954AFD-A9FB-BB4E-9971-B8847651A0EB}">
      <dgm:prSet/>
      <dgm:spPr/>
      <dgm:t>
        <a:bodyPr/>
        <a:lstStyle/>
        <a:p>
          <a:endParaRPr lang="en-US"/>
        </a:p>
      </dgm:t>
    </dgm:pt>
    <dgm:pt modelId="{AD768702-6E9F-8F48-96F0-86ED0EEBA116}">
      <dgm:prSet phldrT="[Text]" custT="1"/>
      <dgm:spPr>
        <a:solidFill>
          <a:srgbClr val="5BADAC"/>
        </a:solidFill>
      </dgm:spPr>
      <dgm:t>
        <a:bodyPr lIns="91440" tIns="91440" rIns="91440" bIns="91440"/>
        <a:lstStyle/>
        <a:p>
          <a:r>
            <a:rPr lang="en-US" sz="1800" i="1" dirty="0">
              <a:effectLst/>
              <a:latin typeface="+mn-lt"/>
              <a:ea typeface="+mn-ea"/>
              <a:cs typeface="+mn-cs"/>
            </a:rPr>
            <a:t>Current investments in public sector and social marketing programs are not addressing last-mile and equity challenges of assuring access and affordability among target populations. Bulk of funding is spent on maintaining core operations.</a:t>
          </a:r>
        </a:p>
        <a:p>
          <a:endParaRPr lang="en-US" sz="1800" dirty="0"/>
        </a:p>
      </dgm:t>
    </dgm:pt>
    <dgm:pt modelId="{3D6DB2EC-F97A-8C4F-827F-50D2E56ED7D1}" type="parTrans" cxnId="{892B6676-62D0-0448-9174-C127D1E352B4}">
      <dgm:prSet/>
      <dgm:spPr>
        <a:ln>
          <a:solidFill>
            <a:schemeClr val="bg1"/>
          </a:solidFill>
        </a:ln>
      </dgm:spPr>
      <dgm:t>
        <a:bodyPr/>
        <a:lstStyle/>
        <a:p>
          <a:endParaRPr lang="en-US"/>
        </a:p>
      </dgm:t>
    </dgm:pt>
    <dgm:pt modelId="{1CAEB59A-D0F6-1C46-9381-41B639D2B0FD}" type="sibTrans" cxnId="{892B6676-62D0-0448-9174-C127D1E352B4}">
      <dgm:prSet/>
      <dgm:spPr/>
      <dgm:t>
        <a:bodyPr/>
        <a:lstStyle/>
        <a:p>
          <a:endParaRPr lang="en-US"/>
        </a:p>
      </dgm:t>
    </dgm:pt>
    <dgm:pt modelId="{751B61F3-FFF2-714C-821A-670283027FA0}">
      <dgm:prSet custT="1"/>
      <dgm:spPr>
        <a:solidFill>
          <a:srgbClr val="5BADAC"/>
        </a:solidFill>
      </dgm:spPr>
      <dgm:t>
        <a:bodyPr lIns="91440" tIns="91440" rIns="91440" bIns="91440"/>
        <a:lstStyle/>
        <a:p>
          <a:pPr rtl="0"/>
          <a:r>
            <a:rPr lang="en-US" sz="1800" i="1" dirty="0">
              <a:effectLst/>
              <a:latin typeface="+mn-lt"/>
              <a:ea typeface="+mn-ea"/>
              <a:cs typeface="+mn-cs"/>
            </a:rPr>
            <a:t>Donor subsidy is untargeted and misaligned to support heavily subsidized condoms (public and social marketing brands) across all wealth quintiles, and mainly serves general population condom needs</a:t>
          </a:r>
          <a:endParaRPr lang="en-US" sz="1800" i="1" dirty="0"/>
        </a:p>
      </dgm:t>
    </dgm:pt>
    <dgm:pt modelId="{5607CE16-D110-2043-B387-9541B451A157}" type="parTrans" cxnId="{6D56D140-CF1B-664C-BAE7-491D7BEB76E8}">
      <dgm:prSet/>
      <dgm:spPr>
        <a:ln>
          <a:solidFill>
            <a:schemeClr val="bg1"/>
          </a:solidFill>
        </a:ln>
      </dgm:spPr>
      <dgm:t>
        <a:bodyPr/>
        <a:lstStyle/>
        <a:p>
          <a:endParaRPr lang="en-US"/>
        </a:p>
      </dgm:t>
    </dgm:pt>
    <dgm:pt modelId="{2F7EC13C-4232-284F-9D73-9ADF6BEFEE7D}" type="sibTrans" cxnId="{6D56D140-CF1B-664C-BAE7-491D7BEB76E8}">
      <dgm:prSet/>
      <dgm:spPr/>
      <dgm:t>
        <a:bodyPr/>
        <a:lstStyle/>
        <a:p>
          <a:endParaRPr lang="en-US"/>
        </a:p>
      </dgm:t>
    </dgm:pt>
    <dgm:pt modelId="{D1AF3AC7-A06D-6A4B-BF61-C07C150090ED}" type="pres">
      <dgm:prSet presAssocID="{BA4B7792-FDC2-794B-B2D8-79A93906B591}" presName="hierChild1" presStyleCnt="0">
        <dgm:presLayoutVars>
          <dgm:orgChart val="1"/>
          <dgm:chPref val="1"/>
          <dgm:dir/>
          <dgm:animOne val="branch"/>
          <dgm:animLvl val="lvl"/>
          <dgm:resizeHandles/>
        </dgm:presLayoutVars>
      </dgm:prSet>
      <dgm:spPr/>
      <dgm:t>
        <a:bodyPr/>
        <a:lstStyle/>
        <a:p>
          <a:endParaRPr lang="en-US"/>
        </a:p>
      </dgm:t>
    </dgm:pt>
    <dgm:pt modelId="{8D34E95D-B880-6F48-BA90-83EDB0B9BAC4}" type="pres">
      <dgm:prSet presAssocID="{2B41C51D-CF5D-D540-B2DD-AD77FBEFEC30}" presName="hierRoot1" presStyleCnt="0">
        <dgm:presLayoutVars>
          <dgm:hierBranch val="init"/>
        </dgm:presLayoutVars>
      </dgm:prSet>
      <dgm:spPr/>
    </dgm:pt>
    <dgm:pt modelId="{37124E69-2D48-3842-B9F2-195504F90B82}" type="pres">
      <dgm:prSet presAssocID="{2B41C51D-CF5D-D540-B2DD-AD77FBEFEC30}" presName="rootComposite1" presStyleCnt="0"/>
      <dgm:spPr/>
    </dgm:pt>
    <dgm:pt modelId="{3861ADD1-987A-A742-A547-6454A7C61155}" type="pres">
      <dgm:prSet presAssocID="{2B41C51D-CF5D-D540-B2DD-AD77FBEFEC30}" presName="rootText1" presStyleLbl="node0" presStyleIdx="0" presStyleCnt="1" custScaleX="350622" custScaleY="146410">
        <dgm:presLayoutVars>
          <dgm:chPref val="3"/>
        </dgm:presLayoutVars>
      </dgm:prSet>
      <dgm:spPr/>
      <dgm:t>
        <a:bodyPr/>
        <a:lstStyle/>
        <a:p>
          <a:endParaRPr lang="en-US"/>
        </a:p>
      </dgm:t>
    </dgm:pt>
    <dgm:pt modelId="{A98A61B9-D742-944B-879C-F7BDE27CF7C3}" type="pres">
      <dgm:prSet presAssocID="{2B41C51D-CF5D-D540-B2DD-AD77FBEFEC30}" presName="rootConnector1" presStyleLbl="node1" presStyleIdx="0" presStyleCnt="0"/>
      <dgm:spPr/>
      <dgm:t>
        <a:bodyPr/>
        <a:lstStyle/>
        <a:p>
          <a:endParaRPr lang="en-US"/>
        </a:p>
      </dgm:t>
    </dgm:pt>
    <dgm:pt modelId="{43A6B890-FE30-3F47-B3C2-455EFC114FD7}" type="pres">
      <dgm:prSet presAssocID="{2B41C51D-CF5D-D540-B2DD-AD77FBEFEC30}" presName="hierChild2" presStyleCnt="0"/>
      <dgm:spPr/>
    </dgm:pt>
    <dgm:pt modelId="{68A7CF21-ECFE-FA4F-AE1D-BEE38B80E20C}" type="pres">
      <dgm:prSet presAssocID="{3D6DB2EC-F97A-8C4F-827F-50D2E56ED7D1}" presName="Name37" presStyleLbl="parChTrans1D2" presStyleIdx="0" presStyleCnt="2"/>
      <dgm:spPr/>
      <dgm:t>
        <a:bodyPr/>
        <a:lstStyle/>
        <a:p>
          <a:endParaRPr lang="en-US"/>
        </a:p>
      </dgm:t>
    </dgm:pt>
    <dgm:pt modelId="{22860F88-74A5-3044-B4E8-70B1B90B7683}" type="pres">
      <dgm:prSet presAssocID="{AD768702-6E9F-8F48-96F0-86ED0EEBA116}" presName="hierRoot2" presStyleCnt="0">
        <dgm:presLayoutVars>
          <dgm:hierBranch val="init"/>
        </dgm:presLayoutVars>
      </dgm:prSet>
      <dgm:spPr/>
    </dgm:pt>
    <dgm:pt modelId="{1371135C-A288-0947-BEB5-98E357E82CD8}" type="pres">
      <dgm:prSet presAssocID="{AD768702-6E9F-8F48-96F0-86ED0EEBA116}" presName="rootComposite" presStyleCnt="0"/>
      <dgm:spPr/>
    </dgm:pt>
    <dgm:pt modelId="{123EA40A-8A7F-0B41-BE74-9DC9BF586C26}" type="pres">
      <dgm:prSet presAssocID="{AD768702-6E9F-8F48-96F0-86ED0EEBA116}" presName="rootText" presStyleLbl="node2" presStyleIdx="0" presStyleCnt="2" custScaleX="195920" custScaleY="320086" custLinFactNeighborX="675">
        <dgm:presLayoutVars>
          <dgm:chPref val="3"/>
        </dgm:presLayoutVars>
      </dgm:prSet>
      <dgm:spPr/>
      <dgm:t>
        <a:bodyPr/>
        <a:lstStyle/>
        <a:p>
          <a:endParaRPr lang="en-US"/>
        </a:p>
      </dgm:t>
    </dgm:pt>
    <dgm:pt modelId="{BA280572-DFB0-3B49-B127-0170F5B5C033}" type="pres">
      <dgm:prSet presAssocID="{AD768702-6E9F-8F48-96F0-86ED0EEBA116}" presName="rootConnector" presStyleLbl="node2" presStyleIdx="0" presStyleCnt="2"/>
      <dgm:spPr/>
      <dgm:t>
        <a:bodyPr/>
        <a:lstStyle/>
        <a:p>
          <a:endParaRPr lang="en-US"/>
        </a:p>
      </dgm:t>
    </dgm:pt>
    <dgm:pt modelId="{9828B715-D41C-D54E-8F93-58D48FE1D96B}" type="pres">
      <dgm:prSet presAssocID="{AD768702-6E9F-8F48-96F0-86ED0EEBA116}" presName="hierChild4" presStyleCnt="0"/>
      <dgm:spPr/>
    </dgm:pt>
    <dgm:pt modelId="{D0F8D4C8-5F9C-6843-ABCE-FA5CB1DE757E}" type="pres">
      <dgm:prSet presAssocID="{AD768702-6E9F-8F48-96F0-86ED0EEBA116}" presName="hierChild5" presStyleCnt="0"/>
      <dgm:spPr/>
    </dgm:pt>
    <dgm:pt modelId="{2654386B-CB81-0141-8F25-BC80B049DDB6}" type="pres">
      <dgm:prSet presAssocID="{5607CE16-D110-2043-B387-9541B451A157}" presName="Name37" presStyleLbl="parChTrans1D2" presStyleIdx="1" presStyleCnt="2"/>
      <dgm:spPr/>
      <dgm:t>
        <a:bodyPr/>
        <a:lstStyle/>
        <a:p>
          <a:endParaRPr lang="en-US"/>
        </a:p>
      </dgm:t>
    </dgm:pt>
    <dgm:pt modelId="{B9B60C62-91D9-7A42-A8AD-6D0AD1215BB0}" type="pres">
      <dgm:prSet presAssocID="{751B61F3-FFF2-714C-821A-670283027FA0}" presName="hierRoot2" presStyleCnt="0">
        <dgm:presLayoutVars>
          <dgm:hierBranch val="init"/>
        </dgm:presLayoutVars>
      </dgm:prSet>
      <dgm:spPr/>
    </dgm:pt>
    <dgm:pt modelId="{570418F8-5D78-E143-BAA5-6F2AF17111F3}" type="pres">
      <dgm:prSet presAssocID="{751B61F3-FFF2-714C-821A-670283027FA0}" presName="rootComposite" presStyleCnt="0"/>
      <dgm:spPr/>
    </dgm:pt>
    <dgm:pt modelId="{B7BABAFB-FF8C-4841-B908-B68B232B58E4}" type="pres">
      <dgm:prSet presAssocID="{751B61F3-FFF2-714C-821A-670283027FA0}" presName="rootText" presStyleLbl="node2" presStyleIdx="1" presStyleCnt="2" custScaleX="196037" custScaleY="319730" custLinFactNeighborX="675">
        <dgm:presLayoutVars>
          <dgm:chPref val="3"/>
        </dgm:presLayoutVars>
      </dgm:prSet>
      <dgm:spPr/>
      <dgm:t>
        <a:bodyPr/>
        <a:lstStyle/>
        <a:p>
          <a:endParaRPr lang="en-US"/>
        </a:p>
      </dgm:t>
    </dgm:pt>
    <dgm:pt modelId="{BCBC4984-D037-BE4A-BB4F-A115F55A69E5}" type="pres">
      <dgm:prSet presAssocID="{751B61F3-FFF2-714C-821A-670283027FA0}" presName="rootConnector" presStyleLbl="node2" presStyleIdx="1" presStyleCnt="2"/>
      <dgm:spPr/>
      <dgm:t>
        <a:bodyPr/>
        <a:lstStyle/>
        <a:p>
          <a:endParaRPr lang="en-US"/>
        </a:p>
      </dgm:t>
    </dgm:pt>
    <dgm:pt modelId="{F78E49EE-E96A-A848-BC97-DE8263917735}" type="pres">
      <dgm:prSet presAssocID="{751B61F3-FFF2-714C-821A-670283027FA0}" presName="hierChild4" presStyleCnt="0"/>
      <dgm:spPr/>
    </dgm:pt>
    <dgm:pt modelId="{00DEAD0F-C6CC-8D49-A11C-528224A38C32}" type="pres">
      <dgm:prSet presAssocID="{751B61F3-FFF2-714C-821A-670283027FA0}" presName="hierChild5" presStyleCnt="0"/>
      <dgm:spPr/>
    </dgm:pt>
    <dgm:pt modelId="{FFA853EE-2F61-194C-9D95-C654F32D9BD8}" type="pres">
      <dgm:prSet presAssocID="{2B41C51D-CF5D-D540-B2DD-AD77FBEFEC30}" presName="hierChild3" presStyleCnt="0"/>
      <dgm:spPr/>
    </dgm:pt>
  </dgm:ptLst>
  <dgm:cxnLst>
    <dgm:cxn modelId="{25547440-101A-A64A-8DD1-451D14F3C7E1}" type="presOf" srcId="{3D6DB2EC-F97A-8C4F-827F-50D2E56ED7D1}" destId="{68A7CF21-ECFE-FA4F-AE1D-BEE38B80E20C}" srcOrd="0" destOrd="0" presId="urn:microsoft.com/office/officeart/2005/8/layout/orgChart1"/>
    <dgm:cxn modelId="{82954AFD-A9FB-BB4E-9971-B8847651A0EB}" srcId="{BA4B7792-FDC2-794B-B2D8-79A93906B591}" destId="{2B41C51D-CF5D-D540-B2DD-AD77FBEFEC30}" srcOrd="0" destOrd="0" parTransId="{7F9750E7-0829-A64E-99AB-60124E65C5B5}" sibTransId="{078A7FEA-383B-F845-A72C-EE7E414F9521}"/>
    <dgm:cxn modelId="{700D91C2-B33B-7442-9EAC-597331DD12F4}" type="presOf" srcId="{AD768702-6E9F-8F48-96F0-86ED0EEBA116}" destId="{BA280572-DFB0-3B49-B127-0170F5B5C033}" srcOrd="1" destOrd="0" presId="urn:microsoft.com/office/officeart/2005/8/layout/orgChart1"/>
    <dgm:cxn modelId="{318A1F52-D58E-F04B-AD7D-475A415AEA99}" type="presOf" srcId="{BA4B7792-FDC2-794B-B2D8-79A93906B591}" destId="{D1AF3AC7-A06D-6A4B-BF61-C07C150090ED}" srcOrd="0" destOrd="0" presId="urn:microsoft.com/office/officeart/2005/8/layout/orgChart1"/>
    <dgm:cxn modelId="{6249E816-29FB-2046-B237-0FDB382177DB}" type="presOf" srcId="{751B61F3-FFF2-714C-821A-670283027FA0}" destId="{BCBC4984-D037-BE4A-BB4F-A115F55A69E5}" srcOrd="1" destOrd="0" presId="urn:microsoft.com/office/officeart/2005/8/layout/orgChart1"/>
    <dgm:cxn modelId="{9A4BC7B7-DA75-074B-B0CE-2AC907CF7E67}" type="presOf" srcId="{5607CE16-D110-2043-B387-9541B451A157}" destId="{2654386B-CB81-0141-8F25-BC80B049DDB6}" srcOrd="0" destOrd="0" presId="urn:microsoft.com/office/officeart/2005/8/layout/orgChart1"/>
    <dgm:cxn modelId="{5F2FFF9D-2CA8-0A4A-B191-549F495F23EB}" type="presOf" srcId="{2B41C51D-CF5D-D540-B2DD-AD77FBEFEC30}" destId="{A98A61B9-D742-944B-879C-F7BDE27CF7C3}" srcOrd="1" destOrd="0" presId="urn:microsoft.com/office/officeart/2005/8/layout/orgChart1"/>
    <dgm:cxn modelId="{6D56D140-CF1B-664C-BAE7-491D7BEB76E8}" srcId="{2B41C51D-CF5D-D540-B2DD-AD77FBEFEC30}" destId="{751B61F3-FFF2-714C-821A-670283027FA0}" srcOrd="1" destOrd="0" parTransId="{5607CE16-D110-2043-B387-9541B451A157}" sibTransId="{2F7EC13C-4232-284F-9D73-9ADF6BEFEE7D}"/>
    <dgm:cxn modelId="{892B6676-62D0-0448-9174-C127D1E352B4}" srcId="{2B41C51D-CF5D-D540-B2DD-AD77FBEFEC30}" destId="{AD768702-6E9F-8F48-96F0-86ED0EEBA116}" srcOrd="0" destOrd="0" parTransId="{3D6DB2EC-F97A-8C4F-827F-50D2E56ED7D1}" sibTransId="{1CAEB59A-D0F6-1C46-9381-41B639D2B0FD}"/>
    <dgm:cxn modelId="{3D8A6273-5267-B747-A0C3-DD41358910C3}" type="presOf" srcId="{AD768702-6E9F-8F48-96F0-86ED0EEBA116}" destId="{123EA40A-8A7F-0B41-BE74-9DC9BF586C26}" srcOrd="0" destOrd="0" presId="urn:microsoft.com/office/officeart/2005/8/layout/orgChart1"/>
    <dgm:cxn modelId="{A1B60786-E621-CF43-8127-89534C749AF7}" type="presOf" srcId="{2B41C51D-CF5D-D540-B2DD-AD77FBEFEC30}" destId="{3861ADD1-987A-A742-A547-6454A7C61155}" srcOrd="0" destOrd="0" presId="urn:microsoft.com/office/officeart/2005/8/layout/orgChart1"/>
    <dgm:cxn modelId="{7350A843-0D70-E44D-9225-32A8BE2F2F52}" type="presOf" srcId="{751B61F3-FFF2-714C-821A-670283027FA0}" destId="{B7BABAFB-FF8C-4841-B908-B68B232B58E4}" srcOrd="0" destOrd="0" presId="urn:microsoft.com/office/officeart/2005/8/layout/orgChart1"/>
    <dgm:cxn modelId="{3AACAB75-83F5-6946-9227-F1FE78C2B4D1}" type="presParOf" srcId="{D1AF3AC7-A06D-6A4B-BF61-C07C150090ED}" destId="{8D34E95D-B880-6F48-BA90-83EDB0B9BAC4}" srcOrd="0" destOrd="0" presId="urn:microsoft.com/office/officeart/2005/8/layout/orgChart1"/>
    <dgm:cxn modelId="{AD6BDF0E-65DB-4C40-97C3-EDB47EC218CE}" type="presParOf" srcId="{8D34E95D-B880-6F48-BA90-83EDB0B9BAC4}" destId="{37124E69-2D48-3842-B9F2-195504F90B82}" srcOrd="0" destOrd="0" presId="urn:microsoft.com/office/officeart/2005/8/layout/orgChart1"/>
    <dgm:cxn modelId="{F968FB61-2E57-234F-9063-2C59DD9AAE2E}" type="presParOf" srcId="{37124E69-2D48-3842-B9F2-195504F90B82}" destId="{3861ADD1-987A-A742-A547-6454A7C61155}" srcOrd="0" destOrd="0" presId="urn:microsoft.com/office/officeart/2005/8/layout/orgChart1"/>
    <dgm:cxn modelId="{64094D9A-78E7-7544-8F50-167C0ED9592E}" type="presParOf" srcId="{37124E69-2D48-3842-B9F2-195504F90B82}" destId="{A98A61B9-D742-944B-879C-F7BDE27CF7C3}" srcOrd="1" destOrd="0" presId="urn:microsoft.com/office/officeart/2005/8/layout/orgChart1"/>
    <dgm:cxn modelId="{11F874BE-FD89-AE4E-B98C-C7E291730A5E}" type="presParOf" srcId="{8D34E95D-B880-6F48-BA90-83EDB0B9BAC4}" destId="{43A6B890-FE30-3F47-B3C2-455EFC114FD7}" srcOrd="1" destOrd="0" presId="urn:microsoft.com/office/officeart/2005/8/layout/orgChart1"/>
    <dgm:cxn modelId="{1D2B132D-EB31-964C-9DCC-A1DCA69BE866}" type="presParOf" srcId="{43A6B890-FE30-3F47-B3C2-455EFC114FD7}" destId="{68A7CF21-ECFE-FA4F-AE1D-BEE38B80E20C}" srcOrd="0" destOrd="0" presId="urn:microsoft.com/office/officeart/2005/8/layout/orgChart1"/>
    <dgm:cxn modelId="{6F724696-9DD3-3741-876A-6D15F57ABE47}" type="presParOf" srcId="{43A6B890-FE30-3F47-B3C2-455EFC114FD7}" destId="{22860F88-74A5-3044-B4E8-70B1B90B7683}" srcOrd="1" destOrd="0" presId="urn:microsoft.com/office/officeart/2005/8/layout/orgChart1"/>
    <dgm:cxn modelId="{2CCA7538-E73E-A349-8330-71D9BC09C5E6}" type="presParOf" srcId="{22860F88-74A5-3044-B4E8-70B1B90B7683}" destId="{1371135C-A288-0947-BEB5-98E357E82CD8}" srcOrd="0" destOrd="0" presId="urn:microsoft.com/office/officeart/2005/8/layout/orgChart1"/>
    <dgm:cxn modelId="{2024D817-6B2F-D040-B839-9045AB79B526}" type="presParOf" srcId="{1371135C-A288-0947-BEB5-98E357E82CD8}" destId="{123EA40A-8A7F-0B41-BE74-9DC9BF586C26}" srcOrd="0" destOrd="0" presId="urn:microsoft.com/office/officeart/2005/8/layout/orgChart1"/>
    <dgm:cxn modelId="{677FCE8B-A480-F244-B541-4DEA40ECD67F}" type="presParOf" srcId="{1371135C-A288-0947-BEB5-98E357E82CD8}" destId="{BA280572-DFB0-3B49-B127-0170F5B5C033}" srcOrd="1" destOrd="0" presId="urn:microsoft.com/office/officeart/2005/8/layout/orgChart1"/>
    <dgm:cxn modelId="{BEA72650-2771-914F-8646-4B3EAFDBF7D0}" type="presParOf" srcId="{22860F88-74A5-3044-B4E8-70B1B90B7683}" destId="{9828B715-D41C-D54E-8F93-58D48FE1D96B}" srcOrd="1" destOrd="0" presId="urn:microsoft.com/office/officeart/2005/8/layout/orgChart1"/>
    <dgm:cxn modelId="{583F7134-3725-9C4F-99EE-EBDB0BD56925}" type="presParOf" srcId="{22860F88-74A5-3044-B4E8-70B1B90B7683}" destId="{D0F8D4C8-5F9C-6843-ABCE-FA5CB1DE757E}" srcOrd="2" destOrd="0" presId="urn:microsoft.com/office/officeart/2005/8/layout/orgChart1"/>
    <dgm:cxn modelId="{6E0136A8-0C2D-924B-A40C-A4B9E9870FC4}" type="presParOf" srcId="{43A6B890-FE30-3F47-B3C2-455EFC114FD7}" destId="{2654386B-CB81-0141-8F25-BC80B049DDB6}" srcOrd="2" destOrd="0" presId="urn:microsoft.com/office/officeart/2005/8/layout/orgChart1"/>
    <dgm:cxn modelId="{7DC68055-A5B1-FF40-9D70-A68A82B49363}" type="presParOf" srcId="{43A6B890-FE30-3F47-B3C2-455EFC114FD7}" destId="{B9B60C62-91D9-7A42-A8AD-6D0AD1215BB0}" srcOrd="3" destOrd="0" presId="urn:microsoft.com/office/officeart/2005/8/layout/orgChart1"/>
    <dgm:cxn modelId="{68EC0166-83D8-E145-A655-3619DD3065BE}" type="presParOf" srcId="{B9B60C62-91D9-7A42-A8AD-6D0AD1215BB0}" destId="{570418F8-5D78-E143-BAA5-6F2AF17111F3}" srcOrd="0" destOrd="0" presId="urn:microsoft.com/office/officeart/2005/8/layout/orgChart1"/>
    <dgm:cxn modelId="{6E0EC343-E247-E84E-9D47-860924D06B9F}" type="presParOf" srcId="{570418F8-5D78-E143-BAA5-6F2AF17111F3}" destId="{B7BABAFB-FF8C-4841-B908-B68B232B58E4}" srcOrd="0" destOrd="0" presId="urn:microsoft.com/office/officeart/2005/8/layout/orgChart1"/>
    <dgm:cxn modelId="{26B09552-E52F-C746-B0F7-D3637B7C029A}" type="presParOf" srcId="{570418F8-5D78-E143-BAA5-6F2AF17111F3}" destId="{BCBC4984-D037-BE4A-BB4F-A115F55A69E5}" srcOrd="1" destOrd="0" presId="urn:microsoft.com/office/officeart/2005/8/layout/orgChart1"/>
    <dgm:cxn modelId="{5132CBC3-C8AE-9047-85A8-382166CE9EE3}" type="presParOf" srcId="{B9B60C62-91D9-7A42-A8AD-6D0AD1215BB0}" destId="{F78E49EE-E96A-A848-BC97-DE8263917735}" srcOrd="1" destOrd="0" presId="urn:microsoft.com/office/officeart/2005/8/layout/orgChart1"/>
    <dgm:cxn modelId="{E11D2A4F-5E6B-8747-BFEA-28C401F60D38}" type="presParOf" srcId="{B9B60C62-91D9-7A42-A8AD-6D0AD1215BB0}" destId="{00DEAD0F-C6CC-8D49-A11C-528224A38C32}" srcOrd="2" destOrd="0" presId="urn:microsoft.com/office/officeart/2005/8/layout/orgChart1"/>
    <dgm:cxn modelId="{C84F4D00-0FB0-1C4F-AEA1-B3AD30F68A38}" type="presParOf" srcId="{8D34E95D-B880-6F48-BA90-83EDB0B9BAC4}" destId="{FFA853EE-2F61-194C-9D95-C654F32D9BD8}"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A4B7792-FDC2-794B-B2D8-79A93906B591}" type="doc">
      <dgm:prSet loTypeId="urn:microsoft.com/office/officeart/2005/8/layout/orgChart1" loCatId="" qsTypeId="urn:microsoft.com/office/officeart/2005/8/quickstyle/simple1" qsCatId="simple" csTypeId="urn:microsoft.com/office/officeart/2005/8/colors/accent1_2" csCatId="accent1" phldr="1"/>
      <dgm:spPr/>
      <dgm:t>
        <a:bodyPr/>
        <a:lstStyle/>
        <a:p>
          <a:endParaRPr lang="en-US"/>
        </a:p>
      </dgm:t>
    </dgm:pt>
    <dgm:pt modelId="{2B41C51D-CF5D-D540-B2DD-AD77FBEFEC30}">
      <dgm:prSet phldrT="[Text]" custT="1"/>
      <dgm:spPr>
        <a:solidFill>
          <a:schemeClr val="bg1">
            <a:lumMod val="85000"/>
          </a:schemeClr>
        </a:solidFill>
      </dgm:spPr>
      <dgm:t>
        <a:bodyPr/>
        <a:lstStyle/>
        <a:p>
          <a:r>
            <a:rPr lang="en-US" sz="2000" b="1" i="1" dirty="0">
              <a:solidFill>
                <a:schemeClr val="tx1"/>
              </a:solidFill>
            </a:rPr>
            <a:t>Lack of adequate investment and coordinated efforts in demand creation to ensure continued growth of the condom market and to increase condom use across all target populations</a:t>
          </a:r>
        </a:p>
      </dgm:t>
    </dgm:pt>
    <dgm:pt modelId="{7F9750E7-0829-A64E-99AB-60124E65C5B5}" type="parTrans" cxnId="{82954AFD-A9FB-BB4E-9971-B8847651A0EB}">
      <dgm:prSet/>
      <dgm:spPr/>
      <dgm:t>
        <a:bodyPr/>
        <a:lstStyle/>
        <a:p>
          <a:endParaRPr lang="en-US"/>
        </a:p>
      </dgm:t>
    </dgm:pt>
    <dgm:pt modelId="{078A7FEA-383B-F845-A72C-EE7E414F9521}" type="sibTrans" cxnId="{82954AFD-A9FB-BB4E-9971-B8847651A0EB}">
      <dgm:prSet/>
      <dgm:spPr/>
      <dgm:t>
        <a:bodyPr/>
        <a:lstStyle/>
        <a:p>
          <a:endParaRPr lang="en-US"/>
        </a:p>
      </dgm:t>
    </dgm:pt>
    <dgm:pt modelId="{AD768702-6E9F-8F48-96F0-86ED0EEBA116}">
      <dgm:prSet phldrT="[Text]" custT="1"/>
      <dgm:spPr>
        <a:solidFill>
          <a:srgbClr val="5BADAC"/>
        </a:solidFill>
      </dgm:spPr>
      <dgm:t>
        <a:bodyPr lIns="91440" tIns="91440" rIns="91440" bIns="91440"/>
        <a:lstStyle/>
        <a:p>
          <a:endParaRPr lang="en-US" sz="1800" i="1" dirty="0">
            <a:effectLst/>
            <a:latin typeface="+mn-lt"/>
            <a:ea typeface="+mn-ea"/>
            <a:cs typeface="+mn-cs"/>
          </a:endParaRPr>
        </a:p>
        <a:p>
          <a:r>
            <a:rPr lang="en-US" sz="1800" i="1" dirty="0">
              <a:effectLst/>
              <a:latin typeface="+mn-lt"/>
              <a:ea typeface="+mn-ea"/>
              <a:cs typeface="+mn-cs"/>
            </a:rPr>
            <a:t>National and donor resources focus on commodity procurement and not on targeted demand creation and social behavior change to address systemic and socio-cultural barriers among key and vulnerable populations</a:t>
          </a:r>
        </a:p>
        <a:p>
          <a:endParaRPr lang="en-US" sz="1800" dirty="0"/>
        </a:p>
      </dgm:t>
    </dgm:pt>
    <dgm:pt modelId="{3D6DB2EC-F97A-8C4F-827F-50D2E56ED7D1}" type="parTrans" cxnId="{892B6676-62D0-0448-9174-C127D1E352B4}">
      <dgm:prSet/>
      <dgm:spPr>
        <a:ln>
          <a:solidFill>
            <a:schemeClr val="bg1"/>
          </a:solidFill>
        </a:ln>
      </dgm:spPr>
      <dgm:t>
        <a:bodyPr/>
        <a:lstStyle/>
        <a:p>
          <a:endParaRPr lang="en-US"/>
        </a:p>
      </dgm:t>
    </dgm:pt>
    <dgm:pt modelId="{1CAEB59A-D0F6-1C46-9381-41B639D2B0FD}" type="sibTrans" cxnId="{892B6676-62D0-0448-9174-C127D1E352B4}">
      <dgm:prSet/>
      <dgm:spPr/>
      <dgm:t>
        <a:bodyPr/>
        <a:lstStyle/>
        <a:p>
          <a:endParaRPr lang="en-US"/>
        </a:p>
      </dgm:t>
    </dgm:pt>
    <dgm:pt modelId="{D20642C2-19FD-204D-BF95-3D94D43B4FF2}">
      <dgm:prSet custT="1"/>
      <dgm:spPr>
        <a:solidFill>
          <a:srgbClr val="5BADAC"/>
        </a:solidFill>
      </dgm:spPr>
      <dgm:t>
        <a:bodyPr lIns="91440" tIns="91440" rIns="91440" bIns="91440"/>
        <a:lstStyle/>
        <a:p>
          <a:r>
            <a:rPr lang="en-US" sz="1800" i="1" dirty="0">
              <a:effectLst/>
              <a:latin typeface="+mn-lt"/>
              <a:ea typeface="+mn-ea"/>
              <a:cs typeface="+mn-cs"/>
            </a:rPr>
            <a:t>Limited investment in understanding the market and consumers’ needs as a basis for the development of appropriate behavior change strategies</a:t>
          </a:r>
        </a:p>
      </dgm:t>
    </dgm:pt>
    <dgm:pt modelId="{E6392472-CAC8-814F-9790-40FB2ED1BDB9}" type="parTrans" cxnId="{E01147B1-0C73-014E-9F4E-22A323661BA0}">
      <dgm:prSet/>
      <dgm:spPr>
        <a:ln>
          <a:solidFill>
            <a:schemeClr val="bg1"/>
          </a:solidFill>
        </a:ln>
      </dgm:spPr>
      <dgm:t>
        <a:bodyPr/>
        <a:lstStyle/>
        <a:p>
          <a:endParaRPr lang="en-US"/>
        </a:p>
      </dgm:t>
    </dgm:pt>
    <dgm:pt modelId="{99BCBDD7-DA70-CC46-8085-BBFE09F3C223}" type="sibTrans" cxnId="{E01147B1-0C73-014E-9F4E-22A323661BA0}">
      <dgm:prSet/>
      <dgm:spPr/>
      <dgm:t>
        <a:bodyPr/>
        <a:lstStyle/>
        <a:p>
          <a:endParaRPr lang="en-US"/>
        </a:p>
      </dgm:t>
    </dgm:pt>
    <dgm:pt modelId="{751B61F3-FFF2-714C-821A-670283027FA0}">
      <dgm:prSet custT="1"/>
      <dgm:spPr>
        <a:solidFill>
          <a:srgbClr val="5BADAC"/>
        </a:solidFill>
      </dgm:spPr>
      <dgm:t>
        <a:bodyPr lIns="91440" tIns="91440" rIns="91440" bIns="91440"/>
        <a:lstStyle/>
        <a:p>
          <a:pPr rtl="0"/>
          <a:r>
            <a:rPr lang="en-US" sz="1800" i="1" dirty="0">
              <a:effectLst/>
              <a:latin typeface="+mn-lt"/>
              <a:ea typeface="+mn-ea"/>
              <a:cs typeface="+mn-cs"/>
            </a:rPr>
            <a:t>Lack of clear strategy to integrate condom programming (and ensure condom supplies) within currently-funded HIV prevention and treatment programs through NGOs and CSOs</a:t>
          </a:r>
          <a:endParaRPr lang="en-US" sz="1800" i="1" dirty="0"/>
        </a:p>
      </dgm:t>
    </dgm:pt>
    <dgm:pt modelId="{5607CE16-D110-2043-B387-9541B451A157}" type="parTrans" cxnId="{6D56D140-CF1B-664C-BAE7-491D7BEB76E8}">
      <dgm:prSet/>
      <dgm:spPr>
        <a:ln>
          <a:solidFill>
            <a:schemeClr val="bg1"/>
          </a:solidFill>
        </a:ln>
      </dgm:spPr>
      <dgm:t>
        <a:bodyPr/>
        <a:lstStyle/>
        <a:p>
          <a:endParaRPr lang="en-US"/>
        </a:p>
      </dgm:t>
    </dgm:pt>
    <dgm:pt modelId="{2F7EC13C-4232-284F-9D73-9ADF6BEFEE7D}" type="sibTrans" cxnId="{6D56D140-CF1B-664C-BAE7-491D7BEB76E8}">
      <dgm:prSet/>
      <dgm:spPr/>
      <dgm:t>
        <a:bodyPr/>
        <a:lstStyle/>
        <a:p>
          <a:endParaRPr lang="en-US"/>
        </a:p>
      </dgm:t>
    </dgm:pt>
    <dgm:pt modelId="{72B9952A-1F68-E840-935E-7D509EC4A35B}">
      <dgm:prSet custT="1"/>
      <dgm:spPr>
        <a:solidFill>
          <a:srgbClr val="5BADAC"/>
        </a:solidFill>
      </dgm:spPr>
      <dgm:t>
        <a:bodyPr lIns="91440" tIns="91440" rIns="91440" bIns="91440"/>
        <a:lstStyle/>
        <a:p>
          <a:r>
            <a:rPr lang="en-US" sz="1800" b="0" i="1" dirty="0"/>
            <a:t>Condom demand creation is deprioritized compared to investments for scaling other aspects of the HIV response</a:t>
          </a:r>
        </a:p>
      </dgm:t>
    </dgm:pt>
    <dgm:pt modelId="{3598FF45-420B-CA48-BEE6-A1D0C3C7B52B}" type="parTrans" cxnId="{78CC560B-E2BF-724C-9D05-58A4227CB275}">
      <dgm:prSet/>
      <dgm:spPr>
        <a:ln>
          <a:solidFill>
            <a:schemeClr val="bg1"/>
          </a:solidFill>
        </a:ln>
      </dgm:spPr>
      <dgm:t>
        <a:bodyPr/>
        <a:lstStyle/>
        <a:p>
          <a:endParaRPr lang="en-US"/>
        </a:p>
      </dgm:t>
    </dgm:pt>
    <dgm:pt modelId="{37B067EC-D216-F149-B833-C5BA71BE7283}" type="sibTrans" cxnId="{78CC560B-E2BF-724C-9D05-58A4227CB275}">
      <dgm:prSet/>
      <dgm:spPr/>
      <dgm:t>
        <a:bodyPr/>
        <a:lstStyle/>
        <a:p>
          <a:endParaRPr lang="en-US"/>
        </a:p>
      </dgm:t>
    </dgm:pt>
    <dgm:pt modelId="{D1AF3AC7-A06D-6A4B-BF61-C07C150090ED}" type="pres">
      <dgm:prSet presAssocID="{BA4B7792-FDC2-794B-B2D8-79A93906B591}" presName="hierChild1" presStyleCnt="0">
        <dgm:presLayoutVars>
          <dgm:orgChart val="1"/>
          <dgm:chPref val="1"/>
          <dgm:dir/>
          <dgm:animOne val="branch"/>
          <dgm:animLvl val="lvl"/>
          <dgm:resizeHandles/>
        </dgm:presLayoutVars>
      </dgm:prSet>
      <dgm:spPr/>
      <dgm:t>
        <a:bodyPr/>
        <a:lstStyle/>
        <a:p>
          <a:endParaRPr lang="en-US"/>
        </a:p>
      </dgm:t>
    </dgm:pt>
    <dgm:pt modelId="{8D34E95D-B880-6F48-BA90-83EDB0B9BAC4}" type="pres">
      <dgm:prSet presAssocID="{2B41C51D-CF5D-D540-B2DD-AD77FBEFEC30}" presName="hierRoot1" presStyleCnt="0">
        <dgm:presLayoutVars>
          <dgm:hierBranch val="init"/>
        </dgm:presLayoutVars>
      </dgm:prSet>
      <dgm:spPr/>
    </dgm:pt>
    <dgm:pt modelId="{37124E69-2D48-3842-B9F2-195504F90B82}" type="pres">
      <dgm:prSet presAssocID="{2B41C51D-CF5D-D540-B2DD-AD77FBEFEC30}" presName="rootComposite1" presStyleCnt="0"/>
      <dgm:spPr/>
    </dgm:pt>
    <dgm:pt modelId="{3861ADD1-987A-A742-A547-6454A7C61155}" type="pres">
      <dgm:prSet presAssocID="{2B41C51D-CF5D-D540-B2DD-AD77FBEFEC30}" presName="rootText1" presStyleLbl="node0" presStyleIdx="0" presStyleCnt="1" custScaleX="370099" custScaleY="146410">
        <dgm:presLayoutVars>
          <dgm:chPref val="3"/>
        </dgm:presLayoutVars>
      </dgm:prSet>
      <dgm:spPr/>
      <dgm:t>
        <a:bodyPr/>
        <a:lstStyle/>
        <a:p>
          <a:endParaRPr lang="en-US"/>
        </a:p>
      </dgm:t>
    </dgm:pt>
    <dgm:pt modelId="{A98A61B9-D742-944B-879C-F7BDE27CF7C3}" type="pres">
      <dgm:prSet presAssocID="{2B41C51D-CF5D-D540-B2DD-AD77FBEFEC30}" presName="rootConnector1" presStyleLbl="node1" presStyleIdx="0" presStyleCnt="0"/>
      <dgm:spPr/>
      <dgm:t>
        <a:bodyPr/>
        <a:lstStyle/>
        <a:p>
          <a:endParaRPr lang="en-US"/>
        </a:p>
      </dgm:t>
    </dgm:pt>
    <dgm:pt modelId="{43A6B890-FE30-3F47-B3C2-455EFC114FD7}" type="pres">
      <dgm:prSet presAssocID="{2B41C51D-CF5D-D540-B2DD-AD77FBEFEC30}" presName="hierChild2" presStyleCnt="0"/>
      <dgm:spPr/>
    </dgm:pt>
    <dgm:pt modelId="{68A7CF21-ECFE-FA4F-AE1D-BEE38B80E20C}" type="pres">
      <dgm:prSet presAssocID="{3D6DB2EC-F97A-8C4F-827F-50D2E56ED7D1}" presName="Name37" presStyleLbl="parChTrans1D2" presStyleIdx="0" presStyleCnt="4"/>
      <dgm:spPr/>
      <dgm:t>
        <a:bodyPr/>
        <a:lstStyle/>
        <a:p>
          <a:endParaRPr lang="en-US"/>
        </a:p>
      </dgm:t>
    </dgm:pt>
    <dgm:pt modelId="{22860F88-74A5-3044-B4E8-70B1B90B7683}" type="pres">
      <dgm:prSet presAssocID="{AD768702-6E9F-8F48-96F0-86ED0EEBA116}" presName="hierRoot2" presStyleCnt="0">
        <dgm:presLayoutVars>
          <dgm:hierBranch val="init"/>
        </dgm:presLayoutVars>
      </dgm:prSet>
      <dgm:spPr/>
    </dgm:pt>
    <dgm:pt modelId="{1371135C-A288-0947-BEB5-98E357E82CD8}" type="pres">
      <dgm:prSet presAssocID="{AD768702-6E9F-8F48-96F0-86ED0EEBA116}" presName="rootComposite" presStyleCnt="0"/>
      <dgm:spPr/>
    </dgm:pt>
    <dgm:pt modelId="{123EA40A-8A7F-0B41-BE74-9DC9BF586C26}" type="pres">
      <dgm:prSet presAssocID="{AD768702-6E9F-8F48-96F0-86ED0EEBA116}" presName="rootText" presStyleLbl="node2" presStyleIdx="0" presStyleCnt="4" custScaleX="133100" custScaleY="336626" custLinFactNeighborY="3287">
        <dgm:presLayoutVars>
          <dgm:chPref val="3"/>
        </dgm:presLayoutVars>
      </dgm:prSet>
      <dgm:spPr/>
      <dgm:t>
        <a:bodyPr/>
        <a:lstStyle/>
        <a:p>
          <a:endParaRPr lang="en-US"/>
        </a:p>
      </dgm:t>
    </dgm:pt>
    <dgm:pt modelId="{BA280572-DFB0-3B49-B127-0170F5B5C033}" type="pres">
      <dgm:prSet presAssocID="{AD768702-6E9F-8F48-96F0-86ED0EEBA116}" presName="rootConnector" presStyleLbl="node2" presStyleIdx="0" presStyleCnt="4"/>
      <dgm:spPr/>
      <dgm:t>
        <a:bodyPr/>
        <a:lstStyle/>
        <a:p>
          <a:endParaRPr lang="en-US"/>
        </a:p>
      </dgm:t>
    </dgm:pt>
    <dgm:pt modelId="{9828B715-D41C-D54E-8F93-58D48FE1D96B}" type="pres">
      <dgm:prSet presAssocID="{AD768702-6E9F-8F48-96F0-86ED0EEBA116}" presName="hierChild4" presStyleCnt="0"/>
      <dgm:spPr/>
    </dgm:pt>
    <dgm:pt modelId="{D0F8D4C8-5F9C-6843-ABCE-FA5CB1DE757E}" type="pres">
      <dgm:prSet presAssocID="{AD768702-6E9F-8F48-96F0-86ED0EEBA116}" presName="hierChild5" presStyleCnt="0"/>
      <dgm:spPr/>
    </dgm:pt>
    <dgm:pt modelId="{E01C8894-4056-214B-A4C7-71EFFBE93D6D}" type="pres">
      <dgm:prSet presAssocID="{E6392472-CAC8-814F-9790-40FB2ED1BDB9}" presName="Name37" presStyleLbl="parChTrans1D2" presStyleIdx="1" presStyleCnt="4"/>
      <dgm:spPr/>
      <dgm:t>
        <a:bodyPr/>
        <a:lstStyle/>
        <a:p>
          <a:endParaRPr lang="en-US"/>
        </a:p>
      </dgm:t>
    </dgm:pt>
    <dgm:pt modelId="{9B1600E4-B73C-F74F-A65D-D5C701BC5D5A}" type="pres">
      <dgm:prSet presAssocID="{D20642C2-19FD-204D-BF95-3D94D43B4FF2}" presName="hierRoot2" presStyleCnt="0">
        <dgm:presLayoutVars>
          <dgm:hierBranch val="init"/>
        </dgm:presLayoutVars>
      </dgm:prSet>
      <dgm:spPr/>
    </dgm:pt>
    <dgm:pt modelId="{290AA63A-9E9E-E54E-8DB1-CD4E37C76159}" type="pres">
      <dgm:prSet presAssocID="{D20642C2-19FD-204D-BF95-3D94D43B4FF2}" presName="rootComposite" presStyleCnt="0"/>
      <dgm:spPr/>
    </dgm:pt>
    <dgm:pt modelId="{BF794FE4-EC8C-D141-865E-D6E823DBBE5B}" type="pres">
      <dgm:prSet presAssocID="{D20642C2-19FD-204D-BF95-3D94D43B4FF2}" presName="rootText" presStyleLbl="node2" presStyleIdx="1" presStyleCnt="4" custScaleX="125346" custScaleY="336642" custLinFactNeighborY="10910">
        <dgm:presLayoutVars>
          <dgm:chPref val="3"/>
        </dgm:presLayoutVars>
      </dgm:prSet>
      <dgm:spPr/>
      <dgm:t>
        <a:bodyPr/>
        <a:lstStyle/>
        <a:p>
          <a:endParaRPr lang="en-US"/>
        </a:p>
      </dgm:t>
    </dgm:pt>
    <dgm:pt modelId="{2A10D810-A125-A54C-811E-192FADB837B8}" type="pres">
      <dgm:prSet presAssocID="{D20642C2-19FD-204D-BF95-3D94D43B4FF2}" presName="rootConnector" presStyleLbl="node2" presStyleIdx="1" presStyleCnt="4"/>
      <dgm:spPr/>
      <dgm:t>
        <a:bodyPr/>
        <a:lstStyle/>
        <a:p>
          <a:endParaRPr lang="en-US"/>
        </a:p>
      </dgm:t>
    </dgm:pt>
    <dgm:pt modelId="{AB5D81B3-B107-0E4F-BAD5-BE6ED5179A2D}" type="pres">
      <dgm:prSet presAssocID="{D20642C2-19FD-204D-BF95-3D94D43B4FF2}" presName="hierChild4" presStyleCnt="0"/>
      <dgm:spPr/>
    </dgm:pt>
    <dgm:pt modelId="{BE18DE4C-7CE7-7E4A-9651-B688FF3A7CBE}" type="pres">
      <dgm:prSet presAssocID="{D20642C2-19FD-204D-BF95-3D94D43B4FF2}" presName="hierChild5" presStyleCnt="0"/>
      <dgm:spPr/>
    </dgm:pt>
    <dgm:pt modelId="{2654386B-CB81-0141-8F25-BC80B049DDB6}" type="pres">
      <dgm:prSet presAssocID="{5607CE16-D110-2043-B387-9541B451A157}" presName="Name37" presStyleLbl="parChTrans1D2" presStyleIdx="2" presStyleCnt="4"/>
      <dgm:spPr/>
      <dgm:t>
        <a:bodyPr/>
        <a:lstStyle/>
        <a:p>
          <a:endParaRPr lang="en-US"/>
        </a:p>
      </dgm:t>
    </dgm:pt>
    <dgm:pt modelId="{B9B60C62-91D9-7A42-A8AD-6D0AD1215BB0}" type="pres">
      <dgm:prSet presAssocID="{751B61F3-FFF2-714C-821A-670283027FA0}" presName="hierRoot2" presStyleCnt="0">
        <dgm:presLayoutVars>
          <dgm:hierBranch val="init"/>
        </dgm:presLayoutVars>
      </dgm:prSet>
      <dgm:spPr/>
    </dgm:pt>
    <dgm:pt modelId="{570418F8-5D78-E143-BAA5-6F2AF17111F3}" type="pres">
      <dgm:prSet presAssocID="{751B61F3-FFF2-714C-821A-670283027FA0}" presName="rootComposite" presStyleCnt="0"/>
      <dgm:spPr/>
    </dgm:pt>
    <dgm:pt modelId="{B7BABAFB-FF8C-4841-B908-B68B232B58E4}" type="pres">
      <dgm:prSet presAssocID="{751B61F3-FFF2-714C-821A-670283027FA0}" presName="rootText" presStyleLbl="node2" presStyleIdx="2" presStyleCnt="4" custScaleX="133100" custScaleY="336642" custLinFactNeighborY="6234">
        <dgm:presLayoutVars>
          <dgm:chPref val="3"/>
        </dgm:presLayoutVars>
      </dgm:prSet>
      <dgm:spPr/>
      <dgm:t>
        <a:bodyPr/>
        <a:lstStyle/>
        <a:p>
          <a:endParaRPr lang="en-US"/>
        </a:p>
      </dgm:t>
    </dgm:pt>
    <dgm:pt modelId="{BCBC4984-D037-BE4A-BB4F-A115F55A69E5}" type="pres">
      <dgm:prSet presAssocID="{751B61F3-FFF2-714C-821A-670283027FA0}" presName="rootConnector" presStyleLbl="node2" presStyleIdx="2" presStyleCnt="4"/>
      <dgm:spPr/>
      <dgm:t>
        <a:bodyPr/>
        <a:lstStyle/>
        <a:p>
          <a:endParaRPr lang="en-US"/>
        </a:p>
      </dgm:t>
    </dgm:pt>
    <dgm:pt modelId="{F78E49EE-E96A-A848-BC97-DE8263917735}" type="pres">
      <dgm:prSet presAssocID="{751B61F3-FFF2-714C-821A-670283027FA0}" presName="hierChild4" presStyleCnt="0"/>
      <dgm:spPr/>
    </dgm:pt>
    <dgm:pt modelId="{00DEAD0F-C6CC-8D49-A11C-528224A38C32}" type="pres">
      <dgm:prSet presAssocID="{751B61F3-FFF2-714C-821A-670283027FA0}" presName="hierChild5" presStyleCnt="0"/>
      <dgm:spPr/>
    </dgm:pt>
    <dgm:pt modelId="{8B837DCF-082F-5945-B3A9-FD7AB3A3C57F}" type="pres">
      <dgm:prSet presAssocID="{3598FF45-420B-CA48-BEE6-A1D0C3C7B52B}" presName="Name37" presStyleLbl="parChTrans1D2" presStyleIdx="3" presStyleCnt="4"/>
      <dgm:spPr/>
      <dgm:t>
        <a:bodyPr/>
        <a:lstStyle/>
        <a:p>
          <a:endParaRPr lang="en-US"/>
        </a:p>
      </dgm:t>
    </dgm:pt>
    <dgm:pt modelId="{A259A83D-A124-BC42-A282-48C75C00C85F}" type="pres">
      <dgm:prSet presAssocID="{72B9952A-1F68-E840-935E-7D509EC4A35B}" presName="hierRoot2" presStyleCnt="0">
        <dgm:presLayoutVars>
          <dgm:hierBranch val="init"/>
        </dgm:presLayoutVars>
      </dgm:prSet>
      <dgm:spPr/>
    </dgm:pt>
    <dgm:pt modelId="{51E7A508-E3D0-184E-BD88-24E057F421DD}" type="pres">
      <dgm:prSet presAssocID="{72B9952A-1F68-E840-935E-7D509EC4A35B}" presName="rootComposite" presStyleCnt="0"/>
      <dgm:spPr/>
    </dgm:pt>
    <dgm:pt modelId="{C0A5BCCC-5F45-C447-AF2D-CDD7D53D784C}" type="pres">
      <dgm:prSet presAssocID="{72B9952A-1F68-E840-935E-7D509EC4A35B}" presName="rootText" presStyleLbl="node2" presStyleIdx="3" presStyleCnt="4" custScaleX="110935" custScaleY="336642" custLinFactNeighborY="3117">
        <dgm:presLayoutVars>
          <dgm:chPref val="3"/>
        </dgm:presLayoutVars>
      </dgm:prSet>
      <dgm:spPr/>
      <dgm:t>
        <a:bodyPr/>
        <a:lstStyle/>
        <a:p>
          <a:endParaRPr lang="en-US"/>
        </a:p>
      </dgm:t>
    </dgm:pt>
    <dgm:pt modelId="{4D54109C-16CD-9842-A7B2-95F297F475C6}" type="pres">
      <dgm:prSet presAssocID="{72B9952A-1F68-E840-935E-7D509EC4A35B}" presName="rootConnector" presStyleLbl="node2" presStyleIdx="3" presStyleCnt="4"/>
      <dgm:spPr/>
      <dgm:t>
        <a:bodyPr/>
        <a:lstStyle/>
        <a:p>
          <a:endParaRPr lang="en-US"/>
        </a:p>
      </dgm:t>
    </dgm:pt>
    <dgm:pt modelId="{BF752E86-48AF-EE4A-AB73-7B57A500E6BC}" type="pres">
      <dgm:prSet presAssocID="{72B9952A-1F68-E840-935E-7D509EC4A35B}" presName="hierChild4" presStyleCnt="0"/>
      <dgm:spPr/>
    </dgm:pt>
    <dgm:pt modelId="{F80B9B8D-1FD7-D649-8F2F-596E9A3FAE7B}" type="pres">
      <dgm:prSet presAssocID="{72B9952A-1F68-E840-935E-7D509EC4A35B}" presName="hierChild5" presStyleCnt="0"/>
      <dgm:spPr/>
    </dgm:pt>
    <dgm:pt modelId="{FFA853EE-2F61-194C-9D95-C654F32D9BD8}" type="pres">
      <dgm:prSet presAssocID="{2B41C51D-CF5D-D540-B2DD-AD77FBEFEC30}" presName="hierChild3" presStyleCnt="0"/>
      <dgm:spPr/>
    </dgm:pt>
  </dgm:ptLst>
  <dgm:cxnLst>
    <dgm:cxn modelId="{12162D55-99CC-3440-B9C8-BCCC51641F82}" type="presOf" srcId="{5607CE16-D110-2043-B387-9541B451A157}" destId="{2654386B-CB81-0141-8F25-BC80B049DDB6}" srcOrd="0" destOrd="0" presId="urn:microsoft.com/office/officeart/2005/8/layout/orgChart1"/>
    <dgm:cxn modelId="{ECD74DB7-0B03-F548-91CB-4B8D2B81771A}" type="presOf" srcId="{72B9952A-1F68-E840-935E-7D509EC4A35B}" destId="{C0A5BCCC-5F45-C447-AF2D-CDD7D53D784C}" srcOrd="0" destOrd="0" presId="urn:microsoft.com/office/officeart/2005/8/layout/orgChart1"/>
    <dgm:cxn modelId="{A905F494-13E2-D248-8183-BB17D6C946BA}" type="presOf" srcId="{3D6DB2EC-F97A-8C4F-827F-50D2E56ED7D1}" destId="{68A7CF21-ECFE-FA4F-AE1D-BEE38B80E20C}" srcOrd="0" destOrd="0" presId="urn:microsoft.com/office/officeart/2005/8/layout/orgChart1"/>
    <dgm:cxn modelId="{FB196232-77A3-664B-91A0-4E6C891FEB42}" type="presOf" srcId="{3598FF45-420B-CA48-BEE6-A1D0C3C7B52B}" destId="{8B837DCF-082F-5945-B3A9-FD7AB3A3C57F}" srcOrd="0" destOrd="0" presId="urn:microsoft.com/office/officeart/2005/8/layout/orgChart1"/>
    <dgm:cxn modelId="{6D56D140-CF1B-664C-BAE7-491D7BEB76E8}" srcId="{2B41C51D-CF5D-D540-B2DD-AD77FBEFEC30}" destId="{751B61F3-FFF2-714C-821A-670283027FA0}" srcOrd="2" destOrd="0" parTransId="{5607CE16-D110-2043-B387-9541B451A157}" sibTransId="{2F7EC13C-4232-284F-9D73-9ADF6BEFEE7D}"/>
    <dgm:cxn modelId="{892B6676-62D0-0448-9174-C127D1E352B4}" srcId="{2B41C51D-CF5D-D540-B2DD-AD77FBEFEC30}" destId="{AD768702-6E9F-8F48-96F0-86ED0EEBA116}" srcOrd="0" destOrd="0" parTransId="{3D6DB2EC-F97A-8C4F-827F-50D2E56ED7D1}" sibTransId="{1CAEB59A-D0F6-1C46-9381-41B639D2B0FD}"/>
    <dgm:cxn modelId="{2D5F8966-C70D-AA46-A5BE-DD45172DCE66}" type="presOf" srcId="{D20642C2-19FD-204D-BF95-3D94D43B4FF2}" destId="{BF794FE4-EC8C-D141-865E-D6E823DBBE5B}" srcOrd="0" destOrd="0" presId="urn:microsoft.com/office/officeart/2005/8/layout/orgChart1"/>
    <dgm:cxn modelId="{D3D1077C-FCFD-3B4D-A640-86F80EB19011}" type="presOf" srcId="{E6392472-CAC8-814F-9790-40FB2ED1BDB9}" destId="{E01C8894-4056-214B-A4C7-71EFFBE93D6D}" srcOrd="0" destOrd="0" presId="urn:microsoft.com/office/officeart/2005/8/layout/orgChart1"/>
    <dgm:cxn modelId="{E01147B1-0C73-014E-9F4E-22A323661BA0}" srcId="{2B41C51D-CF5D-D540-B2DD-AD77FBEFEC30}" destId="{D20642C2-19FD-204D-BF95-3D94D43B4FF2}" srcOrd="1" destOrd="0" parTransId="{E6392472-CAC8-814F-9790-40FB2ED1BDB9}" sibTransId="{99BCBDD7-DA70-CC46-8085-BBFE09F3C223}"/>
    <dgm:cxn modelId="{631BCC7E-4432-F349-BBA8-57FFAFAE91FF}" type="presOf" srcId="{BA4B7792-FDC2-794B-B2D8-79A93906B591}" destId="{D1AF3AC7-A06D-6A4B-BF61-C07C150090ED}" srcOrd="0" destOrd="0" presId="urn:microsoft.com/office/officeart/2005/8/layout/orgChart1"/>
    <dgm:cxn modelId="{B65E7808-1E76-6045-9E6E-148976E52B6E}" type="presOf" srcId="{2B41C51D-CF5D-D540-B2DD-AD77FBEFEC30}" destId="{3861ADD1-987A-A742-A547-6454A7C61155}" srcOrd="0" destOrd="0" presId="urn:microsoft.com/office/officeart/2005/8/layout/orgChart1"/>
    <dgm:cxn modelId="{2BEB7E50-1DAB-3147-B124-06BD0CA40371}" type="presOf" srcId="{72B9952A-1F68-E840-935E-7D509EC4A35B}" destId="{4D54109C-16CD-9842-A7B2-95F297F475C6}" srcOrd="1" destOrd="0" presId="urn:microsoft.com/office/officeart/2005/8/layout/orgChart1"/>
    <dgm:cxn modelId="{13AFB311-B2F1-DA48-9521-05EB93633D84}" type="presOf" srcId="{751B61F3-FFF2-714C-821A-670283027FA0}" destId="{B7BABAFB-FF8C-4841-B908-B68B232B58E4}" srcOrd="0" destOrd="0" presId="urn:microsoft.com/office/officeart/2005/8/layout/orgChart1"/>
    <dgm:cxn modelId="{0E867B02-5566-6643-9819-4440DEE83E07}" type="presOf" srcId="{AD768702-6E9F-8F48-96F0-86ED0EEBA116}" destId="{123EA40A-8A7F-0B41-BE74-9DC9BF586C26}" srcOrd="0" destOrd="0" presId="urn:microsoft.com/office/officeart/2005/8/layout/orgChart1"/>
    <dgm:cxn modelId="{5F2F2959-25DE-C14F-9094-8C43E8FED4A1}" type="presOf" srcId="{2B41C51D-CF5D-D540-B2DD-AD77FBEFEC30}" destId="{A98A61B9-D742-944B-879C-F7BDE27CF7C3}" srcOrd="1" destOrd="0" presId="urn:microsoft.com/office/officeart/2005/8/layout/orgChart1"/>
    <dgm:cxn modelId="{AAFB1D2E-9849-7246-9D52-609579055D77}" type="presOf" srcId="{AD768702-6E9F-8F48-96F0-86ED0EEBA116}" destId="{BA280572-DFB0-3B49-B127-0170F5B5C033}" srcOrd="1" destOrd="0" presId="urn:microsoft.com/office/officeart/2005/8/layout/orgChart1"/>
    <dgm:cxn modelId="{C5CB074C-6AF4-D047-888F-CD755C13C70E}" type="presOf" srcId="{D20642C2-19FD-204D-BF95-3D94D43B4FF2}" destId="{2A10D810-A125-A54C-811E-192FADB837B8}" srcOrd="1" destOrd="0" presId="urn:microsoft.com/office/officeart/2005/8/layout/orgChart1"/>
    <dgm:cxn modelId="{EBE1B609-6B33-B448-A8A0-ED4D44476415}" type="presOf" srcId="{751B61F3-FFF2-714C-821A-670283027FA0}" destId="{BCBC4984-D037-BE4A-BB4F-A115F55A69E5}" srcOrd="1" destOrd="0" presId="urn:microsoft.com/office/officeart/2005/8/layout/orgChart1"/>
    <dgm:cxn modelId="{82954AFD-A9FB-BB4E-9971-B8847651A0EB}" srcId="{BA4B7792-FDC2-794B-B2D8-79A93906B591}" destId="{2B41C51D-CF5D-D540-B2DD-AD77FBEFEC30}" srcOrd="0" destOrd="0" parTransId="{7F9750E7-0829-A64E-99AB-60124E65C5B5}" sibTransId="{078A7FEA-383B-F845-A72C-EE7E414F9521}"/>
    <dgm:cxn modelId="{78CC560B-E2BF-724C-9D05-58A4227CB275}" srcId="{2B41C51D-CF5D-D540-B2DD-AD77FBEFEC30}" destId="{72B9952A-1F68-E840-935E-7D509EC4A35B}" srcOrd="3" destOrd="0" parTransId="{3598FF45-420B-CA48-BEE6-A1D0C3C7B52B}" sibTransId="{37B067EC-D216-F149-B833-C5BA71BE7283}"/>
    <dgm:cxn modelId="{76E01CC1-6912-1046-89F1-2FD89715CE6B}" type="presParOf" srcId="{D1AF3AC7-A06D-6A4B-BF61-C07C150090ED}" destId="{8D34E95D-B880-6F48-BA90-83EDB0B9BAC4}" srcOrd="0" destOrd="0" presId="urn:microsoft.com/office/officeart/2005/8/layout/orgChart1"/>
    <dgm:cxn modelId="{89770A3C-8312-0140-8E1F-BE4BD422C957}" type="presParOf" srcId="{8D34E95D-B880-6F48-BA90-83EDB0B9BAC4}" destId="{37124E69-2D48-3842-B9F2-195504F90B82}" srcOrd="0" destOrd="0" presId="urn:microsoft.com/office/officeart/2005/8/layout/orgChart1"/>
    <dgm:cxn modelId="{2B64896F-57B2-2E49-99BA-3CEECF9B6531}" type="presParOf" srcId="{37124E69-2D48-3842-B9F2-195504F90B82}" destId="{3861ADD1-987A-A742-A547-6454A7C61155}" srcOrd="0" destOrd="0" presId="urn:microsoft.com/office/officeart/2005/8/layout/orgChart1"/>
    <dgm:cxn modelId="{8D7C097A-D8BB-154A-82D7-B8084139E8F3}" type="presParOf" srcId="{37124E69-2D48-3842-B9F2-195504F90B82}" destId="{A98A61B9-D742-944B-879C-F7BDE27CF7C3}" srcOrd="1" destOrd="0" presId="urn:microsoft.com/office/officeart/2005/8/layout/orgChart1"/>
    <dgm:cxn modelId="{A1219EA1-DA60-C549-B1CF-9E93BD2B16AB}" type="presParOf" srcId="{8D34E95D-B880-6F48-BA90-83EDB0B9BAC4}" destId="{43A6B890-FE30-3F47-B3C2-455EFC114FD7}" srcOrd="1" destOrd="0" presId="urn:microsoft.com/office/officeart/2005/8/layout/orgChart1"/>
    <dgm:cxn modelId="{B2A4E382-9B86-4D4E-8B92-E2827C48C73E}" type="presParOf" srcId="{43A6B890-FE30-3F47-B3C2-455EFC114FD7}" destId="{68A7CF21-ECFE-FA4F-AE1D-BEE38B80E20C}" srcOrd="0" destOrd="0" presId="urn:microsoft.com/office/officeart/2005/8/layout/orgChart1"/>
    <dgm:cxn modelId="{B0F9E5A9-1AEB-944F-BC88-14941C772586}" type="presParOf" srcId="{43A6B890-FE30-3F47-B3C2-455EFC114FD7}" destId="{22860F88-74A5-3044-B4E8-70B1B90B7683}" srcOrd="1" destOrd="0" presId="urn:microsoft.com/office/officeart/2005/8/layout/orgChart1"/>
    <dgm:cxn modelId="{E3E6A8D2-CADF-2442-994C-C2888DBC9D28}" type="presParOf" srcId="{22860F88-74A5-3044-B4E8-70B1B90B7683}" destId="{1371135C-A288-0947-BEB5-98E357E82CD8}" srcOrd="0" destOrd="0" presId="urn:microsoft.com/office/officeart/2005/8/layout/orgChart1"/>
    <dgm:cxn modelId="{34A7A589-EFD4-1B47-9602-96C2F6D54D56}" type="presParOf" srcId="{1371135C-A288-0947-BEB5-98E357E82CD8}" destId="{123EA40A-8A7F-0B41-BE74-9DC9BF586C26}" srcOrd="0" destOrd="0" presId="urn:microsoft.com/office/officeart/2005/8/layout/orgChart1"/>
    <dgm:cxn modelId="{B46DD4DC-F7CD-DF42-98D6-1B89780B2107}" type="presParOf" srcId="{1371135C-A288-0947-BEB5-98E357E82CD8}" destId="{BA280572-DFB0-3B49-B127-0170F5B5C033}" srcOrd="1" destOrd="0" presId="urn:microsoft.com/office/officeart/2005/8/layout/orgChart1"/>
    <dgm:cxn modelId="{045C3D0A-FDB4-E647-A9EF-527176AE0ECC}" type="presParOf" srcId="{22860F88-74A5-3044-B4E8-70B1B90B7683}" destId="{9828B715-D41C-D54E-8F93-58D48FE1D96B}" srcOrd="1" destOrd="0" presId="urn:microsoft.com/office/officeart/2005/8/layout/orgChart1"/>
    <dgm:cxn modelId="{F71B3798-6374-9945-BF6E-734BC6449AF8}" type="presParOf" srcId="{22860F88-74A5-3044-B4E8-70B1B90B7683}" destId="{D0F8D4C8-5F9C-6843-ABCE-FA5CB1DE757E}" srcOrd="2" destOrd="0" presId="urn:microsoft.com/office/officeart/2005/8/layout/orgChart1"/>
    <dgm:cxn modelId="{3A386847-086E-6545-8E94-E9219C9B8A8D}" type="presParOf" srcId="{43A6B890-FE30-3F47-B3C2-455EFC114FD7}" destId="{E01C8894-4056-214B-A4C7-71EFFBE93D6D}" srcOrd="2" destOrd="0" presId="urn:microsoft.com/office/officeart/2005/8/layout/orgChart1"/>
    <dgm:cxn modelId="{42EB31A9-44C1-D349-B105-D5959D933D18}" type="presParOf" srcId="{43A6B890-FE30-3F47-B3C2-455EFC114FD7}" destId="{9B1600E4-B73C-F74F-A65D-D5C701BC5D5A}" srcOrd="3" destOrd="0" presId="urn:microsoft.com/office/officeart/2005/8/layout/orgChart1"/>
    <dgm:cxn modelId="{420740BA-F38B-5A4F-8CC0-2047967A73D8}" type="presParOf" srcId="{9B1600E4-B73C-F74F-A65D-D5C701BC5D5A}" destId="{290AA63A-9E9E-E54E-8DB1-CD4E37C76159}" srcOrd="0" destOrd="0" presId="urn:microsoft.com/office/officeart/2005/8/layout/orgChart1"/>
    <dgm:cxn modelId="{0C5F06A9-6235-1B42-A743-FA67BD989FFE}" type="presParOf" srcId="{290AA63A-9E9E-E54E-8DB1-CD4E37C76159}" destId="{BF794FE4-EC8C-D141-865E-D6E823DBBE5B}" srcOrd="0" destOrd="0" presId="urn:microsoft.com/office/officeart/2005/8/layout/orgChart1"/>
    <dgm:cxn modelId="{61CD21D3-7074-154A-9ECB-E4E8672FE799}" type="presParOf" srcId="{290AA63A-9E9E-E54E-8DB1-CD4E37C76159}" destId="{2A10D810-A125-A54C-811E-192FADB837B8}" srcOrd="1" destOrd="0" presId="urn:microsoft.com/office/officeart/2005/8/layout/orgChart1"/>
    <dgm:cxn modelId="{9FCD38F5-0A2F-544A-B964-B88C0BE01177}" type="presParOf" srcId="{9B1600E4-B73C-F74F-A65D-D5C701BC5D5A}" destId="{AB5D81B3-B107-0E4F-BAD5-BE6ED5179A2D}" srcOrd="1" destOrd="0" presId="urn:microsoft.com/office/officeart/2005/8/layout/orgChart1"/>
    <dgm:cxn modelId="{76C133A6-145A-4B4F-BB9D-3D29A7DB0E46}" type="presParOf" srcId="{9B1600E4-B73C-F74F-A65D-D5C701BC5D5A}" destId="{BE18DE4C-7CE7-7E4A-9651-B688FF3A7CBE}" srcOrd="2" destOrd="0" presId="urn:microsoft.com/office/officeart/2005/8/layout/orgChart1"/>
    <dgm:cxn modelId="{1E03292F-B03F-CE47-A027-D863F09203AF}" type="presParOf" srcId="{43A6B890-FE30-3F47-B3C2-455EFC114FD7}" destId="{2654386B-CB81-0141-8F25-BC80B049DDB6}" srcOrd="4" destOrd="0" presId="urn:microsoft.com/office/officeart/2005/8/layout/orgChart1"/>
    <dgm:cxn modelId="{07D46002-614B-A347-ABB4-BA2A36238EBF}" type="presParOf" srcId="{43A6B890-FE30-3F47-B3C2-455EFC114FD7}" destId="{B9B60C62-91D9-7A42-A8AD-6D0AD1215BB0}" srcOrd="5" destOrd="0" presId="urn:microsoft.com/office/officeart/2005/8/layout/orgChart1"/>
    <dgm:cxn modelId="{C3A3F36F-4638-9347-B26B-853E0E511EDE}" type="presParOf" srcId="{B9B60C62-91D9-7A42-A8AD-6D0AD1215BB0}" destId="{570418F8-5D78-E143-BAA5-6F2AF17111F3}" srcOrd="0" destOrd="0" presId="urn:microsoft.com/office/officeart/2005/8/layout/orgChart1"/>
    <dgm:cxn modelId="{73A6558A-FDF5-E545-9BCF-60BBAE3B3EFB}" type="presParOf" srcId="{570418F8-5D78-E143-BAA5-6F2AF17111F3}" destId="{B7BABAFB-FF8C-4841-B908-B68B232B58E4}" srcOrd="0" destOrd="0" presId="urn:microsoft.com/office/officeart/2005/8/layout/orgChart1"/>
    <dgm:cxn modelId="{9C444535-171B-CD40-AC98-8734AA253D06}" type="presParOf" srcId="{570418F8-5D78-E143-BAA5-6F2AF17111F3}" destId="{BCBC4984-D037-BE4A-BB4F-A115F55A69E5}" srcOrd="1" destOrd="0" presId="urn:microsoft.com/office/officeart/2005/8/layout/orgChart1"/>
    <dgm:cxn modelId="{E0169691-9BD5-BA42-BBDC-BEB26B2AB879}" type="presParOf" srcId="{B9B60C62-91D9-7A42-A8AD-6D0AD1215BB0}" destId="{F78E49EE-E96A-A848-BC97-DE8263917735}" srcOrd="1" destOrd="0" presId="urn:microsoft.com/office/officeart/2005/8/layout/orgChart1"/>
    <dgm:cxn modelId="{0F93AD40-3263-D644-B2AE-7472338BA61D}" type="presParOf" srcId="{B9B60C62-91D9-7A42-A8AD-6D0AD1215BB0}" destId="{00DEAD0F-C6CC-8D49-A11C-528224A38C32}" srcOrd="2" destOrd="0" presId="urn:microsoft.com/office/officeart/2005/8/layout/orgChart1"/>
    <dgm:cxn modelId="{C628BA6C-58D1-3143-86D9-FF4488E88304}" type="presParOf" srcId="{43A6B890-FE30-3F47-B3C2-455EFC114FD7}" destId="{8B837DCF-082F-5945-B3A9-FD7AB3A3C57F}" srcOrd="6" destOrd="0" presId="urn:microsoft.com/office/officeart/2005/8/layout/orgChart1"/>
    <dgm:cxn modelId="{B2AD2D22-CDCB-C849-BC1C-B5C92F8CDF45}" type="presParOf" srcId="{43A6B890-FE30-3F47-B3C2-455EFC114FD7}" destId="{A259A83D-A124-BC42-A282-48C75C00C85F}" srcOrd="7" destOrd="0" presId="urn:microsoft.com/office/officeart/2005/8/layout/orgChart1"/>
    <dgm:cxn modelId="{0E4FC1AD-DFBF-F648-A51B-F401BCBBCDC9}" type="presParOf" srcId="{A259A83D-A124-BC42-A282-48C75C00C85F}" destId="{51E7A508-E3D0-184E-BD88-24E057F421DD}" srcOrd="0" destOrd="0" presId="urn:microsoft.com/office/officeart/2005/8/layout/orgChart1"/>
    <dgm:cxn modelId="{C1216347-0096-8146-80B2-FD25AE34C3D6}" type="presParOf" srcId="{51E7A508-E3D0-184E-BD88-24E057F421DD}" destId="{C0A5BCCC-5F45-C447-AF2D-CDD7D53D784C}" srcOrd="0" destOrd="0" presId="urn:microsoft.com/office/officeart/2005/8/layout/orgChart1"/>
    <dgm:cxn modelId="{26C1ABE5-5736-4545-B2B7-5AFB5BD314B6}" type="presParOf" srcId="{51E7A508-E3D0-184E-BD88-24E057F421DD}" destId="{4D54109C-16CD-9842-A7B2-95F297F475C6}" srcOrd="1" destOrd="0" presId="urn:microsoft.com/office/officeart/2005/8/layout/orgChart1"/>
    <dgm:cxn modelId="{0745D570-3002-254F-AF5A-7A46328FC681}" type="presParOf" srcId="{A259A83D-A124-BC42-A282-48C75C00C85F}" destId="{BF752E86-48AF-EE4A-AB73-7B57A500E6BC}" srcOrd="1" destOrd="0" presId="urn:microsoft.com/office/officeart/2005/8/layout/orgChart1"/>
    <dgm:cxn modelId="{30A275A0-7197-E54A-BB9C-CEF391EE3CC7}" type="presParOf" srcId="{A259A83D-A124-BC42-A282-48C75C00C85F}" destId="{F80B9B8D-1FD7-D649-8F2F-596E9A3FAE7B}" srcOrd="2" destOrd="0" presId="urn:microsoft.com/office/officeart/2005/8/layout/orgChart1"/>
    <dgm:cxn modelId="{90587966-D062-4C4E-9789-C310EF272465}" type="presParOf" srcId="{8D34E95D-B880-6F48-BA90-83EDB0B9BAC4}" destId="{FFA853EE-2F61-194C-9D95-C654F32D9BD8}"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C379333-598D-284F-9538-8562C21B3F41}" type="doc">
      <dgm:prSet loTypeId="urn:microsoft.com/office/officeart/2005/8/layout/cycle6" loCatId="" qsTypeId="urn:microsoft.com/office/officeart/2005/8/quickstyle/simple4" qsCatId="simple" csTypeId="urn:microsoft.com/office/officeart/2005/8/colors/accent1_2" csCatId="accent1" phldr="1"/>
      <dgm:spPr/>
      <dgm:t>
        <a:bodyPr/>
        <a:lstStyle/>
        <a:p>
          <a:endParaRPr lang="en-US"/>
        </a:p>
      </dgm:t>
    </dgm:pt>
    <dgm:pt modelId="{A9EA029C-9ED3-0040-B663-DC88DD9F56A1}">
      <dgm:prSet phldrT="[Text]"/>
      <dgm:spPr>
        <a:solidFill>
          <a:srgbClr val="5BADAC"/>
        </a:solidFill>
      </dgm:spPr>
      <dgm:t>
        <a:bodyPr/>
        <a:lstStyle/>
        <a:p>
          <a:r>
            <a:rPr lang="en-US" dirty="0"/>
            <a:t>Market Landscaping &amp; Strategy Development</a:t>
          </a:r>
        </a:p>
      </dgm:t>
    </dgm:pt>
    <dgm:pt modelId="{627D44CB-96C7-E84C-9D64-E7C0B6842FB4}" type="parTrans" cxnId="{2807B14A-057D-AB4C-9EF2-EF6E028073B5}">
      <dgm:prSet/>
      <dgm:spPr/>
      <dgm:t>
        <a:bodyPr/>
        <a:lstStyle/>
        <a:p>
          <a:endParaRPr lang="en-US"/>
        </a:p>
      </dgm:t>
    </dgm:pt>
    <dgm:pt modelId="{6BCE526B-50CC-7E48-8AFB-956D06962AA2}" type="sibTrans" cxnId="{2807B14A-057D-AB4C-9EF2-EF6E028073B5}">
      <dgm:prSet/>
      <dgm:spPr/>
      <dgm:t>
        <a:bodyPr/>
        <a:lstStyle/>
        <a:p>
          <a:endParaRPr lang="en-US"/>
        </a:p>
      </dgm:t>
    </dgm:pt>
    <dgm:pt modelId="{E2ECA147-EDA9-BD45-9723-6475C380AF08}">
      <dgm:prSet phldrT="[Text]"/>
      <dgm:spPr>
        <a:solidFill>
          <a:srgbClr val="5BADAC"/>
        </a:solidFill>
      </dgm:spPr>
      <dgm:t>
        <a:bodyPr/>
        <a:lstStyle/>
        <a:p>
          <a:r>
            <a:rPr lang="en-US" dirty="0"/>
            <a:t>Lead on Market Intelligence Agenda</a:t>
          </a:r>
        </a:p>
      </dgm:t>
    </dgm:pt>
    <dgm:pt modelId="{22A38754-86D0-D24E-A713-40203C72257A}" type="parTrans" cxnId="{9C838A68-51FF-E74B-8774-6E0D364B764E}">
      <dgm:prSet/>
      <dgm:spPr/>
      <dgm:t>
        <a:bodyPr/>
        <a:lstStyle/>
        <a:p>
          <a:endParaRPr lang="en-US"/>
        </a:p>
      </dgm:t>
    </dgm:pt>
    <dgm:pt modelId="{293181D2-C1DA-2748-AAA6-5BE2D6B9FA67}" type="sibTrans" cxnId="{9C838A68-51FF-E74B-8774-6E0D364B764E}">
      <dgm:prSet/>
      <dgm:spPr/>
      <dgm:t>
        <a:bodyPr/>
        <a:lstStyle/>
        <a:p>
          <a:endParaRPr lang="en-US"/>
        </a:p>
      </dgm:t>
    </dgm:pt>
    <dgm:pt modelId="{E53E346C-9303-5F4B-B69F-74143B8D7CE3}">
      <dgm:prSet phldrT="[Text]"/>
      <dgm:spPr>
        <a:solidFill>
          <a:srgbClr val="5BADAC"/>
        </a:solidFill>
      </dgm:spPr>
      <dgm:t>
        <a:bodyPr/>
        <a:lstStyle/>
        <a:p>
          <a:r>
            <a:rPr lang="en-US" dirty="0"/>
            <a:t>Planning, Forecasting, &amp; Quantification</a:t>
          </a:r>
        </a:p>
      </dgm:t>
    </dgm:pt>
    <dgm:pt modelId="{B9652BC8-1B4D-F24E-A05E-AE3AC455B9C5}" type="parTrans" cxnId="{04A36248-E008-5742-8711-C447832807D8}">
      <dgm:prSet/>
      <dgm:spPr/>
      <dgm:t>
        <a:bodyPr/>
        <a:lstStyle/>
        <a:p>
          <a:endParaRPr lang="en-US"/>
        </a:p>
      </dgm:t>
    </dgm:pt>
    <dgm:pt modelId="{4E0F3827-3F1A-1B40-B072-23F208E5B8D3}" type="sibTrans" cxnId="{04A36248-E008-5742-8711-C447832807D8}">
      <dgm:prSet/>
      <dgm:spPr/>
      <dgm:t>
        <a:bodyPr/>
        <a:lstStyle/>
        <a:p>
          <a:endParaRPr lang="en-US"/>
        </a:p>
      </dgm:t>
    </dgm:pt>
    <dgm:pt modelId="{D47A6DDB-0E01-2D44-8D18-3AA6F948A485}">
      <dgm:prSet phldrT="[Text]"/>
      <dgm:spPr>
        <a:solidFill>
          <a:srgbClr val="5BADAC"/>
        </a:solidFill>
      </dgm:spPr>
      <dgm:t>
        <a:bodyPr/>
        <a:lstStyle/>
        <a:p>
          <a:r>
            <a:rPr lang="en-US" dirty="0"/>
            <a:t>Engage All Sectors (including PPP w/ Commercial Sector)</a:t>
          </a:r>
        </a:p>
      </dgm:t>
    </dgm:pt>
    <dgm:pt modelId="{ACCADD5E-6236-2844-9F61-2D4AE14DAAB9}" type="parTrans" cxnId="{D4D4C4CE-DA8B-A943-94CC-7A94BA8E4542}">
      <dgm:prSet/>
      <dgm:spPr/>
      <dgm:t>
        <a:bodyPr/>
        <a:lstStyle/>
        <a:p>
          <a:endParaRPr lang="en-US"/>
        </a:p>
      </dgm:t>
    </dgm:pt>
    <dgm:pt modelId="{A546AD75-325C-DF4E-A1E9-889096296554}" type="sibTrans" cxnId="{D4D4C4CE-DA8B-A943-94CC-7A94BA8E4542}">
      <dgm:prSet/>
      <dgm:spPr/>
      <dgm:t>
        <a:bodyPr/>
        <a:lstStyle/>
        <a:p>
          <a:endParaRPr lang="en-US"/>
        </a:p>
      </dgm:t>
    </dgm:pt>
    <dgm:pt modelId="{8F15C81B-0179-1740-91A9-0FB4143E2B31}">
      <dgm:prSet/>
      <dgm:spPr>
        <a:solidFill>
          <a:srgbClr val="5BADAC"/>
        </a:solidFill>
      </dgm:spPr>
      <dgm:t>
        <a:bodyPr/>
        <a:lstStyle/>
        <a:p>
          <a:r>
            <a:rPr lang="en-US" dirty="0"/>
            <a:t>Coordination &amp; Advocacy</a:t>
          </a:r>
        </a:p>
      </dgm:t>
    </dgm:pt>
    <dgm:pt modelId="{8F3189DB-B3AB-1443-AE05-66A5BE617CCD}" type="parTrans" cxnId="{88CF59B0-5046-E14C-8245-CFF5AA547D75}">
      <dgm:prSet/>
      <dgm:spPr/>
      <dgm:t>
        <a:bodyPr/>
        <a:lstStyle/>
        <a:p>
          <a:endParaRPr lang="en-US"/>
        </a:p>
      </dgm:t>
    </dgm:pt>
    <dgm:pt modelId="{EC6ABEB1-5E71-1540-9FCC-E971B418B6AA}" type="sibTrans" cxnId="{88CF59B0-5046-E14C-8245-CFF5AA547D75}">
      <dgm:prSet/>
      <dgm:spPr/>
      <dgm:t>
        <a:bodyPr/>
        <a:lstStyle/>
        <a:p>
          <a:endParaRPr lang="en-US"/>
        </a:p>
      </dgm:t>
    </dgm:pt>
    <dgm:pt modelId="{E4935554-7F46-E546-A493-7D0D84610CB6}">
      <dgm:prSet phldrT="[Text]"/>
      <dgm:spPr>
        <a:solidFill>
          <a:srgbClr val="5BADAC"/>
        </a:solidFill>
      </dgm:spPr>
      <dgm:t>
        <a:bodyPr/>
        <a:lstStyle/>
        <a:p>
          <a:r>
            <a:rPr lang="en-US" dirty="0"/>
            <a:t>Regulatory &amp; QA Guidance</a:t>
          </a:r>
        </a:p>
      </dgm:t>
    </dgm:pt>
    <dgm:pt modelId="{2F3879B0-E550-8A4D-9141-F01DC601ECCB}" type="parTrans" cxnId="{69B6FCD5-CBCD-9046-BDC0-D75BCD217726}">
      <dgm:prSet/>
      <dgm:spPr/>
      <dgm:t>
        <a:bodyPr/>
        <a:lstStyle/>
        <a:p>
          <a:endParaRPr lang="en-US"/>
        </a:p>
      </dgm:t>
    </dgm:pt>
    <dgm:pt modelId="{BE8726ED-16F2-AE4D-B205-1A83EB2B0951}" type="sibTrans" cxnId="{69B6FCD5-CBCD-9046-BDC0-D75BCD217726}">
      <dgm:prSet/>
      <dgm:spPr/>
      <dgm:t>
        <a:bodyPr/>
        <a:lstStyle/>
        <a:p>
          <a:endParaRPr lang="en-US"/>
        </a:p>
      </dgm:t>
    </dgm:pt>
    <dgm:pt modelId="{CC4C2D3E-55E8-3C45-ACE8-7F526F5F1B15}" type="pres">
      <dgm:prSet presAssocID="{FC379333-598D-284F-9538-8562C21B3F41}" presName="cycle" presStyleCnt="0">
        <dgm:presLayoutVars>
          <dgm:dir/>
          <dgm:resizeHandles val="exact"/>
        </dgm:presLayoutVars>
      </dgm:prSet>
      <dgm:spPr/>
      <dgm:t>
        <a:bodyPr/>
        <a:lstStyle/>
        <a:p>
          <a:endParaRPr lang="en-US"/>
        </a:p>
      </dgm:t>
    </dgm:pt>
    <dgm:pt modelId="{7CB168C6-2AC4-D54A-B892-6F5F1DAF5499}" type="pres">
      <dgm:prSet presAssocID="{A9EA029C-9ED3-0040-B663-DC88DD9F56A1}" presName="node" presStyleLbl="node1" presStyleIdx="0" presStyleCnt="6" custScaleX="125729" custScaleY="125341" custRadScaleRad="100676">
        <dgm:presLayoutVars>
          <dgm:bulletEnabled val="1"/>
        </dgm:presLayoutVars>
      </dgm:prSet>
      <dgm:spPr/>
      <dgm:t>
        <a:bodyPr/>
        <a:lstStyle/>
        <a:p>
          <a:endParaRPr lang="en-US"/>
        </a:p>
      </dgm:t>
    </dgm:pt>
    <dgm:pt modelId="{CFB1930B-2560-BE4D-843A-C011A91DD2E4}" type="pres">
      <dgm:prSet presAssocID="{A9EA029C-9ED3-0040-B663-DC88DD9F56A1}" presName="spNode" presStyleCnt="0"/>
      <dgm:spPr/>
    </dgm:pt>
    <dgm:pt modelId="{C6FE0DBA-F779-6048-AD3C-00DFB96A176C}" type="pres">
      <dgm:prSet presAssocID="{6BCE526B-50CC-7E48-8AFB-956D06962AA2}" presName="sibTrans" presStyleLbl="sibTrans1D1" presStyleIdx="0" presStyleCnt="6"/>
      <dgm:spPr/>
      <dgm:t>
        <a:bodyPr/>
        <a:lstStyle/>
        <a:p>
          <a:endParaRPr lang="en-US"/>
        </a:p>
      </dgm:t>
    </dgm:pt>
    <dgm:pt modelId="{68C0458E-2411-B74C-B075-E9CEF1B6E7AD}" type="pres">
      <dgm:prSet presAssocID="{8F15C81B-0179-1740-91A9-0FB4143E2B31}" presName="node" presStyleLbl="node1" presStyleIdx="1" presStyleCnt="6" custScaleX="125729" custScaleY="125341" custRadScaleRad="101276" custRadScaleInc="2079">
        <dgm:presLayoutVars>
          <dgm:bulletEnabled val="1"/>
        </dgm:presLayoutVars>
      </dgm:prSet>
      <dgm:spPr/>
      <dgm:t>
        <a:bodyPr/>
        <a:lstStyle/>
        <a:p>
          <a:endParaRPr lang="en-US"/>
        </a:p>
      </dgm:t>
    </dgm:pt>
    <dgm:pt modelId="{1B570B9D-0FA6-9649-99FD-1589034B5935}" type="pres">
      <dgm:prSet presAssocID="{8F15C81B-0179-1740-91A9-0FB4143E2B31}" presName="spNode" presStyleCnt="0"/>
      <dgm:spPr/>
    </dgm:pt>
    <dgm:pt modelId="{329B08DB-E41B-7049-B2FF-B852977CAACE}" type="pres">
      <dgm:prSet presAssocID="{EC6ABEB1-5E71-1540-9FCC-E971B418B6AA}" presName="sibTrans" presStyleLbl="sibTrans1D1" presStyleIdx="1" presStyleCnt="6"/>
      <dgm:spPr/>
      <dgm:t>
        <a:bodyPr/>
        <a:lstStyle/>
        <a:p>
          <a:endParaRPr lang="en-US"/>
        </a:p>
      </dgm:t>
    </dgm:pt>
    <dgm:pt modelId="{920828FA-DBDB-294D-90AD-04A52AA18D00}" type="pres">
      <dgm:prSet presAssocID="{E2ECA147-EDA9-BD45-9723-6475C380AF08}" presName="node" presStyleLbl="node1" presStyleIdx="2" presStyleCnt="6" custScaleX="125729" custScaleY="125341" custRadScaleRad="101276" custRadScaleInc="-2079">
        <dgm:presLayoutVars>
          <dgm:bulletEnabled val="1"/>
        </dgm:presLayoutVars>
      </dgm:prSet>
      <dgm:spPr/>
      <dgm:t>
        <a:bodyPr/>
        <a:lstStyle/>
        <a:p>
          <a:endParaRPr lang="en-US"/>
        </a:p>
      </dgm:t>
    </dgm:pt>
    <dgm:pt modelId="{463D4BC3-D5AC-CE41-9F42-63A3E32E33E3}" type="pres">
      <dgm:prSet presAssocID="{E2ECA147-EDA9-BD45-9723-6475C380AF08}" presName="spNode" presStyleCnt="0"/>
      <dgm:spPr/>
    </dgm:pt>
    <dgm:pt modelId="{520054FA-921F-5540-9755-AE310B8A69E1}" type="pres">
      <dgm:prSet presAssocID="{293181D2-C1DA-2748-AAA6-5BE2D6B9FA67}" presName="sibTrans" presStyleLbl="sibTrans1D1" presStyleIdx="2" presStyleCnt="6"/>
      <dgm:spPr/>
      <dgm:t>
        <a:bodyPr/>
        <a:lstStyle/>
        <a:p>
          <a:endParaRPr lang="en-US"/>
        </a:p>
      </dgm:t>
    </dgm:pt>
    <dgm:pt modelId="{DFE21F4C-33D7-EE4D-A328-F06102BF67AD}" type="pres">
      <dgm:prSet presAssocID="{E53E346C-9303-5F4B-B69F-74143B8D7CE3}" presName="node" presStyleLbl="node1" presStyleIdx="3" presStyleCnt="6" custScaleX="125729" custScaleY="125341" custRadScaleRad="100011" custRadScaleInc="-4211">
        <dgm:presLayoutVars>
          <dgm:bulletEnabled val="1"/>
        </dgm:presLayoutVars>
      </dgm:prSet>
      <dgm:spPr/>
      <dgm:t>
        <a:bodyPr/>
        <a:lstStyle/>
        <a:p>
          <a:endParaRPr lang="en-US"/>
        </a:p>
      </dgm:t>
    </dgm:pt>
    <dgm:pt modelId="{051AD572-24D8-2B49-81BA-14C079665F3B}" type="pres">
      <dgm:prSet presAssocID="{E53E346C-9303-5F4B-B69F-74143B8D7CE3}" presName="spNode" presStyleCnt="0"/>
      <dgm:spPr/>
    </dgm:pt>
    <dgm:pt modelId="{72D17672-8EC6-BF4E-BEF5-5327D50ADF36}" type="pres">
      <dgm:prSet presAssocID="{4E0F3827-3F1A-1B40-B072-23F208E5B8D3}" presName="sibTrans" presStyleLbl="sibTrans1D1" presStyleIdx="3" presStyleCnt="6"/>
      <dgm:spPr/>
      <dgm:t>
        <a:bodyPr/>
        <a:lstStyle/>
        <a:p>
          <a:endParaRPr lang="en-US"/>
        </a:p>
      </dgm:t>
    </dgm:pt>
    <dgm:pt modelId="{5C0175A9-F8A4-C64D-877C-D7E4EB7AB4E6}" type="pres">
      <dgm:prSet presAssocID="{D47A6DDB-0E01-2D44-8D18-3AA6F948A485}" presName="node" presStyleLbl="node1" presStyleIdx="4" presStyleCnt="6" custScaleX="138772" custScaleY="125341" custRadScaleRad="98730" custRadScaleInc="-2133">
        <dgm:presLayoutVars>
          <dgm:bulletEnabled val="1"/>
        </dgm:presLayoutVars>
      </dgm:prSet>
      <dgm:spPr/>
      <dgm:t>
        <a:bodyPr/>
        <a:lstStyle/>
        <a:p>
          <a:endParaRPr lang="en-US"/>
        </a:p>
      </dgm:t>
    </dgm:pt>
    <dgm:pt modelId="{BBD3C528-05C2-BF4B-AB78-8E3D45FD61D4}" type="pres">
      <dgm:prSet presAssocID="{D47A6DDB-0E01-2D44-8D18-3AA6F948A485}" presName="spNode" presStyleCnt="0"/>
      <dgm:spPr/>
    </dgm:pt>
    <dgm:pt modelId="{025D3F0C-A4BD-5541-BAD3-F0B7E9D6DB36}" type="pres">
      <dgm:prSet presAssocID="{A546AD75-325C-DF4E-A1E9-889096296554}" presName="sibTrans" presStyleLbl="sibTrans1D1" presStyleIdx="4" presStyleCnt="6"/>
      <dgm:spPr/>
      <dgm:t>
        <a:bodyPr/>
        <a:lstStyle/>
        <a:p>
          <a:endParaRPr lang="en-US"/>
        </a:p>
      </dgm:t>
    </dgm:pt>
    <dgm:pt modelId="{A8014F0E-3040-2A4D-87C4-C1DBC67DE837}" type="pres">
      <dgm:prSet presAssocID="{E4935554-7F46-E546-A493-7D0D84610CB6}" presName="node" presStyleLbl="node1" presStyleIdx="5" presStyleCnt="6" custScaleX="125729" custScaleY="125341" custRadScaleRad="97356" custRadScaleInc="-502">
        <dgm:presLayoutVars>
          <dgm:bulletEnabled val="1"/>
        </dgm:presLayoutVars>
      </dgm:prSet>
      <dgm:spPr/>
      <dgm:t>
        <a:bodyPr/>
        <a:lstStyle/>
        <a:p>
          <a:endParaRPr lang="en-US"/>
        </a:p>
      </dgm:t>
    </dgm:pt>
    <dgm:pt modelId="{D8AFCF97-88A2-0E43-B0E6-B6AC763C1C6C}" type="pres">
      <dgm:prSet presAssocID="{E4935554-7F46-E546-A493-7D0D84610CB6}" presName="spNode" presStyleCnt="0"/>
      <dgm:spPr/>
    </dgm:pt>
    <dgm:pt modelId="{7E35B579-9CB0-1045-9250-5830A4B28895}" type="pres">
      <dgm:prSet presAssocID="{BE8726ED-16F2-AE4D-B205-1A83EB2B0951}" presName="sibTrans" presStyleLbl="sibTrans1D1" presStyleIdx="5" presStyleCnt="6"/>
      <dgm:spPr/>
      <dgm:t>
        <a:bodyPr/>
        <a:lstStyle/>
        <a:p>
          <a:endParaRPr lang="en-US"/>
        </a:p>
      </dgm:t>
    </dgm:pt>
  </dgm:ptLst>
  <dgm:cxnLst>
    <dgm:cxn modelId="{9C838A68-51FF-E74B-8774-6E0D364B764E}" srcId="{FC379333-598D-284F-9538-8562C21B3F41}" destId="{E2ECA147-EDA9-BD45-9723-6475C380AF08}" srcOrd="2" destOrd="0" parTransId="{22A38754-86D0-D24E-A713-40203C72257A}" sibTransId="{293181D2-C1DA-2748-AAA6-5BE2D6B9FA67}"/>
    <dgm:cxn modelId="{7A652660-EB5C-574B-A1C0-7DA2D3677B64}" type="presOf" srcId="{FC379333-598D-284F-9538-8562C21B3F41}" destId="{CC4C2D3E-55E8-3C45-ACE8-7F526F5F1B15}" srcOrd="0" destOrd="0" presId="urn:microsoft.com/office/officeart/2005/8/layout/cycle6"/>
    <dgm:cxn modelId="{0A83A7C8-89A4-914D-BD8E-428548173EFF}" type="presOf" srcId="{E53E346C-9303-5F4B-B69F-74143B8D7CE3}" destId="{DFE21F4C-33D7-EE4D-A328-F06102BF67AD}" srcOrd="0" destOrd="0" presId="urn:microsoft.com/office/officeart/2005/8/layout/cycle6"/>
    <dgm:cxn modelId="{A920FB15-0B3D-7542-BF53-44CD39557F17}" type="presOf" srcId="{BE8726ED-16F2-AE4D-B205-1A83EB2B0951}" destId="{7E35B579-9CB0-1045-9250-5830A4B28895}" srcOrd="0" destOrd="0" presId="urn:microsoft.com/office/officeart/2005/8/layout/cycle6"/>
    <dgm:cxn modelId="{3CF7BF95-330B-244F-9164-028D6E8BB53F}" type="presOf" srcId="{6BCE526B-50CC-7E48-8AFB-956D06962AA2}" destId="{C6FE0DBA-F779-6048-AD3C-00DFB96A176C}" srcOrd="0" destOrd="0" presId="urn:microsoft.com/office/officeart/2005/8/layout/cycle6"/>
    <dgm:cxn modelId="{5759D738-A8D2-4144-9CC4-DF6AAB3B0D85}" type="presOf" srcId="{293181D2-C1DA-2748-AAA6-5BE2D6B9FA67}" destId="{520054FA-921F-5540-9755-AE310B8A69E1}" srcOrd="0" destOrd="0" presId="urn:microsoft.com/office/officeart/2005/8/layout/cycle6"/>
    <dgm:cxn modelId="{04A36248-E008-5742-8711-C447832807D8}" srcId="{FC379333-598D-284F-9538-8562C21B3F41}" destId="{E53E346C-9303-5F4B-B69F-74143B8D7CE3}" srcOrd="3" destOrd="0" parTransId="{B9652BC8-1B4D-F24E-A05E-AE3AC455B9C5}" sibTransId="{4E0F3827-3F1A-1B40-B072-23F208E5B8D3}"/>
    <dgm:cxn modelId="{A2694281-17BA-2749-8889-E7000658F26F}" type="presOf" srcId="{D47A6DDB-0E01-2D44-8D18-3AA6F948A485}" destId="{5C0175A9-F8A4-C64D-877C-D7E4EB7AB4E6}" srcOrd="0" destOrd="0" presId="urn:microsoft.com/office/officeart/2005/8/layout/cycle6"/>
    <dgm:cxn modelId="{69B6FCD5-CBCD-9046-BDC0-D75BCD217726}" srcId="{FC379333-598D-284F-9538-8562C21B3F41}" destId="{E4935554-7F46-E546-A493-7D0D84610CB6}" srcOrd="5" destOrd="0" parTransId="{2F3879B0-E550-8A4D-9141-F01DC601ECCB}" sibTransId="{BE8726ED-16F2-AE4D-B205-1A83EB2B0951}"/>
    <dgm:cxn modelId="{862FC8C2-A9C7-5A4D-ACDD-19FF61387FE9}" type="presOf" srcId="{4E0F3827-3F1A-1B40-B072-23F208E5B8D3}" destId="{72D17672-8EC6-BF4E-BEF5-5327D50ADF36}" srcOrd="0" destOrd="0" presId="urn:microsoft.com/office/officeart/2005/8/layout/cycle6"/>
    <dgm:cxn modelId="{945FAEC1-5A79-884B-9BE7-F04039518D93}" type="presOf" srcId="{A9EA029C-9ED3-0040-B663-DC88DD9F56A1}" destId="{7CB168C6-2AC4-D54A-B892-6F5F1DAF5499}" srcOrd="0" destOrd="0" presId="urn:microsoft.com/office/officeart/2005/8/layout/cycle6"/>
    <dgm:cxn modelId="{2807B14A-057D-AB4C-9EF2-EF6E028073B5}" srcId="{FC379333-598D-284F-9538-8562C21B3F41}" destId="{A9EA029C-9ED3-0040-B663-DC88DD9F56A1}" srcOrd="0" destOrd="0" parTransId="{627D44CB-96C7-E84C-9D64-E7C0B6842FB4}" sibTransId="{6BCE526B-50CC-7E48-8AFB-956D06962AA2}"/>
    <dgm:cxn modelId="{D8F29998-0A29-3A47-99AF-0490FA4BBB8C}" type="presOf" srcId="{E4935554-7F46-E546-A493-7D0D84610CB6}" destId="{A8014F0E-3040-2A4D-87C4-C1DBC67DE837}" srcOrd="0" destOrd="0" presId="urn:microsoft.com/office/officeart/2005/8/layout/cycle6"/>
    <dgm:cxn modelId="{56B30A9D-706B-1E4C-8803-3F4FA265B612}" type="presOf" srcId="{EC6ABEB1-5E71-1540-9FCC-E971B418B6AA}" destId="{329B08DB-E41B-7049-B2FF-B852977CAACE}" srcOrd="0" destOrd="0" presId="urn:microsoft.com/office/officeart/2005/8/layout/cycle6"/>
    <dgm:cxn modelId="{EE188458-5767-624B-BF60-DE1AD0924324}" type="presOf" srcId="{E2ECA147-EDA9-BD45-9723-6475C380AF08}" destId="{920828FA-DBDB-294D-90AD-04A52AA18D00}" srcOrd="0" destOrd="0" presId="urn:microsoft.com/office/officeart/2005/8/layout/cycle6"/>
    <dgm:cxn modelId="{70926A58-D753-C049-9F3D-483DEAA8E2BC}" type="presOf" srcId="{8F15C81B-0179-1740-91A9-0FB4143E2B31}" destId="{68C0458E-2411-B74C-B075-E9CEF1B6E7AD}" srcOrd="0" destOrd="0" presId="urn:microsoft.com/office/officeart/2005/8/layout/cycle6"/>
    <dgm:cxn modelId="{88CF59B0-5046-E14C-8245-CFF5AA547D75}" srcId="{FC379333-598D-284F-9538-8562C21B3F41}" destId="{8F15C81B-0179-1740-91A9-0FB4143E2B31}" srcOrd="1" destOrd="0" parTransId="{8F3189DB-B3AB-1443-AE05-66A5BE617CCD}" sibTransId="{EC6ABEB1-5E71-1540-9FCC-E971B418B6AA}"/>
    <dgm:cxn modelId="{D4D4C4CE-DA8B-A943-94CC-7A94BA8E4542}" srcId="{FC379333-598D-284F-9538-8562C21B3F41}" destId="{D47A6DDB-0E01-2D44-8D18-3AA6F948A485}" srcOrd="4" destOrd="0" parTransId="{ACCADD5E-6236-2844-9F61-2D4AE14DAAB9}" sibTransId="{A546AD75-325C-DF4E-A1E9-889096296554}"/>
    <dgm:cxn modelId="{D9C485B9-CAFE-8640-B63F-1D410BCC67F4}" type="presOf" srcId="{A546AD75-325C-DF4E-A1E9-889096296554}" destId="{025D3F0C-A4BD-5541-BAD3-F0B7E9D6DB36}" srcOrd="0" destOrd="0" presId="urn:microsoft.com/office/officeart/2005/8/layout/cycle6"/>
    <dgm:cxn modelId="{2C6B3827-5062-CF40-8D6C-92FE25864B25}" type="presParOf" srcId="{CC4C2D3E-55E8-3C45-ACE8-7F526F5F1B15}" destId="{7CB168C6-2AC4-D54A-B892-6F5F1DAF5499}" srcOrd="0" destOrd="0" presId="urn:microsoft.com/office/officeart/2005/8/layout/cycle6"/>
    <dgm:cxn modelId="{FF5C9F0C-A83C-404A-A1CC-249DA5BFEB0F}" type="presParOf" srcId="{CC4C2D3E-55E8-3C45-ACE8-7F526F5F1B15}" destId="{CFB1930B-2560-BE4D-843A-C011A91DD2E4}" srcOrd="1" destOrd="0" presId="urn:microsoft.com/office/officeart/2005/8/layout/cycle6"/>
    <dgm:cxn modelId="{1FDE48F7-48A7-1846-9D56-61507BAA96C9}" type="presParOf" srcId="{CC4C2D3E-55E8-3C45-ACE8-7F526F5F1B15}" destId="{C6FE0DBA-F779-6048-AD3C-00DFB96A176C}" srcOrd="2" destOrd="0" presId="urn:microsoft.com/office/officeart/2005/8/layout/cycle6"/>
    <dgm:cxn modelId="{E5A29D7E-4D1D-2E47-9F5A-37E1DB5AFEB7}" type="presParOf" srcId="{CC4C2D3E-55E8-3C45-ACE8-7F526F5F1B15}" destId="{68C0458E-2411-B74C-B075-E9CEF1B6E7AD}" srcOrd="3" destOrd="0" presId="urn:microsoft.com/office/officeart/2005/8/layout/cycle6"/>
    <dgm:cxn modelId="{93BCC213-D512-E64E-8B35-615201642D03}" type="presParOf" srcId="{CC4C2D3E-55E8-3C45-ACE8-7F526F5F1B15}" destId="{1B570B9D-0FA6-9649-99FD-1589034B5935}" srcOrd="4" destOrd="0" presId="urn:microsoft.com/office/officeart/2005/8/layout/cycle6"/>
    <dgm:cxn modelId="{B2590557-7BBE-6F45-8D69-96B1AEB72A1A}" type="presParOf" srcId="{CC4C2D3E-55E8-3C45-ACE8-7F526F5F1B15}" destId="{329B08DB-E41B-7049-B2FF-B852977CAACE}" srcOrd="5" destOrd="0" presId="urn:microsoft.com/office/officeart/2005/8/layout/cycle6"/>
    <dgm:cxn modelId="{4ECBFE76-B71F-5C4A-9E27-E9679FDA7221}" type="presParOf" srcId="{CC4C2D3E-55E8-3C45-ACE8-7F526F5F1B15}" destId="{920828FA-DBDB-294D-90AD-04A52AA18D00}" srcOrd="6" destOrd="0" presId="urn:microsoft.com/office/officeart/2005/8/layout/cycle6"/>
    <dgm:cxn modelId="{A40EB3F0-5B6B-2D45-A8AF-B37ABC87E133}" type="presParOf" srcId="{CC4C2D3E-55E8-3C45-ACE8-7F526F5F1B15}" destId="{463D4BC3-D5AC-CE41-9F42-63A3E32E33E3}" srcOrd="7" destOrd="0" presId="urn:microsoft.com/office/officeart/2005/8/layout/cycle6"/>
    <dgm:cxn modelId="{582FA5A8-38F1-9D4E-87F8-3208293053A6}" type="presParOf" srcId="{CC4C2D3E-55E8-3C45-ACE8-7F526F5F1B15}" destId="{520054FA-921F-5540-9755-AE310B8A69E1}" srcOrd="8" destOrd="0" presId="urn:microsoft.com/office/officeart/2005/8/layout/cycle6"/>
    <dgm:cxn modelId="{AAA4939E-A22E-204D-8AC8-599FD09CCCAC}" type="presParOf" srcId="{CC4C2D3E-55E8-3C45-ACE8-7F526F5F1B15}" destId="{DFE21F4C-33D7-EE4D-A328-F06102BF67AD}" srcOrd="9" destOrd="0" presId="urn:microsoft.com/office/officeart/2005/8/layout/cycle6"/>
    <dgm:cxn modelId="{EBAC5046-060A-5B4B-945A-8F15437C7CB0}" type="presParOf" srcId="{CC4C2D3E-55E8-3C45-ACE8-7F526F5F1B15}" destId="{051AD572-24D8-2B49-81BA-14C079665F3B}" srcOrd="10" destOrd="0" presId="urn:microsoft.com/office/officeart/2005/8/layout/cycle6"/>
    <dgm:cxn modelId="{8BF88E6A-49C1-704A-8C69-A529F9581591}" type="presParOf" srcId="{CC4C2D3E-55E8-3C45-ACE8-7F526F5F1B15}" destId="{72D17672-8EC6-BF4E-BEF5-5327D50ADF36}" srcOrd="11" destOrd="0" presId="urn:microsoft.com/office/officeart/2005/8/layout/cycle6"/>
    <dgm:cxn modelId="{5D98A904-AC4F-7941-83CC-7A440EE99384}" type="presParOf" srcId="{CC4C2D3E-55E8-3C45-ACE8-7F526F5F1B15}" destId="{5C0175A9-F8A4-C64D-877C-D7E4EB7AB4E6}" srcOrd="12" destOrd="0" presId="urn:microsoft.com/office/officeart/2005/8/layout/cycle6"/>
    <dgm:cxn modelId="{B4E87EF3-505F-E342-81C9-543D32E8D18B}" type="presParOf" srcId="{CC4C2D3E-55E8-3C45-ACE8-7F526F5F1B15}" destId="{BBD3C528-05C2-BF4B-AB78-8E3D45FD61D4}" srcOrd="13" destOrd="0" presId="urn:microsoft.com/office/officeart/2005/8/layout/cycle6"/>
    <dgm:cxn modelId="{A72FFB48-C4C8-CD44-9CE9-286CF432BA14}" type="presParOf" srcId="{CC4C2D3E-55E8-3C45-ACE8-7F526F5F1B15}" destId="{025D3F0C-A4BD-5541-BAD3-F0B7E9D6DB36}" srcOrd="14" destOrd="0" presId="urn:microsoft.com/office/officeart/2005/8/layout/cycle6"/>
    <dgm:cxn modelId="{A4B82360-2676-664D-98E5-CD52FCF0EBD8}" type="presParOf" srcId="{CC4C2D3E-55E8-3C45-ACE8-7F526F5F1B15}" destId="{A8014F0E-3040-2A4D-87C4-C1DBC67DE837}" srcOrd="15" destOrd="0" presId="urn:microsoft.com/office/officeart/2005/8/layout/cycle6"/>
    <dgm:cxn modelId="{9B444457-662E-6649-AB74-583079B46034}" type="presParOf" srcId="{CC4C2D3E-55E8-3C45-ACE8-7F526F5F1B15}" destId="{D8AFCF97-88A2-0E43-B0E6-B6AC763C1C6C}" srcOrd="16" destOrd="0" presId="urn:microsoft.com/office/officeart/2005/8/layout/cycle6"/>
    <dgm:cxn modelId="{37471AE2-B5B2-A049-A82A-5F26FD550548}" type="presParOf" srcId="{CC4C2D3E-55E8-3C45-ACE8-7F526F5F1B15}" destId="{7E35B579-9CB0-1045-9250-5830A4B28895}" srcOrd="17"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FF0606E-0CF7-E441-8E62-F489BE8671EC}" type="doc">
      <dgm:prSet loTypeId="urn:microsoft.com/office/officeart/2005/8/layout/process4" loCatId="" qsTypeId="urn:microsoft.com/office/officeart/2005/8/quickstyle/simple1" qsCatId="simple" csTypeId="urn:microsoft.com/office/officeart/2005/8/colors/accent1_2" csCatId="accent1" phldr="1"/>
      <dgm:spPr/>
      <dgm:t>
        <a:bodyPr/>
        <a:lstStyle/>
        <a:p>
          <a:endParaRPr lang="en-US"/>
        </a:p>
      </dgm:t>
    </dgm:pt>
    <dgm:pt modelId="{F2C3F2D0-2BB2-8848-B7A3-406E13333C2F}">
      <dgm:prSet phldrT="[Text]" custT="1"/>
      <dgm:spPr>
        <a:solidFill>
          <a:srgbClr val="CAE4F6"/>
        </a:solidFill>
      </dgm:spPr>
      <dgm:t>
        <a:bodyPr/>
        <a:lstStyle/>
        <a:p>
          <a:r>
            <a:rPr lang="en-US" sz="2400" smtClean="0">
              <a:solidFill>
                <a:schemeClr val="tx1"/>
              </a:solidFill>
            </a:rPr>
            <a:t>Global Level</a:t>
          </a:r>
          <a:endParaRPr lang="en-US" sz="2400" dirty="0">
            <a:solidFill>
              <a:schemeClr val="tx1"/>
            </a:solidFill>
          </a:endParaRPr>
        </a:p>
      </dgm:t>
    </dgm:pt>
    <dgm:pt modelId="{C74BCE2F-CA0F-774E-AE67-FC56B4BB3262}" type="parTrans" cxnId="{E85B22E9-5A2D-FB47-8AA3-EC848E5C2A8F}">
      <dgm:prSet/>
      <dgm:spPr/>
      <dgm:t>
        <a:bodyPr/>
        <a:lstStyle/>
        <a:p>
          <a:endParaRPr lang="en-US"/>
        </a:p>
      </dgm:t>
    </dgm:pt>
    <dgm:pt modelId="{B0CD2DF8-85B2-1942-8147-3FDD607E3BD8}" type="sibTrans" cxnId="{E85B22E9-5A2D-FB47-8AA3-EC848E5C2A8F}">
      <dgm:prSet/>
      <dgm:spPr/>
      <dgm:t>
        <a:bodyPr/>
        <a:lstStyle/>
        <a:p>
          <a:endParaRPr lang="en-US"/>
        </a:p>
      </dgm:t>
    </dgm:pt>
    <dgm:pt modelId="{B43A406A-22D6-0D4B-96EA-F9010F485C9E}">
      <dgm:prSet phldrT="[Text]" custT="1"/>
      <dgm:spPr>
        <a:solidFill>
          <a:schemeClr val="bg1"/>
        </a:solidFill>
      </dgm:spPr>
      <dgm:t>
        <a:bodyPr/>
        <a:lstStyle/>
        <a:p>
          <a:r>
            <a:rPr lang="en-US" sz="1800" dirty="0" smtClean="0">
              <a:solidFill>
                <a:schemeClr val="tx1"/>
              </a:solidFill>
            </a:rPr>
            <a:t>Identify best practices for condom demand creation by target populations, and shared across countries (well documented)</a:t>
          </a:r>
          <a:endParaRPr lang="en-US" sz="1800" dirty="0">
            <a:solidFill>
              <a:schemeClr val="tx1"/>
            </a:solidFill>
          </a:endParaRPr>
        </a:p>
      </dgm:t>
    </dgm:pt>
    <dgm:pt modelId="{F0A9809D-777A-4A41-AAAD-87E73A077E15}" type="parTrans" cxnId="{2BA5FB17-CBA7-7447-A34C-756B857BC858}">
      <dgm:prSet/>
      <dgm:spPr/>
      <dgm:t>
        <a:bodyPr/>
        <a:lstStyle/>
        <a:p>
          <a:endParaRPr lang="en-US"/>
        </a:p>
      </dgm:t>
    </dgm:pt>
    <dgm:pt modelId="{9B7DAFD6-B4D6-4544-B574-DAEFD19D8176}" type="sibTrans" cxnId="{2BA5FB17-CBA7-7447-A34C-756B857BC858}">
      <dgm:prSet/>
      <dgm:spPr/>
      <dgm:t>
        <a:bodyPr/>
        <a:lstStyle/>
        <a:p>
          <a:endParaRPr lang="en-US"/>
        </a:p>
      </dgm:t>
    </dgm:pt>
    <dgm:pt modelId="{19A3F390-FE61-4E4A-A858-325CC8209DA5}">
      <dgm:prSet phldrT="[Text]" custT="1"/>
      <dgm:spPr>
        <a:solidFill>
          <a:srgbClr val="FAEEDB"/>
        </a:solidFill>
      </dgm:spPr>
      <dgm:t>
        <a:bodyPr/>
        <a:lstStyle/>
        <a:p>
          <a:r>
            <a:rPr lang="en-US" sz="2400" smtClean="0">
              <a:solidFill>
                <a:schemeClr val="tx1"/>
              </a:solidFill>
            </a:rPr>
            <a:t>National Level</a:t>
          </a:r>
          <a:endParaRPr lang="en-US" sz="2400" dirty="0">
            <a:solidFill>
              <a:schemeClr val="tx1"/>
            </a:solidFill>
          </a:endParaRPr>
        </a:p>
      </dgm:t>
    </dgm:pt>
    <dgm:pt modelId="{45DAEF62-2D59-3742-89C8-B06504BD218F}" type="parTrans" cxnId="{C0163E38-F4FC-0242-ADF0-E576B4FF7867}">
      <dgm:prSet/>
      <dgm:spPr/>
      <dgm:t>
        <a:bodyPr/>
        <a:lstStyle/>
        <a:p>
          <a:endParaRPr lang="en-US"/>
        </a:p>
      </dgm:t>
    </dgm:pt>
    <dgm:pt modelId="{C78775E1-834D-544C-B644-FB5620DD20B5}" type="sibTrans" cxnId="{C0163E38-F4FC-0242-ADF0-E576B4FF7867}">
      <dgm:prSet/>
      <dgm:spPr/>
      <dgm:t>
        <a:bodyPr/>
        <a:lstStyle/>
        <a:p>
          <a:endParaRPr lang="en-US"/>
        </a:p>
      </dgm:t>
    </dgm:pt>
    <dgm:pt modelId="{851FA0BB-EDE6-D64C-8822-8E226901B373}">
      <dgm:prSet phldrT="[Text]" custT="1"/>
      <dgm:spPr>
        <a:solidFill>
          <a:schemeClr val="bg1"/>
        </a:solidFill>
      </dgm:spPr>
      <dgm:t>
        <a:bodyPr/>
        <a:lstStyle/>
        <a:p>
          <a:r>
            <a:rPr lang="en-US" sz="1600" dirty="0" smtClean="0">
              <a:solidFill>
                <a:schemeClr val="tx1"/>
              </a:solidFill>
            </a:rPr>
            <a:t>Currently funded and future planned investments in increasing coverage of HIV services among priority target populations can be channels for integration of condom promotion and distribution efforts (e.g. systematic investment in using male circumcision promo and service delivery channels for condom programming for young men).</a:t>
          </a:r>
          <a:endParaRPr lang="en-US" sz="1600" dirty="0">
            <a:solidFill>
              <a:schemeClr val="tx1"/>
            </a:solidFill>
          </a:endParaRPr>
        </a:p>
      </dgm:t>
    </dgm:pt>
    <dgm:pt modelId="{03799DC2-A8FF-CD40-9A53-4A38871656C0}" type="parTrans" cxnId="{B4EEA42B-7658-E148-8586-DED1190DF893}">
      <dgm:prSet/>
      <dgm:spPr/>
      <dgm:t>
        <a:bodyPr/>
        <a:lstStyle/>
        <a:p>
          <a:endParaRPr lang="en-US"/>
        </a:p>
      </dgm:t>
    </dgm:pt>
    <dgm:pt modelId="{89DCBF7D-EEA5-1C4B-9FCD-AD83F7FE21CB}" type="sibTrans" cxnId="{B4EEA42B-7658-E148-8586-DED1190DF893}">
      <dgm:prSet/>
      <dgm:spPr/>
      <dgm:t>
        <a:bodyPr/>
        <a:lstStyle/>
        <a:p>
          <a:endParaRPr lang="en-US"/>
        </a:p>
      </dgm:t>
    </dgm:pt>
    <dgm:pt modelId="{DB9A2498-A95C-D546-A16F-3E6CF24709C5}">
      <dgm:prSet phldrT="[Text]" custT="1"/>
      <dgm:spPr>
        <a:solidFill>
          <a:srgbClr val="5BADAC"/>
        </a:solidFill>
      </dgm:spPr>
      <dgm:t>
        <a:bodyPr/>
        <a:lstStyle/>
        <a:p>
          <a:r>
            <a:rPr lang="en-US" sz="2400" dirty="0"/>
            <a:t>Community Level</a:t>
          </a:r>
        </a:p>
      </dgm:t>
    </dgm:pt>
    <dgm:pt modelId="{49763D70-5B6A-B34A-AE48-24EEEF2F975D}" type="parTrans" cxnId="{9C24570B-B451-0A42-9E28-63149B055009}">
      <dgm:prSet/>
      <dgm:spPr/>
      <dgm:t>
        <a:bodyPr/>
        <a:lstStyle/>
        <a:p>
          <a:endParaRPr lang="en-US"/>
        </a:p>
      </dgm:t>
    </dgm:pt>
    <dgm:pt modelId="{AEEC4341-1CE7-0F4A-8802-EFBE337ACB91}" type="sibTrans" cxnId="{9C24570B-B451-0A42-9E28-63149B055009}">
      <dgm:prSet/>
      <dgm:spPr/>
      <dgm:t>
        <a:bodyPr/>
        <a:lstStyle/>
        <a:p>
          <a:endParaRPr lang="en-US"/>
        </a:p>
      </dgm:t>
    </dgm:pt>
    <dgm:pt modelId="{A12531A0-1B52-A743-B77C-B902A7445D7A}">
      <dgm:prSet phldrT="[Text]" custT="1"/>
      <dgm:spPr>
        <a:solidFill>
          <a:schemeClr val="bg1"/>
        </a:solidFill>
      </dgm:spPr>
      <dgm:t>
        <a:bodyPr/>
        <a:lstStyle/>
        <a:p>
          <a:r>
            <a:rPr lang="en-US" sz="1600" dirty="0"/>
            <a:t>Ensure standardized and evidence-based approaches to condom promotion among existing CBOs and CSOs that work with priority target </a:t>
          </a:r>
          <a:r>
            <a:rPr lang="en-US" sz="1600" dirty="0" smtClean="0"/>
            <a:t>populations.</a:t>
          </a:r>
          <a:endParaRPr lang="en-US" sz="1600" dirty="0"/>
        </a:p>
      </dgm:t>
    </dgm:pt>
    <dgm:pt modelId="{2E9FEC0B-30A4-D746-92BF-74DE87FADB76}" type="parTrans" cxnId="{01A7BD18-F62F-4948-B46C-F33FE925547B}">
      <dgm:prSet/>
      <dgm:spPr/>
      <dgm:t>
        <a:bodyPr/>
        <a:lstStyle/>
        <a:p>
          <a:endParaRPr lang="en-US"/>
        </a:p>
      </dgm:t>
    </dgm:pt>
    <dgm:pt modelId="{FD802583-36A6-1240-B610-9DDCC7011387}" type="sibTrans" cxnId="{01A7BD18-F62F-4948-B46C-F33FE925547B}">
      <dgm:prSet/>
      <dgm:spPr/>
      <dgm:t>
        <a:bodyPr/>
        <a:lstStyle/>
        <a:p>
          <a:endParaRPr lang="en-US"/>
        </a:p>
      </dgm:t>
    </dgm:pt>
    <dgm:pt modelId="{3EF53043-F52D-604C-B6DD-3ECEDAF3F43C}">
      <dgm:prSet phldrT="[Text]" custT="1"/>
      <dgm:spPr>
        <a:solidFill>
          <a:schemeClr val="bg1"/>
        </a:solidFill>
      </dgm:spPr>
      <dgm:t>
        <a:bodyPr/>
        <a:lstStyle/>
        <a:p>
          <a:r>
            <a:rPr lang="en-US" sz="1600" dirty="0"/>
            <a:t>SOPs developed for CBOs and CSOs to access free condoms (from public sector facilities) to distribute to target pops. through community mobilization and interpersonal activities.</a:t>
          </a:r>
        </a:p>
      </dgm:t>
    </dgm:pt>
    <dgm:pt modelId="{66FB2B84-1499-8543-A061-E72D2EAC7D72}" type="parTrans" cxnId="{62F04594-5A46-D84E-B49B-96D7E8E9B746}">
      <dgm:prSet/>
      <dgm:spPr/>
      <dgm:t>
        <a:bodyPr/>
        <a:lstStyle/>
        <a:p>
          <a:endParaRPr lang="en-US"/>
        </a:p>
      </dgm:t>
    </dgm:pt>
    <dgm:pt modelId="{3C27CCA5-B2FF-DA48-9EDF-2E3614AB84D0}" type="sibTrans" cxnId="{62F04594-5A46-D84E-B49B-96D7E8E9B746}">
      <dgm:prSet/>
      <dgm:spPr/>
      <dgm:t>
        <a:bodyPr/>
        <a:lstStyle/>
        <a:p>
          <a:endParaRPr lang="en-US"/>
        </a:p>
      </dgm:t>
    </dgm:pt>
    <dgm:pt modelId="{DFA90690-FE67-0F4C-9593-CA8941558CB1}" type="pres">
      <dgm:prSet presAssocID="{8FF0606E-0CF7-E441-8E62-F489BE8671EC}" presName="Name0" presStyleCnt="0">
        <dgm:presLayoutVars>
          <dgm:dir/>
          <dgm:animLvl val="lvl"/>
          <dgm:resizeHandles val="exact"/>
        </dgm:presLayoutVars>
      </dgm:prSet>
      <dgm:spPr/>
      <dgm:t>
        <a:bodyPr/>
        <a:lstStyle/>
        <a:p>
          <a:endParaRPr lang="en-US"/>
        </a:p>
      </dgm:t>
    </dgm:pt>
    <dgm:pt modelId="{F9C12ED7-D258-7C45-82C6-ACBD078F53A8}" type="pres">
      <dgm:prSet presAssocID="{DB9A2498-A95C-D546-A16F-3E6CF24709C5}" presName="boxAndChildren" presStyleCnt="0"/>
      <dgm:spPr/>
      <dgm:t>
        <a:bodyPr/>
        <a:lstStyle/>
        <a:p>
          <a:endParaRPr lang="en-US"/>
        </a:p>
      </dgm:t>
    </dgm:pt>
    <dgm:pt modelId="{25AD018F-400C-BC43-BB96-1A0CB13E46B2}" type="pres">
      <dgm:prSet presAssocID="{DB9A2498-A95C-D546-A16F-3E6CF24709C5}" presName="parentTextBox" presStyleLbl="node1" presStyleIdx="0" presStyleCnt="3"/>
      <dgm:spPr/>
      <dgm:t>
        <a:bodyPr/>
        <a:lstStyle/>
        <a:p>
          <a:endParaRPr lang="en-US"/>
        </a:p>
      </dgm:t>
    </dgm:pt>
    <dgm:pt modelId="{DF699D6E-649D-DB4F-9ACB-EA366724E8C3}" type="pres">
      <dgm:prSet presAssocID="{DB9A2498-A95C-D546-A16F-3E6CF24709C5}" presName="entireBox" presStyleLbl="node1" presStyleIdx="0" presStyleCnt="3"/>
      <dgm:spPr/>
      <dgm:t>
        <a:bodyPr/>
        <a:lstStyle/>
        <a:p>
          <a:endParaRPr lang="en-US"/>
        </a:p>
      </dgm:t>
    </dgm:pt>
    <dgm:pt modelId="{4B897CC5-0B94-1F4E-9A0E-92A7F01C3802}" type="pres">
      <dgm:prSet presAssocID="{DB9A2498-A95C-D546-A16F-3E6CF24709C5}" presName="descendantBox" presStyleCnt="0"/>
      <dgm:spPr/>
      <dgm:t>
        <a:bodyPr/>
        <a:lstStyle/>
        <a:p>
          <a:endParaRPr lang="en-US"/>
        </a:p>
      </dgm:t>
    </dgm:pt>
    <dgm:pt modelId="{B1DF2E31-13CA-CC4B-9C87-9F71F2BE0202}" type="pres">
      <dgm:prSet presAssocID="{A12531A0-1B52-A743-B77C-B902A7445D7A}" presName="childTextBox" presStyleLbl="fgAccFollowNode1" presStyleIdx="0" presStyleCnt="4">
        <dgm:presLayoutVars>
          <dgm:bulletEnabled val="1"/>
        </dgm:presLayoutVars>
      </dgm:prSet>
      <dgm:spPr/>
      <dgm:t>
        <a:bodyPr/>
        <a:lstStyle/>
        <a:p>
          <a:endParaRPr lang="en-US"/>
        </a:p>
      </dgm:t>
    </dgm:pt>
    <dgm:pt modelId="{5448E0B0-6B3B-3841-A242-7C799AAC506B}" type="pres">
      <dgm:prSet presAssocID="{3EF53043-F52D-604C-B6DD-3ECEDAF3F43C}" presName="childTextBox" presStyleLbl="fgAccFollowNode1" presStyleIdx="1" presStyleCnt="4">
        <dgm:presLayoutVars>
          <dgm:bulletEnabled val="1"/>
        </dgm:presLayoutVars>
      </dgm:prSet>
      <dgm:spPr/>
      <dgm:t>
        <a:bodyPr/>
        <a:lstStyle/>
        <a:p>
          <a:endParaRPr lang="en-US"/>
        </a:p>
      </dgm:t>
    </dgm:pt>
    <dgm:pt modelId="{A925F060-A862-B44F-9837-40AEE6074F1B}" type="pres">
      <dgm:prSet presAssocID="{C78775E1-834D-544C-B644-FB5620DD20B5}" presName="sp" presStyleCnt="0"/>
      <dgm:spPr/>
      <dgm:t>
        <a:bodyPr/>
        <a:lstStyle/>
        <a:p>
          <a:endParaRPr lang="en-US"/>
        </a:p>
      </dgm:t>
    </dgm:pt>
    <dgm:pt modelId="{29A14151-DF95-894F-8A6B-53EBEE46EDBA}" type="pres">
      <dgm:prSet presAssocID="{19A3F390-FE61-4E4A-A858-325CC8209DA5}" presName="arrowAndChildren" presStyleCnt="0"/>
      <dgm:spPr/>
      <dgm:t>
        <a:bodyPr/>
        <a:lstStyle/>
        <a:p>
          <a:endParaRPr lang="en-US"/>
        </a:p>
      </dgm:t>
    </dgm:pt>
    <dgm:pt modelId="{9EE930B5-3C8D-D945-8779-56C08F03518E}" type="pres">
      <dgm:prSet presAssocID="{19A3F390-FE61-4E4A-A858-325CC8209DA5}" presName="parentTextArrow" presStyleLbl="node1" presStyleIdx="0" presStyleCnt="3"/>
      <dgm:spPr/>
      <dgm:t>
        <a:bodyPr/>
        <a:lstStyle/>
        <a:p>
          <a:endParaRPr lang="en-US"/>
        </a:p>
      </dgm:t>
    </dgm:pt>
    <dgm:pt modelId="{25586A73-910D-4649-B046-68F5D67F3A01}" type="pres">
      <dgm:prSet presAssocID="{19A3F390-FE61-4E4A-A858-325CC8209DA5}" presName="arrow" presStyleLbl="node1" presStyleIdx="1" presStyleCnt="3"/>
      <dgm:spPr/>
      <dgm:t>
        <a:bodyPr/>
        <a:lstStyle/>
        <a:p>
          <a:endParaRPr lang="en-US"/>
        </a:p>
      </dgm:t>
    </dgm:pt>
    <dgm:pt modelId="{9C19F39C-A0DD-BE43-8D1C-AF5035B4C685}" type="pres">
      <dgm:prSet presAssocID="{19A3F390-FE61-4E4A-A858-325CC8209DA5}" presName="descendantArrow" presStyleCnt="0"/>
      <dgm:spPr/>
      <dgm:t>
        <a:bodyPr/>
        <a:lstStyle/>
        <a:p>
          <a:endParaRPr lang="en-US"/>
        </a:p>
      </dgm:t>
    </dgm:pt>
    <dgm:pt modelId="{ABAA63D6-1316-CB43-B469-31664E958F3D}" type="pres">
      <dgm:prSet presAssocID="{851FA0BB-EDE6-D64C-8822-8E226901B373}" presName="childTextArrow" presStyleLbl="fgAccFollowNode1" presStyleIdx="2" presStyleCnt="4">
        <dgm:presLayoutVars>
          <dgm:bulletEnabled val="1"/>
        </dgm:presLayoutVars>
      </dgm:prSet>
      <dgm:spPr/>
      <dgm:t>
        <a:bodyPr/>
        <a:lstStyle/>
        <a:p>
          <a:endParaRPr lang="en-US"/>
        </a:p>
      </dgm:t>
    </dgm:pt>
    <dgm:pt modelId="{B3452917-7E22-F342-B2B7-6C3542F53FDC}" type="pres">
      <dgm:prSet presAssocID="{B0CD2DF8-85B2-1942-8147-3FDD607E3BD8}" presName="sp" presStyleCnt="0"/>
      <dgm:spPr/>
      <dgm:t>
        <a:bodyPr/>
        <a:lstStyle/>
        <a:p>
          <a:endParaRPr lang="en-US"/>
        </a:p>
      </dgm:t>
    </dgm:pt>
    <dgm:pt modelId="{0CDA09E3-B5F6-F847-BB28-3EAD38CE2E01}" type="pres">
      <dgm:prSet presAssocID="{F2C3F2D0-2BB2-8848-B7A3-406E13333C2F}" presName="arrowAndChildren" presStyleCnt="0"/>
      <dgm:spPr/>
      <dgm:t>
        <a:bodyPr/>
        <a:lstStyle/>
        <a:p>
          <a:endParaRPr lang="en-US"/>
        </a:p>
      </dgm:t>
    </dgm:pt>
    <dgm:pt modelId="{244FE6E5-30C0-CA45-AB35-0160FA52A246}" type="pres">
      <dgm:prSet presAssocID="{F2C3F2D0-2BB2-8848-B7A3-406E13333C2F}" presName="parentTextArrow" presStyleLbl="node1" presStyleIdx="1" presStyleCnt="3"/>
      <dgm:spPr/>
      <dgm:t>
        <a:bodyPr/>
        <a:lstStyle/>
        <a:p>
          <a:endParaRPr lang="en-US"/>
        </a:p>
      </dgm:t>
    </dgm:pt>
    <dgm:pt modelId="{B7D8D680-A7E1-DE46-AECB-B2BCD5CFABCC}" type="pres">
      <dgm:prSet presAssocID="{F2C3F2D0-2BB2-8848-B7A3-406E13333C2F}" presName="arrow" presStyleLbl="node1" presStyleIdx="2" presStyleCnt="3"/>
      <dgm:spPr/>
      <dgm:t>
        <a:bodyPr/>
        <a:lstStyle/>
        <a:p>
          <a:endParaRPr lang="en-US"/>
        </a:p>
      </dgm:t>
    </dgm:pt>
    <dgm:pt modelId="{8B145FDB-A244-3D4E-8876-F0FC01F25BCF}" type="pres">
      <dgm:prSet presAssocID="{F2C3F2D0-2BB2-8848-B7A3-406E13333C2F}" presName="descendantArrow" presStyleCnt="0"/>
      <dgm:spPr/>
      <dgm:t>
        <a:bodyPr/>
        <a:lstStyle/>
        <a:p>
          <a:endParaRPr lang="en-US"/>
        </a:p>
      </dgm:t>
    </dgm:pt>
    <dgm:pt modelId="{AA869EAD-F8E7-A643-A0CB-64067F35D75B}" type="pres">
      <dgm:prSet presAssocID="{B43A406A-22D6-0D4B-96EA-F9010F485C9E}" presName="childTextArrow" presStyleLbl="fgAccFollowNode1" presStyleIdx="3" presStyleCnt="4">
        <dgm:presLayoutVars>
          <dgm:bulletEnabled val="1"/>
        </dgm:presLayoutVars>
      </dgm:prSet>
      <dgm:spPr/>
      <dgm:t>
        <a:bodyPr/>
        <a:lstStyle/>
        <a:p>
          <a:endParaRPr lang="en-US"/>
        </a:p>
      </dgm:t>
    </dgm:pt>
  </dgm:ptLst>
  <dgm:cxnLst>
    <dgm:cxn modelId="{A008E218-6B83-704F-99C4-81EF8E7A64F0}" type="presOf" srcId="{851FA0BB-EDE6-D64C-8822-8E226901B373}" destId="{ABAA63D6-1316-CB43-B469-31664E958F3D}" srcOrd="0" destOrd="0" presId="urn:microsoft.com/office/officeart/2005/8/layout/process4"/>
    <dgm:cxn modelId="{B4EEA42B-7658-E148-8586-DED1190DF893}" srcId="{19A3F390-FE61-4E4A-A858-325CC8209DA5}" destId="{851FA0BB-EDE6-D64C-8822-8E226901B373}" srcOrd="0" destOrd="0" parTransId="{03799DC2-A8FF-CD40-9A53-4A38871656C0}" sibTransId="{89DCBF7D-EEA5-1C4B-9FCD-AD83F7FE21CB}"/>
    <dgm:cxn modelId="{01A7BD18-F62F-4948-B46C-F33FE925547B}" srcId="{DB9A2498-A95C-D546-A16F-3E6CF24709C5}" destId="{A12531A0-1B52-A743-B77C-B902A7445D7A}" srcOrd="0" destOrd="0" parTransId="{2E9FEC0B-30A4-D746-92BF-74DE87FADB76}" sibTransId="{FD802583-36A6-1240-B610-9DDCC7011387}"/>
    <dgm:cxn modelId="{E85B22E9-5A2D-FB47-8AA3-EC848E5C2A8F}" srcId="{8FF0606E-0CF7-E441-8E62-F489BE8671EC}" destId="{F2C3F2D0-2BB2-8848-B7A3-406E13333C2F}" srcOrd="0" destOrd="0" parTransId="{C74BCE2F-CA0F-774E-AE67-FC56B4BB3262}" sibTransId="{B0CD2DF8-85B2-1942-8147-3FDD607E3BD8}"/>
    <dgm:cxn modelId="{3D4669A9-543D-4D46-9FAD-49D740707DE2}" type="presOf" srcId="{B43A406A-22D6-0D4B-96EA-F9010F485C9E}" destId="{AA869EAD-F8E7-A643-A0CB-64067F35D75B}" srcOrd="0" destOrd="0" presId="urn:microsoft.com/office/officeart/2005/8/layout/process4"/>
    <dgm:cxn modelId="{2BA5FB17-CBA7-7447-A34C-756B857BC858}" srcId="{F2C3F2D0-2BB2-8848-B7A3-406E13333C2F}" destId="{B43A406A-22D6-0D4B-96EA-F9010F485C9E}" srcOrd="0" destOrd="0" parTransId="{F0A9809D-777A-4A41-AAAD-87E73A077E15}" sibTransId="{9B7DAFD6-B4D6-4544-B574-DAEFD19D8176}"/>
    <dgm:cxn modelId="{FCE4458A-5C3B-5D4F-A220-4476A2E660AD}" type="presOf" srcId="{F2C3F2D0-2BB2-8848-B7A3-406E13333C2F}" destId="{244FE6E5-30C0-CA45-AB35-0160FA52A246}" srcOrd="0" destOrd="0" presId="urn:microsoft.com/office/officeart/2005/8/layout/process4"/>
    <dgm:cxn modelId="{62F04594-5A46-D84E-B49B-96D7E8E9B746}" srcId="{DB9A2498-A95C-D546-A16F-3E6CF24709C5}" destId="{3EF53043-F52D-604C-B6DD-3ECEDAF3F43C}" srcOrd="1" destOrd="0" parTransId="{66FB2B84-1499-8543-A061-E72D2EAC7D72}" sibTransId="{3C27CCA5-B2FF-DA48-9EDF-2E3614AB84D0}"/>
    <dgm:cxn modelId="{9C479CD8-D425-C149-A612-BDB62D9A5B1F}" type="presOf" srcId="{DB9A2498-A95C-D546-A16F-3E6CF24709C5}" destId="{DF699D6E-649D-DB4F-9ACB-EA366724E8C3}" srcOrd="1" destOrd="0" presId="urn:microsoft.com/office/officeart/2005/8/layout/process4"/>
    <dgm:cxn modelId="{767F8A52-5758-C140-A003-C8FCA07C7FB1}" type="presOf" srcId="{3EF53043-F52D-604C-B6DD-3ECEDAF3F43C}" destId="{5448E0B0-6B3B-3841-A242-7C799AAC506B}" srcOrd="0" destOrd="0" presId="urn:microsoft.com/office/officeart/2005/8/layout/process4"/>
    <dgm:cxn modelId="{5011B789-EB1C-4449-906E-BAE56D77E255}" type="presOf" srcId="{19A3F390-FE61-4E4A-A858-325CC8209DA5}" destId="{25586A73-910D-4649-B046-68F5D67F3A01}" srcOrd="1" destOrd="0" presId="urn:microsoft.com/office/officeart/2005/8/layout/process4"/>
    <dgm:cxn modelId="{24DFD4B6-1E62-2741-A7D9-EF4E932517E4}" type="presOf" srcId="{A12531A0-1B52-A743-B77C-B902A7445D7A}" destId="{B1DF2E31-13CA-CC4B-9C87-9F71F2BE0202}" srcOrd="0" destOrd="0" presId="urn:microsoft.com/office/officeart/2005/8/layout/process4"/>
    <dgm:cxn modelId="{9C24570B-B451-0A42-9E28-63149B055009}" srcId="{8FF0606E-0CF7-E441-8E62-F489BE8671EC}" destId="{DB9A2498-A95C-D546-A16F-3E6CF24709C5}" srcOrd="2" destOrd="0" parTransId="{49763D70-5B6A-B34A-AE48-24EEEF2F975D}" sibTransId="{AEEC4341-1CE7-0F4A-8802-EFBE337ACB91}"/>
    <dgm:cxn modelId="{DFB7178B-6A90-B54B-B04A-422A3046B7EA}" type="presOf" srcId="{DB9A2498-A95C-D546-A16F-3E6CF24709C5}" destId="{25AD018F-400C-BC43-BB96-1A0CB13E46B2}" srcOrd="0" destOrd="0" presId="urn:microsoft.com/office/officeart/2005/8/layout/process4"/>
    <dgm:cxn modelId="{C0163E38-F4FC-0242-ADF0-E576B4FF7867}" srcId="{8FF0606E-0CF7-E441-8E62-F489BE8671EC}" destId="{19A3F390-FE61-4E4A-A858-325CC8209DA5}" srcOrd="1" destOrd="0" parTransId="{45DAEF62-2D59-3742-89C8-B06504BD218F}" sibTransId="{C78775E1-834D-544C-B644-FB5620DD20B5}"/>
    <dgm:cxn modelId="{8AD9E1A2-635E-5346-A80B-0B707DCD430E}" type="presOf" srcId="{8FF0606E-0CF7-E441-8E62-F489BE8671EC}" destId="{DFA90690-FE67-0F4C-9593-CA8941558CB1}" srcOrd="0" destOrd="0" presId="urn:microsoft.com/office/officeart/2005/8/layout/process4"/>
    <dgm:cxn modelId="{6D7B25BC-8319-8647-9F85-70CD069DEF1C}" type="presOf" srcId="{19A3F390-FE61-4E4A-A858-325CC8209DA5}" destId="{9EE930B5-3C8D-D945-8779-56C08F03518E}" srcOrd="0" destOrd="0" presId="urn:microsoft.com/office/officeart/2005/8/layout/process4"/>
    <dgm:cxn modelId="{EFB31371-8F90-7B45-B6D7-DB3504C2A665}" type="presOf" srcId="{F2C3F2D0-2BB2-8848-B7A3-406E13333C2F}" destId="{B7D8D680-A7E1-DE46-AECB-B2BCD5CFABCC}" srcOrd="1" destOrd="0" presId="urn:microsoft.com/office/officeart/2005/8/layout/process4"/>
    <dgm:cxn modelId="{153D17DC-6696-4747-8EAB-C7F19B13ECDF}" type="presParOf" srcId="{DFA90690-FE67-0F4C-9593-CA8941558CB1}" destId="{F9C12ED7-D258-7C45-82C6-ACBD078F53A8}" srcOrd="0" destOrd="0" presId="urn:microsoft.com/office/officeart/2005/8/layout/process4"/>
    <dgm:cxn modelId="{13645511-096C-B44A-947C-B066C0995AC0}" type="presParOf" srcId="{F9C12ED7-D258-7C45-82C6-ACBD078F53A8}" destId="{25AD018F-400C-BC43-BB96-1A0CB13E46B2}" srcOrd="0" destOrd="0" presId="urn:microsoft.com/office/officeart/2005/8/layout/process4"/>
    <dgm:cxn modelId="{A9917942-A5B6-CE46-9324-CB13CC077EFF}" type="presParOf" srcId="{F9C12ED7-D258-7C45-82C6-ACBD078F53A8}" destId="{DF699D6E-649D-DB4F-9ACB-EA366724E8C3}" srcOrd="1" destOrd="0" presId="urn:microsoft.com/office/officeart/2005/8/layout/process4"/>
    <dgm:cxn modelId="{219501A3-6F10-7446-8BF8-9517E5571297}" type="presParOf" srcId="{F9C12ED7-D258-7C45-82C6-ACBD078F53A8}" destId="{4B897CC5-0B94-1F4E-9A0E-92A7F01C3802}" srcOrd="2" destOrd="0" presId="urn:microsoft.com/office/officeart/2005/8/layout/process4"/>
    <dgm:cxn modelId="{5B0A9640-6369-BA47-907B-1F64CEA884E6}" type="presParOf" srcId="{4B897CC5-0B94-1F4E-9A0E-92A7F01C3802}" destId="{B1DF2E31-13CA-CC4B-9C87-9F71F2BE0202}" srcOrd="0" destOrd="0" presId="urn:microsoft.com/office/officeart/2005/8/layout/process4"/>
    <dgm:cxn modelId="{ECE75A0D-3A3C-5B4C-B070-DA91CD61DAB8}" type="presParOf" srcId="{4B897CC5-0B94-1F4E-9A0E-92A7F01C3802}" destId="{5448E0B0-6B3B-3841-A242-7C799AAC506B}" srcOrd="1" destOrd="0" presId="urn:microsoft.com/office/officeart/2005/8/layout/process4"/>
    <dgm:cxn modelId="{D7569260-65D5-0841-987E-C2FC6D1C249C}" type="presParOf" srcId="{DFA90690-FE67-0F4C-9593-CA8941558CB1}" destId="{A925F060-A862-B44F-9837-40AEE6074F1B}" srcOrd="1" destOrd="0" presId="urn:microsoft.com/office/officeart/2005/8/layout/process4"/>
    <dgm:cxn modelId="{84AFA828-BC51-B34E-8246-9BCD566A846D}" type="presParOf" srcId="{DFA90690-FE67-0F4C-9593-CA8941558CB1}" destId="{29A14151-DF95-894F-8A6B-53EBEE46EDBA}" srcOrd="2" destOrd="0" presId="urn:microsoft.com/office/officeart/2005/8/layout/process4"/>
    <dgm:cxn modelId="{732C459F-BD1C-3547-9708-E583DD402E08}" type="presParOf" srcId="{29A14151-DF95-894F-8A6B-53EBEE46EDBA}" destId="{9EE930B5-3C8D-D945-8779-56C08F03518E}" srcOrd="0" destOrd="0" presId="urn:microsoft.com/office/officeart/2005/8/layout/process4"/>
    <dgm:cxn modelId="{1DD7F9BE-F495-5141-B903-A23B150D677C}" type="presParOf" srcId="{29A14151-DF95-894F-8A6B-53EBEE46EDBA}" destId="{25586A73-910D-4649-B046-68F5D67F3A01}" srcOrd="1" destOrd="0" presId="urn:microsoft.com/office/officeart/2005/8/layout/process4"/>
    <dgm:cxn modelId="{B8EB6305-E469-574A-8720-BDB1995E5441}" type="presParOf" srcId="{29A14151-DF95-894F-8A6B-53EBEE46EDBA}" destId="{9C19F39C-A0DD-BE43-8D1C-AF5035B4C685}" srcOrd="2" destOrd="0" presId="urn:microsoft.com/office/officeart/2005/8/layout/process4"/>
    <dgm:cxn modelId="{401F872D-2F9F-A441-B358-9ECAA1D35223}" type="presParOf" srcId="{9C19F39C-A0DD-BE43-8D1C-AF5035B4C685}" destId="{ABAA63D6-1316-CB43-B469-31664E958F3D}" srcOrd="0" destOrd="0" presId="urn:microsoft.com/office/officeart/2005/8/layout/process4"/>
    <dgm:cxn modelId="{A1AC2DA8-69ED-EF48-B036-DAC8D761D62C}" type="presParOf" srcId="{DFA90690-FE67-0F4C-9593-CA8941558CB1}" destId="{B3452917-7E22-F342-B2B7-6C3542F53FDC}" srcOrd="3" destOrd="0" presId="urn:microsoft.com/office/officeart/2005/8/layout/process4"/>
    <dgm:cxn modelId="{A66415F4-EACD-4F40-B2B4-CA7B92389051}" type="presParOf" srcId="{DFA90690-FE67-0F4C-9593-CA8941558CB1}" destId="{0CDA09E3-B5F6-F847-BB28-3EAD38CE2E01}" srcOrd="4" destOrd="0" presId="urn:microsoft.com/office/officeart/2005/8/layout/process4"/>
    <dgm:cxn modelId="{AADDAC97-6A02-0448-BA33-182F04426EAB}" type="presParOf" srcId="{0CDA09E3-B5F6-F847-BB28-3EAD38CE2E01}" destId="{244FE6E5-30C0-CA45-AB35-0160FA52A246}" srcOrd="0" destOrd="0" presId="urn:microsoft.com/office/officeart/2005/8/layout/process4"/>
    <dgm:cxn modelId="{37316332-3DAC-344F-BC68-6D8928E9B678}" type="presParOf" srcId="{0CDA09E3-B5F6-F847-BB28-3EAD38CE2E01}" destId="{B7D8D680-A7E1-DE46-AECB-B2BCD5CFABCC}" srcOrd="1" destOrd="0" presId="urn:microsoft.com/office/officeart/2005/8/layout/process4"/>
    <dgm:cxn modelId="{E88B18AA-9B33-B74D-81A4-5E5818A12B39}" type="presParOf" srcId="{0CDA09E3-B5F6-F847-BB28-3EAD38CE2E01}" destId="{8B145FDB-A244-3D4E-8876-F0FC01F25BCF}" srcOrd="2" destOrd="0" presId="urn:microsoft.com/office/officeart/2005/8/layout/process4"/>
    <dgm:cxn modelId="{5CFDF259-C28E-E34A-9673-F0E8AE74AA72}" type="presParOf" srcId="{8B145FDB-A244-3D4E-8876-F0FC01F25BCF}" destId="{AA869EAD-F8E7-A643-A0CB-64067F35D75B}"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11B4538-BF7B-D741-8EE5-0FE26BE9A1B5}" type="doc">
      <dgm:prSet loTypeId="urn:microsoft.com/office/officeart/2009/3/layout/RandomtoResultProcess" loCatId="" qsTypeId="urn:microsoft.com/office/officeart/2005/8/quickstyle/simple1" qsCatId="simple" csTypeId="urn:microsoft.com/office/officeart/2005/8/colors/colorful3" csCatId="colorful" phldr="1"/>
      <dgm:spPr/>
      <dgm:t>
        <a:bodyPr/>
        <a:lstStyle/>
        <a:p>
          <a:endParaRPr lang="en-US"/>
        </a:p>
      </dgm:t>
    </dgm:pt>
    <dgm:pt modelId="{B6EA28EF-F5CB-014C-974A-5F787FD5EF87}">
      <dgm:prSet phldrT="[Text]" custT="1"/>
      <dgm:spPr/>
      <dgm:t>
        <a:bodyPr/>
        <a:lstStyle/>
        <a:p>
          <a:r>
            <a:rPr lang="en-US" sz="1900" dirty="0" smtClean="0">
              <a:solidFill>
                <a:schemeClr val="bg1"/>
              </a:solidFill>
            </a:rPr>
            <a:t>Awareness-type activities relying on IEC approaches</a:t>
          </a:r>
          <a:endParaRPr lang="en-US" sz="1900" dirty="0">
            <a:solidFill>
              <a:schemeClr val="bg1"/>
            </a:solidFill>
          </a:endParaRPr>
        </a:p>
      </dgm:t>
    </dgm:pt>
    <dgm:pt modelId="{F0EB99D6-4F3A-9447-B2F3-DF3FA9FE9FA0}" type="parTrans" cxnId="{B19256D8-9C4E-C040-B258-571CE3240964}">
      <dgm:prSet/>
      <dgm:spPr/>
      <dgm:t>
        <a:bodyPr/>
        <a:lstStyle/>
        <a:p>
          <a:endParaRPr lang="en-US"/>
        </a:p>
      </dgm:t>
    </dgm:pt>
    <dgm:pt modelId="{004E41E3-77E2-FF44-8C50-9965725F0840}" type="sibTrans" cxnId="{B19256D8-9C4E-C040-B258-571CE3240964}">
      <dgm:prSet/>
      <dgm:spPr/>
      <dgm:t>
        <a:bodyPr/>
        <a:lstStyle/>
        <a:p>
          <a:endParaRPr lang="en-US"/>
        </a:p>
      </dgm:t>
    </dgm:pt>
    <dgm:pt modelId="{6DE30B3D-A537-5C46-8AE7-FA03C765BFB6}">
      <dgm:prSet phldrT="[Text]"/>
      <dgm:spPr/>
      <dgm:t>
        <a:bodyPr/>
        <a:lstStyle/>
        <a:p>
          <a:r>
            <a:rPr lang="en-US" dirty="0"/>
            <a:t>Integrated, user-driven communication design and delivery</a:t>
          </a:r>
        </a:p>
      </dgm:t>
    </dgm:pt>
    <dgm:pt modelId="{205B9D45-A9D2-B24F-A5F3-D864176EFFA6}" type="parTrans" cxnId="{3FF3B9E3-6FE4-134B-B968-72044C0F97B4}">
      <dgm:prSet/>
      <dgm:spPr/>
      <dgm:t>
        <a:bodyPr/>
        <a:lstStyle/>
        <a:p>
          <a:endParaRPr lang="en-US"/>
        </a:p>
      </dgm:t>
    </dgm:pt>
    <dgm:pt modelId="{18B20462-0798-034C-A857-B1AA688D2EA2}" type="sibTrans" cxnId="{3FF3B9E3-6FE4-134B-B968-72044C0F97B4}">
      <dgm:prSet/>
      <dgm:spPr/>
      <dgm:t>
        <a:bodyPr/>
        <a:lstStyle/>
        <a:p>
          <a:endParaRPr lang="en-US"/>
        </a:p>
      </dgm:t>
    </dgm:pt>
    <dgm:pt modelId="{D04165E9-7DE7-494C-89C2-88022A9C64E0}" type="pres">
      <dgm:prSet presAssocID="{411B4538-BF7B-D741-8EE5-0FE26BE9A1B5}" presName="Name0" presStyleCnt="0">
        <dgm:presLayoutVars>
          <dgm:dir/>
          <dgm:animOne val="branch"/>
          <dgm:animLvl val="lvl"/>
        </dgm:presLayoutVars>
      </dgm:prSet>
      <dgm:spPr/>
      <dgm:t>
        <a:bodyPr/>
        <a:lstStyle/>
        <a:p>
          <a:endParaRPr lang="en-US"/>
        </a:p>
      </dgm:t>
    </dgm:pt>
    <dgm:pt modelId="{03883DD5-A90C-2343-B119-FFE5D7FE0201}" type="pres">
      <dgm:prSet presAssocID="{B6EA28EF-F5CB-014C-974A-5F787FD5EF87}" presName="chaos" presStyleCnt="0"/>
      <dgm:spPr/>
      <dgm:t>
        <a:bodyPr/>
        <a:lstStyle/>
        <a:p>
          <a:endParaRPr lang="en-US"/>
        </a:p>
      </dgm:t>
    </dgm:pt>
    <dgm:pt modelId="{08513962-2C0A-704A-BB60-624524327392}" type="pres">
      <dgm:prSet presAssocID="{B6EA28EF-F5CB-014C-974A-5F787FD5EF87}" presName="parTx1" presStyleLbl="revTx" presStyleIdx="0" presStyleCnt="1"/>
      <dgm:spPr/>
      <dgm:t>
        <a:bodyPr/>
        <a:lstStyle/>
        <a:p>
          <a:endParaRPr lang="en-US"/>
        </a:p>
      </dgm:t>
    </dgm:pt>
    <dgm:pt modelId="{DB15EB04-1A72-A340-A2AB-BA33E0DB6C38}" type="pres">
      <dgm:prSet presAssocID="{B6EA28EF-F5CB-014C-974A-5F787FD5EF87}" presName="c1" presStyleLbl="node1" presStyleIdx="0" presStyleCnt="19"/>
      <dgm:spPr/>
      <dgm:t>
        <a:bodyPr/>
        <a:lstStyle/>
        <a:p>
          <a:endParaRPr lang="en-US"/>
        </a:p>
      </dgm:t>
    </dgm:pt>
    <dgm:pt modelId="{B42CD2AF-810D-A64E-8D46-07AA2860D435}" type="pres">
      <dgm:prSet presAssocID="{B6EA28EF-F5CB-014C-974A-5F787FD5EF87}" presName="c2" presStyleLbl="node1" presStyleIdx="1" presStyleCnt="19"/>
      <dgm:spPr/>
      <dgm:t>
        <a:bodyPr/>
        <a:lstStyle/>
        <a:p>
          <a:endParaRPr lang="en-US"/>
        </a:p>
      </dgm:t>
    </dgm:pt>
    <dgm:pt modelId="{D4557F70-239F-F045-88F4-4F910787EE1B}" type="pres">
      <dgm:prSet presAssocID="{B6EA28EF-F5CB-014C-974A-5F787FD5EF87}" presName="c3" presStyleLbl="node1" presStyleIdx="2" presStyleCnt="19"/>
      <dgm:spPr/>
      <dgm:t>
        <a:bodyPr/>
        <a:lstStyle/>
        <a:p>
          <a:endParaRPr lang="en-US"/>
        </a:p>
      </dgm:t>
    </dgm:pt>
    <dgm:pt modelId="{C642D110-69AF-4D4E-9EF0-DF2D20F01516}" type="pres">
      <dgm:prSet presAssocID="{B6EA28EF-F5CB-014C-974A-5F787FD5EF87}" presName="c4" presStyleLbl="node1" presStyleIdx="3" presStyleCnt="19"/>
      <dgm:spPr/>
      <dgm:t>
        <a:bodyPr/>
        <a:lstStyle/>
        <a:p>
          <a:endParaRPr lang="en-US"/>
        </a:p>
      </dgm:t>
    </dgm:pt>
    <dgm:pt modelId="{EB8EDEDD-0FAD-6C40-AE01-1251B7D8AA3B}" type="pres">
      <dgm:prSet presAssocID="{B6EA28EF-F5CB-014C-974A-5F787FD5EF87}" presName="c5" presStyleLbl="node1" presStyleIdx="4" presStyleCnt="19"/>
      <dgm:spPr/>
      <dgm:t>
        <a:bodyPr/>
        <a:lstStyle/>
        <a:p>
          <a:endParaRPr lang="en-US"/>
        </a:p>
      </dgm:t>
    </dgm:pt>
    <dgm:pt modelId="{40B709EA-E085-7248-A94D-79D818740BEB}" type="pres">
      <dgm:prSet presAssocID="{B6EA28EF-F5CB-014C-974A-5F787FD5EF87}" presName="c6" presStyleLbl="node1" presStyleIdx="5" presStyleCnt="19"/>
      <dgm:spPr/>
      <dgm:t>
        <a:bodyPr/>
        <a:lstStyle/>
        <a:p>
          <a:endParaRPr lang="en-US"/>
        </a:p>
      </dgm:t>
    </dgm:pt>
    <dgm:pt modelId="{675CB768-08E4-4846-B4D0-B4A38D822229}" type="pres">
      <dgm:prSet presAssocID="{B6EA28EF-F5CB-014C-974A-5F787FD5EF87}" presName="c7" presStyleLbl="node1" presStyleIdx="6" presStyleCnt="19"/>
      <dgm:spPr/>
      <dgm:t>
        <a:bodyPr/>
        <a:lstStyle/>
        <a:p>
          <a:endParaRPr lang="en-US"/>
        </a:p>
      </dgm:t>
    </dgm:pt>
    <dgm:pt modelId="{7779B718-D24C-7E4E-85E5-AA68E46ABF08}" type="pres">
      <dgm:prSet presAssocID="{B6EA28EF-F5CB-014C-974A-5F787FD5EF87}" presName="c8" presStyleLbl="node1" presStyleIdx="7" presStyleCnt="19"/>
      <dgm:spPr/>
      <dgm:t>
        <a:bodyPr/>
        <a:lstStyle/>
        <a:p>
          <a:endParaRPr lang="en-US"/>
        </a:p>
      </dgm:t>
    </dgm:pt>
    <dgm:pt modelId="{74245B71-F59B-AC42-A847-CB5C1335C0C3}" type="pres">
      <dgm:prSet presAssocID="{B6EA28EF-F5CB-014C-974A-5F787FD5EF87}" presName="c9" presStyleLbl="node1" presStyleIdx="8" presStyleCnt="19"/>
      <dgm:spPr/>
      <dgm:t>
        <a:bodyPr/>
        <a:lstStyle/>
        <a:p>
          <a:endParaRPr lang="en-US"/>
        </a:p>
      </dgm:t>
    </dgm:pt>
    <dgm:pt modelId="{E1F4B701-BFFD-864A-B461-76C0CA147237}" type="pres">
      <dgm:prSet presAssocID="{B6EA28EF-F5CB-014C-974A-5F787FD5EF87}" presName="c10" presStyleLbl="node1" presStyleIdx="9" presStyleCnt="19" custLinFactNeighborX="4842" custLinFactNeighborY="2421"/>
      <dgm:spPr/>
      <dgm:t>
        <a:bodyPr/>
        <a:lstStyle/>
        <a:p>
          <a:endParaRPr lang="en-US"/>
        </a:p>
      </dgm:t>
    </dgm:pt>
    <dgm:pt modelId="{57ED4BFA-750E-E349-9602-FF1AA951517B}" type="pres">
      <dgm:prSet presAssocID="{B6EA28EF-F5CB-014C-974A-5F787FD5EF87}" presName="c11" presStyleLbl="node1" presStyleIdx="10" presStyleCnt="19"/>
      <dgm:spPr/>
      <dgm:t>
        <a:bodyPr/>
        <a:lstStyle/>
        <a:p>
          <a:endParaRPr lang="en-US"/>
        </a:p>
      </dgm:t>
    </dgm:pt>
    <dgm:pt modelId="{81EBFF5B-661B-7240-B63C-B08BF0D45594}" type="pres">
      <dgm:prSet presAssocID="{B6EA28EF-F5CB-014C-974A-5F787FD5EF87}" presName="c12" presStyleLbl="node1" presStyleIdx="11" presStyleCnt="19"/>
      <dgm:spPr/>
      <dgm:t>
        <a:bodyPr/>
        <a:lstStyle/>
        <a:p>
          <a:endParaRPr lang="en-US"/>
        </a:p>
      </dgm:t>
    </dgm:pt>
    <dgm:pt modelId="{9B59A082-BE85-9E47-95B1-82F9EC080F5A}" type="pres">
      <dgm:prSet presAssocID="{B6EA28EF-F5CB-014C-974A-5F787FD5EF87}" presName="c13" presStyleLbl="node1" presStyleIdx="12" presStyleCnt="19"/>
      <dgm:spPr/>
      <dgm:t>
        <a:bodyPr/>
        <a:lstStyle/>
        <a:p>
          <a:endParaRPr lang="en-US"/>
        </a:p>
      </dgm:t>
    </dgm:pt>
    <dgm:pt modelId="{6914E3EB-F10D-4346-9D8B-447A7144F253}" type="pres">
      <dgm:prSet presAssocID="{B6EA28EF-F5CB-014C-974A-5F787FD5EF87}" presName="c14" presStyleLbl="node1" presStyleIdx="13" presStyleCnt="19"/>
      <dgm:spPr/>
      <dgm:t>
        <a:bodyPr/>
        <a:lstStyle/>
        <a:p>
          <a:endParaRPr lang="en-US"/>
        </a:p>
      </dgm:t>
    </dgm:pt>
    <dgm:pt modelId="{ACE9140C-ADA7-2A4C-9312-159524B64C39}" type="pres">
      <dgm:prSet presAssocID="{B6EA28EF-F5CB-014C-974A-5F787FD5EF87}" presName="c15" presStyleLbl="node1" presStyleIdx="14" presStyleCnt="19"/>
      <dgm:spPr/>
      <dgm:t>
        <a:bodyPr/>
        <a:lstStyle/>
        <a:p>
          <a:endParaRPr lang="en-US"/>
        </a:p>
      </dgm:t>
    </dgm:pt>
    <dgm:pt modelId="{6D68DFEB-044C-5841-97CF-BA584EB1C870}" type="pres">
      <dgm:prSet presAssocID="{B6EA28EF-F5CB-014C-974A-5F787FD5EF87}" presName="c16" presStyleLbl="node1" presStyleIdx="15" presStyleCnt="19"/>
      <dgm:spPr/>
      <dgm:t>
        <a:bodyPr/>
        <a:lstStyle/>
        <a:p>
          <a:endParaRPr lang="en-US"/>
        </a:p>
      </dgm:t>
    </dgm:pt>
    <dgm:pt modelId="{14206132-B10A-3849-B5CF-5907B6794DB6}" type="pres">
      <dgm:prSet presAssocID="{B6EA28EF-F5CB-014C-974A-5F787FD5EF87}" presName="c17" presStyleLbl="node1" presStyleIdx="16" presStyleCnt="19"/>
      <dgm:spPr/>
      <dgm:t>
        <a:bodyPr/>
        <a:lstStyle/>
        <a:p>
          <a:endParaRPr lang="en-US"/>
        </a:p>
      </dgm:t>
    </dgm:pt>
    <dgm:pt modelId="{51660FF6-EAAC-6344-8D6A-1C9F8FC2280A}" type="pres">
      <dgm:prSet presAssocID="{B6EA28EF-F5CB-014C-974A-5F787FD5EF87}" presName="c18" presStyleLbl="node1" presStyleIdx="17" presStyleCnt="19"/>
      <dgm:spPr/>
      <dgm:t>
        <a:bodyPr/>
        <a:lstStyle/>
        <a:p>
          <a:endParaRPr lang="en-US"/>
        </a:p>
      </dgm:t>
    </dgm:pt>
    <dgm:pt modelId="{049450E1-61F3-EC4C-859B-C3AE7EE49ECB}" type="pres">
      <dgm:prSet presAssocID="{004E41E3-77E2-FF44-8C50-9965725F0840}" presName="chevronComposite1" presStyleCnt="0"/>
      <dgm:spPr/>
      <dgm:t>
        <a:bodyPr/>
        <a:lstStyle/>
        <a:p>
          <a:endParaRPr lang="en-US"/>
        </a:p>
      </dgm:t>
    </dgm:pt>
    <dgm:pt modelId="{4D6A7DDE-48F2-4E4F-8A31-4D6584463B0F}" type="pres">
      <dgm:prSet presAssocID="{004E41E3-77E2-FF44-8C50-9965725F0840}" presName="chevron1" presStyleLbl="sibTrans2D1" presStyleIdx="0" presStyleCnt="2"/>
      <dgm:spPr/>
      <dgm:t>
        <a:bodyPr/>
        <a:lstStyle/>
        <a:p>
          <a:endParaRPr lang="en-US"/>
        </a:p>
      </dgm:t>
    </dgm:pt>
    <dgm:pt modelId="{CA5750B0-B99A-7C48-A95B-D918CAEA8205}" type="pres">
      <dgm:prSet presAssocID="{004E41E3-77E2-FF44-8C50-9965725F0840}" presName="spChevron1" presStyleCnt="0"/>
      <dgm:spPr/>
      <dgm:t>
        <a:bodyPr/>
        <a:lstStyle/>
        <a:p>
          <a:endParaRPr lang="en-US"/>
        </a:p>
      </dgm:t>
    </dgm:pt>
    <dgm:pt modelId="{012361B8-8D79-DC44-86B5-1DB1469F0801}" type="pres">
      <dgm:prSet presAssocID="{004E41E3-77E2-FF44-8C50-9965725F0840}" presName="overlap" presStyleCnt="0"/>
      <dgm:spPr/>
      <dgm:t>
        <a:bodyPr/>
        <a:lstStyle/>
        <a:p>
          <a:endParaRPr lang="en-US"/>
        </a:p>
      </dgm:t>
    </dgm:pt>
    <dgm:pt modelId="{732522BF-5719-9C4F-8C38-225B2E378C57}" type="pres">
      <dgm:prSet presAssocID="{004E41E3-77E2-FF44-8C50-9965725F0840}" presName="chevronComposite2" presStyleCnt="0"/>
      <dgm:spPr/>
      <dgm:t>
        <a:bodyPr/>
        <a:lstStyle/>
        <a:p>
          <a:endParaRPr lang="en-US"/>
        </a:p>
      </dgm:t>
    </dgm:pt>
    <dgm:pt modelId="{35B1535D-E653-C540-A3B7-5E5DA8EB5AA5}" type="pres">
      <dgm:prSet presAssocID="{004E41E3-77E2-FF44-8C50-9965725F0840}" presName="chevron2" presStyleLbl="sibTrans2D1" presStyleIdx="1" presStyleCnt="2"/>
      <dgm:spPr/>
      <dgm:t>
        <a:bodyPr/>
        <a:lstStyle/>
        <a:p>
          <a:endParaRPr lang="en-US"/>
        </a:p>
      </dgm:t>
    </dgm:pt>
    <dgm:pt modelId="{46A05C4C-45D6-014B-AE09-662C04177F0B}" type="pres">
      <dgm:prSet presAssocID="{004E41E3-77E2-FF44-8C50-9965725F0840}" presName="spChevron2" presStyleCnt="0"/>
      <dgm:spPr/>
      <dgm:t>
        <a:bodyPr/>
        <a:lstStyle/>
        <a:p>
          <a:endParaRPr lang="en-US"/>
        </a:p>
      </dgm:t>
    </dgm:pt>
    <dgm:pt modelId="{23C74332-2B71-1C49-B9F3-77B509ED1DD4}" type="pres">
      <dgm:prSet presAssocID="{6DE30B3D-A537-5C46-8AE7-FA03C765BFB6}" presName="last" presStyleCnt="0"/>
      <dgm:spPr/>
      <dgm:t>
        <a:bodyPr/>
        <a:lstStyle/>
        <a:p>
          <a:endParaRPr lang="en-US"/>
        </a:p>
      </dgm:t>
    </dgm:pt>
    <dgm:pt modelId="{CC341849-ED46-494C-BC5A-82E8B4CD40E2}" type="pres">
      <dgm:prSet presAssocID="{6DE30B3D-A537-5C46-8AE7-FA03C765BFB6}" presName="circleTx" presStyleLbl="node1" presStyleIdx="18" presStyleCnt="19" custLinFactNeighborX="1164" custLinFactNeighborY="1164"/>
      <dgm:spPr/>
      <dgm:t>
        <a:bodyPr/>
        <a:lstStyle/>
        <a:p>
          <a:endParaRPr lang="en-US"/>
        </a:p>
      </dgm:t>
    </dgm:pt>
    <dgm:pt modelId="{E9823E9C-D0F0-D34D-A7F9-4BED22A77664}" type="pres">
      <dgm:prSet presAssocID="{6DE30B3D-A537-5C46-8AE7-FA03C765BFB6}" presName="spN" presStyleCnt="0"/>
      <dgm:spPr/>
      <dgm:t>
        <a:bodyPr/>
        <a:lstStyle/>
        <a:p>
          <a:endParaRPr lang="en-US"/>
        </a:p>
      </dgm:t>
    </dgm:pt>
  </dgm:ptLst>
  <dgm:cxnLst>
    <dgm:cxn modelId="{B19256D8-9C4E-C040-B258-571CE3240964}" srcId="{411B4538-BF7B-D741-8EE5-0FE26BE9A1B5}" destId="{B6EA28EF-F5CB-014C-974A-5F787FD5EF87}" srcOrd="0" destOrd="0" parTransId="{F0EB99D6-4F3A-9447-B2F3-DF3FA9FE9FA0}" sibTransId="{004E41E3-77E2-FF44-8C50-9965725F0840}"/>
    <dgm:cxn modelId="{CA443920-C569-B54B-B8DE-EEBCFD1B8424}" type="presOf" srcId="{6DE30B3D-A537-5C46-8AE7-FA03C765BFB6}" destId="{CC341849-ED46-494C-BC5A-82E8B4CD40E2}" srcOrd="0" destOrd="0" presId="urn:microsoft.com/office/officeart/2009/3/layout/RandomtoResultProcess"/>
    <dgm:cxn modelId="{B59CA312-07B4-A540-8CF0-28BA25FB5C73}" type="presOf" srcId="{B6EA28EF-F5CB-014C-974A-5F787FD5EF87}" destId="{08513962-2C0A-704A-BB60-624524327392}" srcOrd="0" destOrd="0" presId="urn:microsoft.com/office/officeart/2009/3/layout/RandomtoResultProcess"/>
    <dgm:cxn modelId="{B1AA1C40-4C78-B744-A60F-D51EFD30E811}" type="presOf" srcId="{411B4538-BF7B-D741-8EE5-0FE26BE9A1B5}" destId="{D04165E9-7DE7-494C-89C2-88022A9C64E0}" srcOrd="0" destOrd="0" presId="urn:microsoft.com/office/officeart/2009/3/layout/RandomtoResultProcess"/>
    <dgm:cxn modelId="{3FF3B9E3-6FE4-134B-B968-72044C0F97B4}" srcId="{411B4538-BF7B-D741-8EE5-0FE26BE9A1B5}" destId="{6DE30B3D-A537-5C46-8AE7-FA03C765BFB6}" srcOrd="1" destOrd="0" parTransId="{205B9D45-A9D2-B24F-A5F3-D864176EFFA6}" sibTransId="{18B20462-0798-034C-A857-B1AA688D2EA2}"/>
    <dgm:cxn modelId="{B915193C-A48A-F946-9FB1-4BC7A2399335}" type="presParOf" srcId="{D04165E9-7DE7-494C-89C2-88022A9C64E0}" destId="{03883DD5-A90C-2343-B119-FFE5D7FE0201}" srcOrd="0" destOrd="0" presId="urn:microsoft.com/office/officeart/2009/3/layout/RandomtoResultProcess"/>
    <dgm:cxn modelId="{1663CA12-6908-F744-9337-EE9195BB0216}" type="presParOf" srcId="{03883DD5-A90C-2343-B119-FFE5D7FE0201}" destId="{08513962-2C0A-704A-BB60-624524327392}" srcOrd="0" destOrd="0" presId="urn:microsoft.com/office/officeart/2009/3/layout/RandomtoResultProcess"/>
    <dgm:cxn modelId="{F856F864-DC79-4141-ACB8-711F906C6380}" type="presParOf" srcId="{03883DD5-A90C-2343-B119-FFE5D7FE0201}" destId="{DB15EB04-1A72-A340-A2AB-BA33E0DB6C38}" srcOrd="1" destOrd="0" presId="urn:microsoft.com/office/officeart/2009/3/layout/RandomtoResultProcess"/>
    <dgm:cxn modelId="{98B6ECE9-B19D-F441-ACD1-B04F957344D1}" type="presParOf" srcId="{03883DD5-A90C-2343-B119-FFE5D7FE0201}" destId="{B42CD2AF-810D-A64E-8D46-07AA2860D435}" srcOrd="2" destOrd="0" presId="urn:microsoft.com/office/officeart/2009/3/layout/RandomtoResultProcess"/>
    <dgm:cxn modelId="{E1F061DE-18F2-874D-A5D3-DB3DC36A2E84}" type="presParOf" srcId="{03883DD5-A90C-2343-B119-FFE5D7FE0201}" destId="{D4557F70-239F-F045-88F4-4F910787EE1B}" srcOrd="3" destOrd="0" presId="urn:microsoft.com/office/officeart/2009/3/layout/RandomtoResultProcess"/>
    <dgm:cxn modelId="{7C1151F2-FEC8-0744-9C86-8F7F95012A74}" type="presParOf" srcId="{03883DD5-A90C-2343-B119-FFE5D7FE0201}" destId="{C642D110-69AF-4D4E-9EF0-DF2D20F01516}" srcOrd="4" destOrd="0" presId="urn:microsoft.com/office/officeart/2009/3/layout/RandomtoResultProcess"/>
    <dgm:cxn modelId="{341F53BD-E08E-0646-87AE-69B1315D6DDA}" type="presParOf" srcId="{03883DD5-A90C-2343-B119-FFE5D7FE0201}" destId="{EB8EDEDD-0FAD-6C40-AE01-1251B7D8AA3B}" srcOrd="5" destOrd="0" presId="urn:microsoft.com/office/officeart/2009/3/layout/RandomtoResultProcess"/>
    <dgm:cxn modelId="{8150BCFB-99B6-C544-BE6C-AE7E2E33631E}" type="presParOf" srcId="{03883DD5-A90C-2343-B119-FFE5D7FE0201}" destId="{40B709EA-E085-7248-A94D-79D818740BEB}" srcOrd="6" destOrd="0" presId="urn:microsoft.com/office/officeart/2009/3/layout/RandomtoResultProcess"/>
    <dgm:cxn modelId="{0635020F-DD1B-044F-BEDA-2D06A4DEE9D4}" type="presParOf" srcId="{03883DD5-A90C-2343-B119-FFE5D7FE0201}" destId="{675CB768-08E4-4846-B4D0-B4A38D822229}" srcOrd="7" destOrd="0" presId="urn:microsoft.com/office/officeart/2009/3/layout/RandomtoResultProcess"/>
    <dgm:cxn modelId="{CF3B8244-5A94-4D46-9C58-78CCB8C01C10}" type="presParOf" srcId="{03883DD5-A90C-2343-B119-FFE5D7FE0201}" destId="{7779B718-D24C-7E4E-85E5-AA68E46ABF08}" srcOrd="8" destOrd="0" presId="urn:microsoft.com/office/officeart/2009/3/layout/RandomtoResultProcess"/>
    <dgm:cxn modelId="{8C883426-CDDE-0B4B-A69F-854A706FCDF4}" type="presParOf" srcId="{03883DD5-A90C-2343-B119-FFE5D7FE0201}" destId="{74245B71-F59B-AC42-A847-CB5C1335C0C3}" srcOrd="9" destOrd="0" presId="urn:microsoft.com/office/officeart/2009/3/layout/RandomtoResultProcess"/>
    <dgm:cxn modelId="{6A395C19-F05B-D047-8D1D-574E83B71AE8}" type="presParOf" srcId="{03883DD5-A90C-2343-B119-FFE5D7FE0201}" destId="{E1F4B701-BFFD-864A-B461-76C0CA147237}" srcOrd="10" destOrd="0" presId="urn:microsoft.com/office/officeart/2009/3/layout/RandomtoResultProcess"/>
    <dgm:cxn modelId="{F8648769-8EAF-624D-8C66-1C49F1A05D7C}" type="presParOf" srcId="{03883DD5-A90C-2343-B119-FFE5D7FE0201}" destId="{57ED4BFA-750E-E349-9602-FF1AA951517B}" srcOrd="11" destOrd="0" presId="urn:microsoft.com/office/officeart/2009/3/layout/RandomtoResultProcess"/>
    <dgm:cxn modelId="{FD723AA3-DECE-D449-A7D3-C07186AB3D06}" type="presParOf" srcId="{03883DD5-A90C-2343-B119-FFE5D7FE0201}" destId="{81EBFF5B-661B-7240-B63C-B08BF0D45594}" srcOrd="12" destOrd="0" presId="urn:microsoft.com/office/officeart/2009/3/layout/RandomtoResultProcess"/>
    <dgm:cxn modelId="{66B36BB3-EF61-4C4F-A4B2-DDCD615AE387}" type="presParOf" srcId="{03883DD5-A90C-2343-B119-FFE5D7FE0201}" destId="{9B59A082-BE85-9E47-95B1-82F9EC080F5A}" srcOrd="13" destOrd="0" presId="urn:microsoft.com/office/officeart/2009/3/layout/RandomtoResultProcess"/>
    <dgm:cxn modelId="{29E6648C-44EE-7F4D-92F7-5D6C92D3ECB8}" type="presParOf" srcId="{03883DD5-A90C-2343-B119-FFE5D7FE0201}" destId="{6914E3EB-F10D-4346-9D8B-447A7144F253}" srcOrd="14" destOrd="0" presId="urn:microsoft.com/office/officeart/2009/3/layout/RandomtoResultProcess"/>
    <dgm:cxn modelId="{CCC0289C-8E7F-1A47-895F-E4C9AC0661C0}" type="presParOf" srcId="{03883DD5-A90C-2343-B119-FFE5D7FE0201}" destId="{ACE9140C-ADA7-2A4C-9312-159524B64C39}" srcOrd="15" destOrd="0" presId="urn:microsoft.com/office/officeart/2009/3/layout/RandomtoResultProcess"/>
    <dgm:cxn modelId="{8FBB1B2F-F666-E84D-AEFA-58CD1797CF91}" type="presParOf" srcId="{03883DD5-A90C-2343-B119-FFE5D7FE0201}" destId="{6D68DFEB-044C-5841-97CF-BA584EB1C870}" srcOrd="16" destOrd="0" presId="urn:microsoft.com/office/officeart/2009/3/layout/RandomtoResultProcess"/>
    <dgm:cxn modelId="{36CD85F8-2071-6346-977D-41A5FC7FC744}" type="presParOf" srcId="{03883DD5-A90C-2343-B119-FFE5D7FE0201}" destId="{14206132-B10A-3849-B5CF-5907B6794DB6}" srcOrd="17" destOrd="0" presId="urn:microsoft.com/office/officeart/2009/3/layout/RandomtoResultProcess"/>
    <dgm:cxn modelId="{9579ADB1-9357-1347-A016-381619C21ABE}" type="presParOf" srcId="{03883DD5-A90C-2343-B119-FFE5D7FE0201}" destId="{51660FF6-EAAC-6344-8D6A-1C9F8FC2280A}" srcOrd="18" destOrd="0" presId="urn:microsoft.com/office/officeart/2009/3/layout/RandomtoResultProcess"/>
    <dgm:cxn modelId="{13B2D0B2-1B58-9F4B-AB4C-E2205A270F8B}" type="presParOf" srcId="{D04165E9-7DE7-494C-89C2-88022A9C64E0}" destId="{049450E1-61F3-EC4C-859B-C3AE7EE49ECB}" srcOrd="1" destOrd="0" presId="urn:microsoft.com/office/officeart/2009/3/layout/RandomtoResultProcess"/>
    <dgm:cxn modelId="{DB8E3F72-7168-DC44-9C75-9DD8EE8CD6B6}" type="presParOf" srcId="{049450E1-61F3-EC4C-859B-C3AE7EE49ECB}" destId="{4D6A7DDE-48F2-4E4F-8A31-4D6584463B0F}" srcOrd="0" destOrd="0" presId="urn:microsoft.com/office/officeart/2009/3/layout/RandomtoResultProcess"/>
    <dgm:cxn modelId="{9672FED6-389F-1F48-8510-F0BAE62D9B83}" type="presParOf" srcId="{049450E1-61F3-EC4C-859B-C3AE7EE49ECB}" destId="{CA5750B0-B99A-7C48-A95B-D918CAEA8205}" srcOrd="1" destOrd="0" presId="urn:microsoft.com/office/officeart/2009/3/layout/RandomtoResultProcess"/>
    <dgm:cxn modelId="{4193641A-2FC7-BC40-A904-BD774CF72A30}" type="presParOf" srcId="{D04165E9-7DE7-494C-89C2-88022A9C64E0}" destId="{012361B8-8D79-DC44-86B5-1DB1469F0801}" srcOrd="2" destOrd="0" presId="urn:microsoft.com/office/officeart/2009/3/layout/RandomtoResultProcess"/>
    <dgm:cxn modelId="{76D8F931-57DC-164D-83F0-D840EAA45261}" type="presParOf" srcId="{D04165E9-7DE7-494C-89C2-88022A9C64E0}" destId="{732522BF-5719-9C4F-8C38-225B2E378C57}" srcOrd="3" destOrd="0" presId="urn:microsoft.com/office/officeart/2009/3/layout/RandomtoResultProcess"/>
    <dgm:cxn modelId="{3BBBCE37-9F75-B948-809E-3BE90F9DE90F}" type="presParOf" srcId="{732522BF-5719-9C4F-8C38-225B2E378C57}" destId="{35B1535D-E653-C540-A3B7-5E5DA8EB5AA5}" srcOrd="0" destOrd="0" presId="urn:microsoft.com/office/officeart/2009/3/layout/RandomtoResultProcess"/>
    <dgm:cxn modelId="{1ED4CAF0-950F-6648-A33D-334D6A9A0596}" type="presParOf" srcId="{732522BF-5719-9C4F-8C38-225B2E378C57}" destId="{46A05C4C-45D6-014B-AE09-662C04177F0B}" srcOrd="1" destOrd="0" presId="urn:microsoft.com/office/officeart/2009/3/layout/RandomtoResultProcess"/>
    <dgm:cxn modelId="{6AAB2C7F-E38B-2042-BCA9-F18FF7071536}" type="presParOf" srcId="{D04165E9-7DE7-494C-89C2-88022A9C64E0}" destId="{23C74332-2B71-1C49-B9F3-77B509ED1DD4}" srcOrd="4" destOrd="0" presId="urn:microsoft.com/office/officeart/2009/3/layout/RandomtoResultProcess"/>
    <dgm:cxn modelId="{295E90B4-78AB-6E46-84BB-BFC7C159E840}" type="presParOf" srcId="{23C74332-2B71-1C49-B9F3-77B509ED1DD4}" destId="{CC341849-ED46-494C-BC5A-82E8B4CD40E2}" srcOrd="0" destOrd="0" presId="urn:microsoft.com/office/officeart/2009/3/layout/RandomtoResultProcess"/>
    <dgm:cxn modelId="{B626236A-0508-9E44-9B9A-0BD79B88AFBE}" type="presParOf" srcId="{23C74332-2B71-1C49-B9F3-77B509ED1DD4}" destId="{E9823E9C-D0F0-D34D-A7F9-4BED22A77664}" srcOrd="1" destOrd="0" presId="urn:microsoft.com/office/officeart/2009/3/layout/RandomtoResultProcess"/>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9A9A65-123D-459E-8BA3-52BB1794A47A}">
      <dsp:nvSpPr>
        <dsp:cNvPr id="0" name=""/>
        <dsp:cNvSpPr/>
      </dsp:nvSpPr>
      <dsp:spPr>
        <a:xfrm>
          <a:off x="1" y="0"/>
          <a:ext cx="3786477" cy="948771"/>
        </a:xfrm>
        <a:prstGeom prst="homePlate">
          <a:avLst/>
        </a:prstGeom>
        <a:solidFill>
          <a:srgbClr val="5BADA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72009" rIns="36005" bIns="72009" numCol="1" spcCol="1270" anchor="ctr" anchorCtr="0">
          <a:noAutofit/>
        </a:bodyPr>
        <a:lstStyle/>
        <a:p>
          <a:pPr lvl="0" algn="l" defTabSz="1200150">
            <a:lnSpc>
              <a:spcPct val="90000"/>
            </a:lnSpc>
            <a:spcBef>
              <a:spcPct val="0"/>
            </a:spcBef>
            <a:spcAft>
              <a:spcPct val="35000"/>
            </a:spcAft>
          </a:pPr>
          <a:r>
            <a:rPr lang="en-US" sz="2700" kern="1200" dirty="0"/>
            <a:t>Condom Program Stewardship</a:t>
          </a:r>
        </a:p>
      </dsp:txBody>
      <dsp:txXfrm>
        <a:off x="1" y="0"/>
        <a:ext cx="3549284" cy="948771"/>
      </dsp:txXfrm>
    </dsp:sp>
    <dsp:sp modelId="{FBFFA15C-1C42-4413-935E-54F65588E66A}">
      <dsp:nvSpPr>
        <dsp:cNvPr id="0" name=""/>
        <dsp:cNvSpPr/>
      </dsp:nvSpPr>
      <dsp:spPr>
        <a:xfrm>
          <a:off x="3095155" y="0"/>
          <a:ext cx="3643833" cy="948771"/>
        </a:xfrm>
        <a:prstGeom prst="chevron">
          <a:avLst/>
        </a:prstGeom>
        <a:solidFill>
          <a:srgbClr val="1B406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72009" rIns="36005" bIns="72009" numCol="1" spcCol="1270" anchor="ctr" anchorCtr="0">
          <a:noAutofit/>
        </a:bodyPr>
        <a:lstStyle/>
        <a:p>
          <a:pPr lvl="0" algn="l" defTabSz="1200150">
            <a:lnSpc>
              <a:spcPct val="90000"/>
            </a:lnSpc>
            <a:spcBef>
              <a:spcPct val="0"/>
            </a:spcBef>
            <a:spcAft>
              <a:spcPct val="35000"/>
            </a:spcAft>
          </a:pPr>
          <a:r>
            <a:rPr lang="en-US" sz="2700" kern="1200" dirty="0"/>
            <a:t>Condom Market Development</a:t>
          </a:r>
        </a:p>
      </dsp:txBody>
      <dsp:txXfrm>
        <a:off x="3569541" y="0"/>
        <a:ext cx="2695062" cy="948771"/>
      </dsp:txXfrm>
    </dsp:sp>
    <dsp:sp modelId="{C3A3950D-184A-4AEA-B0F9-4A6304E1F820}">
      <dsp:nvSpPr>
        <dsp:cNvPr id="0" name=""/>
        <dsp:cNvSpPr/>
      </dsp:nvSpPr>
      <dsp:spPr>
        <a:xfrm>
          <a:off x="6070878" y="0"/>
          <a:ext cx="3407649" cy="948771"/>
        </a:xfrm>
        <a:prstGeom prst="chevron">
          <a:avLst/>
        </a:prstGeom>
        <a:solidFill>
          <a:srgbClr val="A9CFD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72009" rIns="36005" bIns="72009" numCol="1" spcCol="1270" anchor="ctr" anchorCtr="0">
          <a:noAutofit/>
        </a:bodyPr>
        <a:lstStyle/>
        <a:p>
          <a:pPr lvl="0" algn="ctr" defTabSz="1200150">
            <a:lnSpc>
              <a:spcPct val="90000"/>
            </a:lnSpc>
            <a:spcBef>
              <a:spcPct val="0"/>
            </a:spcBef>
            <a:spcAft>
              <a:spcPct val="35000"/>
            </a:spcAft>
          </a:pPr>
          <a:r>
            <a:rPr lang="en-US" sz="2700" kern="1200" dirty="0"/>
            <a:t>Condom Market Management</a:t>
          </a:r>
        </a:p>
      </dsp:txBody>
      <dsp:txXfrm>
        <a:off x="6545264" y="0"/>
        <a:ext cx="2458878" cy="9487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54386B-CB81-0141-8F25-BC80B049DDB6}">
      <dsp:nvSpPr>
        <dsp:cNvPr id="0" name=""/>
        <dsp:cNvSpPr/>
      </dsp:nvSpPr>
      <dsp:spPr>
        <a:xfrm>
          <a:off x="5246036" y="1284495"/>
          <a:ext cx="3121093" cy="380555"/>
        </a:xfrm>
        <a:custGeom>
          <a:avLst/>
          <a:gdLst/>
          <a:ahLst/>
          <a:cxnLst/>
          <a:rect l="0" t="0" r="0" b="0"/>
          <a:pathLst>
            <a:path>
              <a:moveTo>
                <a:pt x="0" y="0"/>
              </a:moveTo>
              <a:lnTo>
                <a:pt x="0" y="196316"/>
              </a:lnTo>
              <a:lnTo>
                <a:pt x="3121093" y="196316"/>
              </a:lnTo>
              <a:lnTo>
                <a:pt x="3121093" y="380555"/>
              </a:lnTo>
            </a:path>
          </a:pathLst>
        </a:custGeom>
        <a:noFill/>
        <a:ln w="1270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E01C8894-4056-214B-A4C7-71EFFBE93D6D}">
      <dsp:nvSpPr>
        <dsp:cNvPr id="0" name=""/>
        <dsp:cNvSpPr/>
      </dsp:nvSpPr>
      <dsp:spPr>
        <a:xfrm>
          <a:off x="5246036" y="1284495"/>
          <a:ext cx="119053" cy="380555"/>
        </a:xfrm>
        <a:custGeom>
          <a:avLst/>
          <a:gdLst/>
          <a:ahLst/>
          <a:cxnLst/>
          <a:rect l="0" t="0" r="0" b="0"/>
          <a:pathLst>
            <a:path>
              <a:moveTo>
                <a:pt x="0" y="0"/>
              </a:moveTo>
              <a:lnTo>
                <a:pt x="0" y="196316"/>
              </a:lnTo>
              <a:lnTo>
                <a:pt x="119053" y="196316"/>
              </a:lnTo>
              <a:lnTo>
                <a:pt x="119053" y="380555"/>
              </a:lnTo>
            </a:path>
          </a:pathLst>
        </a:custGeom>
        <a:noFill/>
        <a:ln w="1270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68A7CF21-ECFE-FA4F-AE1D-BEE38B80E20C}">
      <dsp:nvSpPr>
        <dsp:cNvPr id="0" name=""/>
        <dsp:cNvSpPr/>
      </dsp:nvSpPr>
      <dsp:spPr>
        <a:xfrm>
          <a:off x="2134365" y="1284495"/>
          <a:ext cx="3111671" cy="376774"/>
        </a:xfrm>
        <a:custGeom>
          <a:avLst/>
          <a:gdLst/>
          <a:ahLst/>
          <a:cxnLst/>
          <a:rect l="0" t="0" r="0" b="0"/>
          <a:pathLst>
            <a:path>
              <a:moveTo>
                <a:pt x="3111671" y="0"/>
              </a:moveTo>
              <a:lnTo>
                <a:pt x="3111671" y="192535"/>
              </a:lnTo>
              <a:lnTo>
                <a:pt x="0" y="192535"/>
              </a:lnTo>
              <a:lnTo>
                <a:pt x="0" y="376774"/>
              </a:lnTo>
            </a:path>
          </a:pathLst>
        </a:custGeom>
        <a:noFill/>
        <a:ln w="1270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3861ADD1-987A-A742-A547-6454A7C61155}">
      <dsp:nvSpPr>
        <dsp:cNvPr id="0" name=""/>
        <dsp:cNvSpPr/>
      </dsp:nvSpPr>
      <dsp:spPr>
        <a:xfrm>
          <a:off x="2513888" y="0"/>
          <a:ext cx="5464296" cy="1284495"/>
        </a:xfrm>
        <a:prstGeom prst="rect">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i="1" kern="1200" dirty="0">
              <a:solidFill>
                <a:schemeClr val="tx1"/>
              </a:solidFill>
            </a:rPr>
            <a:t>Missing link between country-level strategy documents, work plans, and resources</a:t>
          </a:r>
          <a:endParaRPr lang="en-US" sz="2000" b="1" kern="1200" dirty="0">
            <a:solidFill>
              <a:schemeClr val="tx1"/>
            </a:solidFill>
          </a:endParaRPr>
        </a:p>
      </dsp:txBody>
      <dsp:txXfrm>
        <a:off x="2513888" y="0"/>
        <a:ext cx="5464296" cy="1284495"/>
      </dsp:txXfrm>
    </dsp:sp>
    <dsp:sp modelId="{123EA40A-8A7F-0B41-BE74-9DC9BF586C26}">
      <dsp:nvSpPr>
        <dsp:cNvPr id="0" name=""/>
        <dsp:cNvSpPr/>
      </dsp:nvSpPr>
      <dsp:spPr>
        <a:xfrm>
          <a:off x="762768" y="1661270"/>
          <a:ext cx="2743193" cy="3112741"/>
        </a:xfrm>
        <a:prstGeom prst="rect">
          <a:avLst/>
        </a:prstGeom>
        <a:solidFill>
          <a:srgbClr val="5BADA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800100">
            <a:lnSpc>
              <a:spcPct val="90000"/>
            </a:lnSpc>
            <a:spcBef>
              <a:spcPct val="0"/>
            </a:spcBef>
            <a:spcAft>
              <a:spcPct val="35000"/>
            </a:spcAft>
          </a:pPr>
          <a:r>
            <a:rPr lang="en-US" sz="1800" i="1" kern="1200" dirty="0">
              <a:effectLst/>
              <a:latin typeface="+mn-lt"/>
              <a:ea typeface="+mn-ea"/>
              <a:cs typeface="+mn-cs"/>
            </a:rPr>
            <a:t>Inadequate investment in the capacity needed for national stewardship.</a:t>
          </a:r>
        </a:p>
        <a:p>
          <a:pPr lvl="0" algn="ctr" defTabSz="800100">
            <a:lnSpc>
              <a:spcPct val="90000"/>
            </a:lnSpc>
            <a:spcBef>
              <a:spcPct val="0"/>
            </a:spcBef>
            <a:spcAft>
              <a:spcPct val="35000"/>
            </a:spcAft>
          </a:pPr>
          <a:endParaRPr lang="en-US" sz="1800" kern="1200" dirty="0"/>
        </a:p>
      </dsp:txBody>
      <dsp:txXfrm>
        <a:off x="762768" y="1661270"/>
        <a:ext cx="2743193" cy="3112741"/>
      </dsp:txXfrm>
    </dsp:sp>
    <dsp:sp modelId="{BF794FE4-EC8C-D141-865E-D6E823DBBE5B}">
      <dsp:nvSpPr>
        <dsp:cNvPr id="0" name=""/>
        <dsp:cNvSpPr/>
      </dsp:nvSpPr>
      <dsp:spPr>
        <a:xfrm>
          <a:off x="3993493" y="1665051"/>
          <a:ext cx="2743193" cy="3108960"/>
        </a:xfrm>
        <a:prstGeom prst="rect">
          <a:avLst/>
        </a:prstGeom>
        <a:solidFill>
          <a:srgbClr val="5BADA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800100">
            <a:lnSpc>
              <a:spcPct val="90000"/>
            </a:lnSpc>
            <a:spcBef>
              <a:spcPct val="0"/>
            </a:spcBef>
            <a:spcAft>
              <a:spcPct val="35000"/>
            </a:spcAft>
          </a:pPr>
          <a:r>
            <a:rPr lang="en-US" sz="1800" i="1" kern="1200" dirty="0">
              <a:effectLst/>
              <a:latin typeface="+mn-lt"/>
              <a:ea typeface="+mn-ea"/>
              <a:cs typeface="+mn-cs"/>
            </a:rPr>
            <a:t>Understanding of TMA is limited to the role of different sectors and does not address broader issues of equity, sustainability and an enabling environment.</a:t>
          </a:r>
        </a:p>
      </dsp:txBody>
      <dsp:txXfrm>
        <a:off x="3993493" y="1665051"/>
        <a:ext cx="2743193" cy="3108960"/>
      </dsp:txXfrm>
    </dsp:sp>
    <dsp:sp modelId="{B7BABAFB-FF8C-4841-B908-B68B232B58E4}">
      <dsp:nvSpPr>
        <dsp:cNvPr id="0" name=""/>
        <dsp:cNvSpPr/>
      </dsp:nvSpPr>
      <dsp:spPr>
        <a:xfrm>
          <a:off x="6995533" y="1665051"/>
          <a:ext cx="2743193" cy="3108960"/>
        </a:xfrm>
        <a:prstGeom prst="rect">
          <a:avLst/>
        </a:prstGeom>
        <a:solidFill>
          <a:srgbClr val="5BADA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800100" rtl="0">
            <a:lnSpc>
              <a:spcPct val="90000"/>
            </a:lnSpc>
            <a:spcBef>
              <a:spcPct val="0"/>
            </a:spcBef>
            <a:spcAft>
              <a:spcPct val="35000"/>
            </a:spcAft>
          </a:pPr>
          <a:r>
            <a:rPr lang="en-US" sz="1800" i="1" kern="1200" dirty="0">
              <a:effectLst/>
              <a:latin typeface="+mn-lt"/>
              <a:ea typeface="+mn-ea"/>
              <a:cs typeface="+mn-cs"/>
            </a:rPr>
            <a:t>Lack of clear healthy market vision, strategic framework and performance indicators to inform analysis and decision-making</a:t>
          </a:r>
          <a:endParaRPr lang="en-US" sz="1800" i="1" kern="1200" dirty="0"/>
        </a:p>
      </dsp:txBody>
      <dsp:txXfrm>
        <a:off x="6995533" y="1665051"/>
        <a:ext cx="2743193" cy="31089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837DCF-082F-5945-B3A9-FD7AB3A3C57F}">
      <dsp:nvSpPr>
        <dsp:cNvPr id="0" name=""/>
        <dsp:cNvSpPr/>
      </dsp:nvSpPr>
      <dsp:spPr>
        <a:xfrm>
          <a:off x="5744583" y="1267004"/>
          <a:ext cx="4256087" cy="358071"/>
        </a:xfrm>
        <a:custGeom>
          <a:avLst/>
          <a:gdLst/>
          <a:ahLst/>
          <a:cxnLst/>
          <a:rect l="0" t="0" r="0" b="0"/>
          <a:pathLst>
            <a:path>
              <a:moveTo>
                <a:pt x="0" y="0"/>
              </a:moveTo>
              <a:lnTo>
                <a:pt x="0" y="176388"/>
              </a:lnTo>
              <a:lnTo>
                <a:pt x="4256087" y="176388"/>
              </a:lnTo>
              <a:lnTo>
                <a:pt x="4256087" y="358071"/>
              </a:lnTo>
            </a:path>
          </a:pathLst>
        </a:custGeom>
        <a:noFill/>
        <a:ln w="1270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2654386B-CB81-0141-8F25-BC80B049DDB6}">
      <dsp:nvSpPr>
        <dsp:cNvPr id="0" name=""/>
        <dsp:cNvSpPr/>
      </dsp:nvSpPr>
      <dsp:spPr>
        <a:xfrm>
          <a:off x="5744583" y="1267004"/>
          <a:ext cx="1526987" cy="358071"/>
        </a:xfrm>
        <a:custGeom>
          <a:avLst/>
          <a:gdLst/>
          <a:ahLst/>
          <a:cxnLst/>
          <a:rect l="0" t="0" r="0" b="0"/>
          <a:pathLst>
            <a:path>
              <a:moveTo>
                <a:pt x="0" y="0"/>
              </a:moveTo>
              <a:lnTo>
                <a:pt x="0" y="176388"/>
              </a:lnTo>
              <a:lnTo>
                <a:pt x="1526987" y="176388"/>
              </a:lnTo>
              <a:lnTo>
                <a:pt x="1526987" y="358071"/>
              </a:lnTo>
            </a:path>
          </a:pathLst>
        </a:custGeom>
        <a:noFill/>
        <a:ln w="1270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E01C8894-4056-214B-A4C7-71EFFBE93D6D}">
      <dsp:nvSpPr>
        <dsp:cNvPr id="0" name=""/>
        <dsp:cNvSpPr/>
      </dsp:nvSpPr>
      <dsp:spPr>
        <a:xfrm>
          <a:off x="4348693" y="1267004"/>
          <a:ext cx="1395890" cy="358071"/>
        </a:xfrm>
        <a:custGeom>
          <a:avLst/>
          <a:gdLst/>
          <a:ahLst/>
          <a:cxnLst/>
          <a:rect l="0" t="0" r="0" b="0"/>
          <a:pathLst>
            <a:path>
              <a:moveTo>
                <a:pt x="1395890" y="0"/>
              </a:moveTo>
              <a:lnTo>
                <a:pt x="1395890" y="176388"/>
              </a:lnTo>
              <a:lnTo>
                <a:pt x="0" y="176388"/>
              </a:lnTo>
              <a:lnTo>
                <a:pt x="0" y="35807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8A7CF21-ECFE-FA4F-AE1D-BEE38B80E20C}">
      <dsp:nvSpPr>
        <dsp:cNvPr id="0" name=""/>
        <dsp:cNvSpPr/>
      </dsp:nvSpPr>
      <dsp:spPr>
        <a:xfrm>
          <a:off x="1590550" y="1267004"/>
          <a:ext cx="4154033" cy="358071"/>
        </a:xfrm>
        <a:custGeom>
          <a:avLst/>
          <a:gdLst/>
          <a:ahLst/>
          <a:cxnLst/>
          <a:rect l="0" t="0" r="0" b="0"/>
          <a:pathLst>
            <a:path>
              <a:moveTo>
                <a:pt x="4154033" y="0"/>
              </a:moveTo>
              <a:lnTo>
                <a:pt x="4154033" y="176388"/>
              </a:lnTo>
              <a:lnTo>
                <a:pt x="0" y="176388"/>
              </a:lnTo>
              <a:lnTo>
                <a:pt x="0" y="358071"/>
              </a:lnTo>
            </a:path>
          </a:pathLst>
        </a:custGeom>
        <a:noFill/>
        <a:ln w="1270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3861ADD1-987A-A742-A547-6454A7C61155}">
      <dsp:nvSpPr>
        <dsp:cNvPr id="0" name=""/>
        <dsp:cNvSpPr/>
      </dsp:nvSpPr>
      <dsp:spPr>
        <a:xfrm>
          <a:off x="3290690" y="325"/>
          <a:ext cx="4907785" cy="1266678"/>
        </a:xfrm>
        <a:prstGeom prst="rect">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i="1" kern="1200" dirty="0">
              <a:solidFill>
                <a:schemeClr val="tx1"/>
              </a:solidFill>
            </a:rPr>
            <a:t>Insufficient stewardship functions supported by market facilitation</a:t>
          </a:r>
        </a:p>
      </dsp:txBody>
      <dsp:txXfrm>
        <a:off x="3290690" y="325"/>
        <a:ext cx="4907785" cy="1266678"/>
      </dsp:txXfrm>
    </dsp:sp>
    <dsp:sp modelId="{123EA40A-8A7F-0B41-BE74-9DC9BF586C26}">
      <dsp:nvSpPr>
        <dsp:cNvPr id="0" name=""/>
        <dsp:cNvSpPr/>
      </dsp:nvSpPr>
      <dsp:spPr>
        <a:xfrm>
          <a:off x="439023" y="1625076"/>
          <a:ext cx="2303052" cy="2733858"/>
        </a:xfrm>
        <a:prstGeom prst="rect">
          <a:avLst/>
        </a:prstGeom>
        <a:solidFill>
          <a:srgbClr val="5BADA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800100">
            <a:lnSpc>
              <a:spcPct val="90000"/>
            </a:lnSpc>
            <a:spcBef>
              <a:spcPct val="0"/>
            </a:spcBef>
            <a:spcAft>
              <a:spcPct val="35000"/>
            </a:spcAft>
          </a:pPr>
          <a:r>
            <a:rPr lang="en-US" sz="1800" i="1" kern="1200" dirty="0">
              <a:effectLst/>
              <a:latin typeface="+mn-lt"/>
              <a:ea typeface="+mn-ea"/>
              <a:cs typeface="+mn-cs"/>
            </a:rPr>
            <a:t>Previous interventions focused primarily on demand and supply functions with limited attention to enabling environment factors</a:t>
          </a:r>
        </a:p>
        <a:p>
          <a:pPr lvl="0" algn="ctr" defTabSz="800100">
            <a:lnSpc>
              <a:spcPct val="90000"/>
            </a:lnSpc>
            <a:spcBef>
              <a:spcPct val="0"/>
            </a:spcBef>
            <a:spcAft>
              <a:spcPct val="35000"/>
            </a:spcAft>
          </a:pPr>
          <a:endParaRPr lang="en-US" sz="1800" kern="1200" dirty="0"/>
        </a:p>
      </dsp:txBody>
      <dsp:txXfrm>
        <a:off x="439023" y="1625076"/>
        <a:ext cx="2303052" cy="2733858"/>
      </dsp:txXfrm>
    </dsp:sp>
    <dsp:sp modelId="{BF794FE4-EC8C-D141-865E-D6E823DBBE5B}">
      <dsp:nvSpPr>
        <dsp:cNvPr id="0" name=""/>
        <dsp:cNvSpPr/>
      </dsp:nvSpPr>
      <dsp:spPr>
        <a:xfrm>
          <a:off x="3105442" y="1625076"/>
          <a:ext cx="2486500" cy="2732257"/>
        </a:xfrm>
        <a:prstGeom prst="rect">
          <a:avLst/>
        </a:prstGeom>
        <a:solidFill>
          <a:srgbClr val="5BADA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800100">
            <a:lnSpc>
              <a:spcPct val="90000"/>
            </a:lnSpc>
            <a:spcBef>
              <a:spcPct val="0"/>
            </a:spcBef>
            <a:spcAft>
              <a:spcPct val="35000"/>
            </a:spcAft>
          </a:pPr>
          <a:r>
            <a:rPr lang="en-US" sz="1800" i="1" kern="1200" dirty="0">
              <a:effectLst/>
              <a:latin typeface="+mn-lt"/>
              <a:ea typeface="+mn-ea"/>
              <a:cs typeface="+mn-cs"/>
            </a:rPr>
            <a:t>Inconsistent</a:t>
          </a:r>
          <a:r>
            <a:rPr lang="en-US" sz="1800" i="1" kern="1200" baseline="0" dirty="0">
              <a:effectLst/>
              <a:latin typeface="+mn-lt"/>
              <a:ea typeface="+mn-ea"/>
              <a:cs typeface="+mn-cs"/>
            </a:rPr>
            <a:t> approaches to market assessments led to limited understanding of market failures across functions and players</a:t>
          </a:r>
          <a:endParaRPr lang="en-US" sz="1800" i="1" kern="1200" dirty="0">
            <a:effectLst/>
            <a:latin typeface="+mn-lt"/>
            <a:ea typeface="+mn-ea"/>
            <a:cs typeface="+mn-cs"/>
          </a:endParaRPr>
        </a:p>
      </dsp:txBody>
      <dsp:txXfrm>
        <a:off x="3105442" y="1625076"/>
        <a:ext cx="2486500" cy="2732257"/>
      </dsp:txXfrm>
    </dsp:sp>
    <dsp:sp modelId="{B7BABAFB-FF8C-4841-B908-B68B232B58E4}">
      <dsp:nvSpPr>
        <dsp:cNvPr id="0" name=""/>
        <dsp:cNvSpPr/>
      </dsp:nvSpPr>
      <dsp:spPr>
        <a:xfrm>
          <a:off x="5955310" y="1625076"/>
          <a:ext cx="2632522" cy="2766171"/>
        </a:xfrm>
        <a:prstGeom prst="rect">
          <a:avLst/>
        </a:prstGeom>
        <a:solidFill>
          <a:srgbClr val="5BADA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800100" rtl="0">
            <a:lnSpc>
              <a:spcPct val="90000"/>
            </a:lnSpc>
            <a:spcBef>
              <a:spcPct val="0"/>
            </a:spcBef>
            <a:spcAft>
              <a:spcPct val="35000"/>
            </a:spcAft>
          </a:pPr>
          <a:r>
            <a:rPr lang="en-US" sz="1800" i="1" kern="1200" dirty="0">
              <a:effectLst/>
              <a:latin typeface="+mn-lt"/>
              <a:ea typeface="+mn-ea"/>
              <a:cs typeface="+mn-cs"/>
            </a:rPr>
            <a:t>Some aspects of market facilitation were performed by direct implementers, leading to tensions and tradeoffs</a:t>
          </a:r>
          <a:endParaRPr lang="en-US" sz="1800" i="1" kern="1200" dirty="0"/>
        </a:p>
      </dsp:txBody>
      <dsp:txXfrm>
        <a:off x="5955310" y="1625076"/>
        <a:ext cx="2632522" cy="2766171"/>
      </dsp:txXfrm>
    </dsp:sp>
    <dsp:sp modelId="{C0A5BCCC-5F45-C447-AF2D-CDD7D53D784C}">
      <dsp:nvSpPr>
        <dsp:cNvPr id="0" name=""/>
        <dsp:cNvSpPr/>
      </dsp:nvSpPr>
      <dsp:spPr>
        <a:xfrm>
          <a:off x="8951198" y="1625076"/>
          <a:ext cx="2098944" cy="2791192"/>
        </a:xfrm>
        <a:prstGeom prst="rect">
          <a:avLst/>
        </a:prstGeom>
        <a:solidFill>
          <a:srgbClr val="5BADA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800100">
            <a:lnSpc>
              <a:spcPct val="90000"/>
            </a:lnSpc>
            <a:spcBef>
              <a:spcPct val="0"/>
            </a:spcBef>
            <a:spcAft>
              <a:spcPct val="35000"/>
            </a:spcAft>
          </a:pPr>
          <a:r>
            <a:rPr lang="en-US" sz="1800" i="1" kern="1200" dirty="0"/>
            <a:t>Declining funding for entities traditionally supporting this role has left a gap in the market</a:t>
          </a:r>
        </a:p>
      </dsp:txBody>
      <dsp:txXfrm>
        <a:off x="8951198" y="1625076"/>
        <a:ext cx="2098944" cy="27911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837DCF-082F-5945-B3A9-FD7AB3A3C57F}">
      <dsp:nvSpPr>
        <dsp:cNvPr id="0" name=""/>
        <dsp:cNvSpPr/>
      </dsp:nvSpPr>
      <dsp:spPr>
        <a:xfrm>
          <a:off x="5744583" y="1350934"/>
          <a:ext cx="4360473" cy="386560"/>
        </a:xfrm>
        <a:custGeom>
          <a:avLst/>
          <a:gdLst/>
          <a:ahLst/>
          <a:cxnLst/>
          <a:rect l="0" t="0" r="0" b="0"/>
          <a:pathLst>
            <a:path>
              <a:moveTo>
                <a:pt x="0" y="0"/>
              </a:moveTo>
              <a:lnTo>
                <a:pt x="0" y="193280"/>
              </a:lnTo>
              <a:lnTo>
                <a:pt x="4360473" y="193280"/>
              </a:lnTo>
              <a:lnTo>
                <a:pt x="4360473" y="386560"/>
              </a:lnTo>
            </a:path>
          </a:pathLst>
        </a:custGeom>
        <a:noFill/>
        <a:ln w="1270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2654386B-CB81-0141-8F25-BC80B049DDB6}">
      <dsp:nvSpPr>
        <dsp:cNvPr id="0" name=""/>
        <dsp:cNvSpPr/>
      </dsp:nvSpPr>
      <dsp:spPr>
        <a:xfrm>
          <a:off x="5744583" y="1350934"/>
          <a:ext cx="1725310" cy="386560"/>
        </a:xfrm>
        <a:custGeom>
          <a:avLst/>
          <a:gdLst/>
          <a:ahLst/>
          <a:cxnLst/>
          <a:rect l="0" t="0" r="0" b="0"/>
          <a:pathLst>
            <a:path>
              <a:moveTo>
                <a:pt x="0" y="0"/>
              </a:moveTo>
              <a:lnTo>
                <a:pt x="0" y="193280"/>
              </a:lnTo>
              <a:lnTo>
                <a:pt x="1725310" y="193280"/>
              </a:lnTo>
              <a:lnTo>
                <a:pt x="1725310" y="386560"/>
              </a:lnTo>
            </a:path>
          </a:pathLst>
        </a:custGeom>
        <a:noFill/>
        <a:ln w="1270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E01C8894-4056-214B-A4C7-71EFFBE93D6D}">
      <dsp:nvSpPr>
        <dsp:cNvPr id="0" name=""/>
        <dsp:cNvSpPr/>
      </dsp:nvSpPr>
      <dsp:spPr>
        <a:xfrm>
          <a:off x="4530084" y="1350934"/>
          <a:ext cx="1214498" cy="387158"/>
        </a:xfrm>
        <a:custGeom>
          <a:avLst/>
          <a:gdLst/>
          <a:ahLst/>
          <a:cxnLst/>
          <a:rect l="0" t="0" r="0" b="0"/>
          <a:pathLst>
            <a:path>
              <a:moveTo>
                <a:pt x="1214498" y="0"/>
              </a:moveTo>
              <a:lnTo>
                <a:pt x="1214498" y="193878"/>
              </a:lnTo>
              <a:lnTo>
                <a:pt x="0" y="193878"/>
              </a:lnTo>
              <a:lnTo>
                <a:pt x="0" y="387158"/>
              </a:lnTo>
            </a:path>
          </a:pathLst>
        </a:custGeom>
        <a:noFill/>
        <a:ln w="1270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68A7CF21-ECFE-FA4F-AE1D-BEE38B80E20C}">
      <dsp:nvSpPr>
        <dsp:cNvPr id="0" name=""/>
        <dsp:cNvSpPr/>
      </dsp:nvSpPr>
      <dsp:spPr>
        <a:xfrm>
          <a:off x="1693468" y="1350934"/>
          <a:ext cx="4051114" cy="393599"/>
        </a:xfrm>
        <a:custGeom>
          <a:avLst/>
          <a:gdLst/>
          <a:ahLst/>
          <a:cxnLst/>
          <a:rect l="0" t="0" r="0" b="0"/>
          <a:pathLst>
            <a:path>
              <a:moveTo>
                <a:pt x="4051114" y="0"/>
              </a:moveTo>
              <a:lnTo>
                <a:pt x="4051114" y="200319"/>
              </a:lnTo>
              <a:lnTo>
                <a:pt x="0" y="200319"/>
              </a:lnTo>
              <a:lnTo>
                <a:pt x="0" y="393599"/>
              </a:lnTo>
            </a:path>
          </a:pathLst>
        </a:custGeom>
        <a:noFill/>
        <a:ln w="1270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3861ADD1-987A-A742-A547-6454A7C61155}">
      <dsp:nvSpPr>
        <dsp:cNvPr id="0" name=""/>
        <dsp:cNvSpPr/>
      </dsp:nvSpPr>
      <dsp:spPr>
        <a:xfrm>
          <a:off x="3137280" y="3403"/>
          <a:ext cx="5214605" cy="1347530"/>
        </a:xfrm>
        <a:prstGeom prst="rect">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i="1" kern="1200" dirty="0">
              <a:solidFill>
                <a:schemeClr val="tx1"/>
              </a:solidFill>
            </a:rPr>
            <a:t>Lack of coordination around financing for all aspects of condom programming</a:t>
          </a:r>
        </a:p>
      </dsp:txBody>
      <dsp:txXfrm>
        <a:off x="3137280" y="3403"/>
        <a:ext cx="5214605" cy="1347530"/>
      </dsp:txXfrm>
    </dsp:sp>
    <dsp:sp modelId="{123EA40A-8A7F-0B41-BE74-9DC9BF586C26}">
      <dsp:nvSpPr>
        <dsp:cNvPr id="0" name=""/>
        <dsp:cNvSpPr/>
      </dsp:nvSpPr>
      <dsp:spPr>
        <a:xfrm>
          <a:off x="468440" y="1744533"/>
          <a:ext cx="2450055" cy="2908359"/>
        </a:xfrm>
        <a:prstGeom prst="rect">
          <a:avLst/>
        </a:prstGeom>
        <a:solidFill>
          <a:srgbClr val="5BADA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800100">
            <a:lnSpc>
              <a:spcPct val="90000"/>
            </a:lnSpc>
            <a:spcBef>
              <a:spcPct val="0"/>
            </a:spcBef>
            <a:spcAft>
              <a:spcPct val="35000"/>
            </a:spcAft>
          </a:pPr>
          <a:r>
            <a:rPr lang="en-US" sz="1800" i="1" kern="1200" dirty="0">
              <a:effectLst/>
              <a:latin typeface="+mn-lt"/>
              <a:ea typeface="+mn-ea"/>
              <a:cs typeface="+mn-cs"/>
            </a:rPr>
            <a:t>Lack of common understanding of healthy market vision, including among donors</a:t>
          </a:r>
        </a:p>
        <a:p>
          <a:pPr lvl="0" algn="ctr" defTabSz="800100">
            <a:lnSpc>
              <a:spcPct val="90000"/>
            </a:lnSpc>
            <a:spcBef>
              <a:spcPct val="0"/>
            </a:spcBef>
            <a:spcAft>
              <a:spcPct val="35000"/>
            </a:spcAft>
          </a:pPr>
          <a:endParaRPr lang="en-US" sz="1800" kern="1200" dirty="0"/>
        </a:p>
      </dsp:txBody>
      <dsp:txXfrm>
        <a:off x="468440" y="1744533"/>
        <a:ext cx="2450055" cy="2908359"/>
      </dsp:txXfrm>
    </dsp:sp>
    <dsp:sp modelId="{BF794FE4-EC8C-D141-865E-D6E823DBBE5B}">
      <dsp:nvSpPr>
        <dsp:cNvPr id="0" name=""/>
        <dsp:cNvSpPr/>
      </dsp:nvSpPr>
      <dsp:spPr>
        <a:xfrm>
          <a:off x="3305056" y="1738092"/>
          <a:ext cx="2450055" cy="2911995"/>
        </a:xfrm>
        <a:prstGeom prst="rect">
          <a:avLst/>
        </a:prstGeom>
        <a:solidFill>
          <a:srgbClr val="5BADA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800100">
            <a:lnSpc>
              <a:spcPct val="90000"/>
            </a:lnSpc>
            <a:spcBef>
              <a:spcPct val="0"/>
            </a:spcBef>
            <a:spcAft>
              <a:spcPct val="35000"/>
            </a:spcAft>
          </a:pPr>
          <a:r>
            <a:rPr lang="en-US" sz="1800" i="1" kern="1200" dirty="0">
              <a:effectLst/>
              <a:latin typeface="+mn-lt"/>
              <a:ea typeface="+mn-ea"/>
              <a:cs typeface="+mn-cs"/>
            </a:rPr>
            <a:t>Insufficient understanding of market development approach to identify underperforming market functions and finance/implement interventions to address them</a:t>
          </a:r>
        </a:p>
      </dsp:txBody>
      <dsp:txXfrm>
        <a:off x="3305056" y="1738092"/>
        <a:ext cx="2450055" cy="2911995"/>
      </dsp:txXfrm>
    </dsp:sp>
    <dsp:sp modelId="{B7BABAFB-FF8C-4841-B908-B68B232B58E4}">
      <dsp:nvSpPr>
        <dsp:cNvPr id="0" name=""/>
        <dsp:cNvSpPr/>
      </dsp:nvSpPr>
      <dsp:spPr>
        <a:xfrm>
          <a:off x="6141672" y="1737494"/>
          <a:ext cx="2656442" cy="2895161"/>
        </a:xfrm>
        <a:prstGeom prst="rect">
          <a:avLst/>
        </a:prstGeom>
        <a:solidFill>
          <a:srgbClr val="5BADA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800100" rtl="0">
            <a:lnSpc>
              <a:spcPct val="90000"/>
            </a:lnSpc>
            <a:spcBef>
              <a:spcPct val="0"/>
            </a:spcBef>
            <a:spcAft>
              <a:spcPct val="35000"/>
            </a:spcAft>
          </a:pPr>
          <a:r>
            <a:rPr lang="en-US" sz="1800" i="1" kern="1200" dirty="0">
              <a:effectLst/>
              <a:latin typeface="+mn-lt"/>
              <a:ea typeface="+mn-ea"/>
              <a:cs typeface="+mn-cs"/>
            </a:rPr>
            <a:t>Donors operate on different timelines with varying goals, and “pick winners” rather than fund market function corrections</a:t>
          </a:r>
          <a:endParaRPr lang="en-US" sz="1800" i="1" kern="1200" dirty="0"/>
        </a:p>
      </dsp:txBody>
      <dsp:txXfrm>
        <a:off x="6141672" y="1737494"/>
        <a:ext cx="2656442" cy="2895161"/>
      </dsp:txXfrm>
    </dsp:sp>
    <dsp:sp modelId="{C0A5BCCC-5F45-C447-AF2D-CDD7D53D784C}">
      <dsp:nvSpPr>
        <dsp:cNvPr id="0" name=""/>
        <dsp:cNvSpPr/>
      </dsp:nvSpPr>
      <dsp:spPr>
        <a:xfrm>
          <a:off x="9184675" y="1737494"/>
          <a:ext cx="1840763" cy="2895161"/>
        </a:xfrm>
        <a:prstGeom prst="rect">
          <a:avLst/>
        </a:prstGeom>
        <a:solidFill>
          <a:srgbClr val="5BADA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800100">
            <a:lnSpc>
              <a:spcPct val="90000"/>
            </a:lnSpc>
            <a:spcBef>
              <a:spcPct val="0"/>
            </a:spcBef>
            <a:spcAft>
              <a:spcPct val="35000"/>
            </a:spcAft>
          </a:pPr>
          <a:r>
            <a:rPr lang="en-US" sz="1800" i="1" kern="1200" dirty="0"/>
            <a:t>Lack of use of sustainability and market performance metrics at donor and government level to inform resource allocation</a:t>
          </a:r>
        </a:p>
      </dsp:txBody>
      <dsp:txXfrm>
        <a:off x="9184675" y="1737494"/>
        <a:ext cx="1840763" cy="289516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837DCF-082F-5945-B3A9-FD7AB3A3C57F}">
      <dsp:nvSpPr>
        <dsp:cNvPr id="0" name=""/>
        <dsp:cNvSpPr/>
      </dsp:nvSpPr>
      <dsp:spPr>
        <a:xfrm>
          <a:off x="5744583" y="1315224"/>
          <a:ext cx="4252445" cy="374762"/>
        </a:xfrm>
        <a:custGeom>
          <a:avLst/>
          <a:gdLst/>
          <a:ahLst/>
          <a:cxnLst/>
          <a:rect l="0" t="0" r="0" b="0"/>
          <a:pathLst>
            <a:path>
              <a:moveTo>
                <a:pt x="0" y="0"/>
              </a:moveTo>
              <a:lnTo>
                <a:pt x="0" y="186268"/>
              </a:lnTo>
              <a:lnTo>
                <a:pt x="4252445" y="186268"/>
              </a:lnTo>
              <a:lnTo>
                <a:pt x="4252445" y="374762"/>
              </a:lnTo>
            </a:path>
          </a:pathLst>
        </a:custGeom>
        <a:noFill/>
        <a:ln w="1270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2654386B-CB81-0141-8F25-BC80B049DDB6}">
      <dsp:nvSpPr>
        <dsp:cNvPr id="0" name=""/>
        <dsp:cNvSpPr/>
      </dsp:nvSpPr>
      <dsp:spPr>
        <a:xfrm>
          <a:off x="5744583" y="1315224"/>
          <a:ext cx="1783172" cy="376988"/>
        </a:xfrm>
        <a:custGeom>
          <a:avLst/>
          <a:gdLst/>
          <a:ahLst/>
          <a:cxnLst/>
          <a:rect l="0" t="0" r="0" b="0"/>
          <a:pathLst>
            <a:path>
              <a:moveTo>
                <a:pt x="0" y="0"/>
              </a:moveTo>
              <a:lnTo>
                <a:pt x="0" y="188494"/>
              </a:lnTo>
              <a:lnTo>
                <a:pt x="1783172" y="188494"/>
              </a:lnTo>
              <a:lnTo>
                <a:pt x="1783172" y="376988"/>
              </a:lnTo>
            </a:path>
          </a:pathLst>
        </a:custGeom>
        <a:noFill/>
        <a:ln w="1270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E01C8894-4056-214B-A4C7-71EFFBE93D6D}">
      <dsp:nvSpPr>
        <dsp:cNvPr id="0" name=""/>
        <dsp:cNvSpPr/>
      </dsp:nvSpPr>
      <dsp:spPr>
        <a:xfrm>
          <a:off x="4686215" y="1315224"/>
          <a:ext cx="1058367" cy="373182"/>
        </a:xfrm>
        <a:custGeom>
          <a:avLst/>
          <a:gdLst/>
          <a:ahLst/>
          <a:cxnLst/>
          <a:rect l="0" t="0" r="0" b="0"/>
          <a:pathLst>
            <a:path>
              <a:moveTo>
                <a:pt x="1058367" y="0"/>
              </a:moveTo>
              <a:lnTo>
                <a:pt x="1058367" y="184688"/>
              </a:lnTo>
              <a:lnTo>
                <a:pt x="0" y="184688"/>
              </a:lnTo>
              <a:lnTo>
                <a:pt x="0" y="373182"/>
              </a:lnTo>
            </a:path>
          </a:pathLst>
        </a:custGeom>
        <a:noFill/>
        <a:ln w="1270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68A7CF21-ECFE-FA4F-AE1D-BEE38B80E20C}">
      <dsp:nvSpPr>
        <dsp:cNvPr id="0" name=""/>
        <dsp:cNvSpPr/>
      </dsp:nvSpPr>
      <dsp:spPr>
        <a:xfrm>
          <a:off x="1844675" y="1315224"/>
          <a:ext cx="3899907" cy="373972"/>
        </a:xfrm>
        <a:custGeom>
          <a:avLst/>
          <a:gdLst/>
          <a:ahLst/>
          <a:cxnLst/>
          <a:rect l="0" t="0" r="0" b="0"/>
          <a:pathLst>
            <a:path>
              <a:moveTo>
                <a:pt x="3899907" y="0"/>
              </a:moveTo>
              <a:lnTo>
                <a:pt x="3899907" y="185478"/>
              </a:lnTo>
              <a:lnTo>
                <a:pt x="0" y="185478"/>
              </a:lnTo>
              <a:lnTo>
                <a:pt x="0" y="373972"/>
              </a:lnTo>
            </a:path>
          </a:pathLst>
        </a:custGeom>
        <a:noFill/>
        <a:ln w="1270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3861ADD1-987A-A742-A547-6454A7C61155}">
      <dsp:nvSpPr>
        <dsp:cNvPr id="0" name=""/>
        <dsp:cNvSpPr/>
      </dsp:nvSpPr>
      <dsp:spPr>
        <a:xfrm>
          <a:off x="2949332" y="1061"/>
          <a:ext cx="5590502" cy="1314163"/>
        </a:xfrm>
        <a:prstGeom prst="rect">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i="1" kern="1200" dirty="0">
              <a:solidFill>
                <a:schemeClr val="tx1"/>
              </a:solidFill>
            </a:rPr>
            <a:t>No condom program is consistently tracking the market in terms of equity, sustainability, or growth</a:t>
          </a:r>
        </a:p>
      </dsp:txBody>
      <dsp:txXfrm>
        <a:off x="2949332" y="1061"/>
        <a:ext cx="5590502" cy="1314163"/>
      </dsp:txXfrm>
    </dsp:sp>
    <dsp:sp modelId="{123EA40A-8A7F-0B41-BE74-9DC9BF586C26}">
      <dsp:nvSpPr>
        <dsp:cNvPr id="0" name=""/>
        <dsp:cNvSpPr/>
      </dsp:nvSpPr>
      <dsp:spPr>
        <a:xfrm>
          <a:off x="649981" y="1689197"/>
          <a:ext cx="2389387" cy="2926084"/>
        </a:xfrm>
        <a:prstGeom prst="rect">
          <a:avLst/>
        </a:prstGeom>
        <a:solidFill>
          <a:srgbClr val="5BADA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11430" numCol="1" spcCol="1270" anchor="ctr" anchorCtr="0">
          <a:noAutofit/>
        </a:bodyPr>
        <a:lstStyle/>
        <a:p>
          <a:pPr lvl="0" algn="ctr" defTabSz="800100">
            <a:lnSpc>
              <a:spcPct val="90000"/>
            </a:lnSpc>
            <a:spcBef>
              <a:spcPct val="0"/>
            </a:spcBef>
            <a:spcAft>
              <a:spcPct val="35000"/>
            </a:spcAft>
          </a:pPr>
          <a:r>
            <a:rPr lang="en-US" sz="1800" i="1" kern="1200" dirty="0">
              <a:effectLst/>
              <a:latin typeface="+mn-lt"/>
              <a:ea typeface="+mn-ea"/>
              <a:cs typeface="+mn-cs"/>
            </a:rPr>
            <a:t>Limited investment in understanding the market and consumer needs, as a basis for appropriate strategies</a:t>
          </a:r>
        </a:p>
        <a:p>
          <a:pPr lvl="0" algn="ctr" defTabSz="800100">
            <a:lnSpc>
              <a:spcPct val="90000"/>
            </a:lnSpc>
            <a:spcBef>
              <a:spcPct val="0"/>
            </a:spcBef>
            <a:spcAft>
              <a:spcPct val="35000"/>
            </a:spcAft>
          </a:pPr>
          <a:endParaRPr lang="en-US" sz="1800" kern="1200" dirty="0"/>
        </a:p>
      </dsp:txBody>
      <dsp:txXfrm>
        <a:off x="649981" y="1689197"/>
        <a:ext cx="2389387" cy="2926084"/>
      </dsp:txXfrm>
    </dsp:sp>
    <dsp:sp modelId="{BF794FE4-EC8C-D141-865E-D6E823DBBE5B}">
      <dsp:nvSpPr>
        <dsp:cNvPr id="0" name=""/>
        <dsp:cNvSpPr/>
      </dsp:nvSpPr>
      <dsp:spPr>
        <a:xfrm>
          <a:off x="3416357" y="1688407"/>
          <a:ext cx="2539716" cy="2924513"/>
        </a:xfrm>
        <a:prstGeom prst="rect">
          <a:avLst/>
        </a:prstGeom>
        <a:solidFill>
          <a:srgbClr val="5BADA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11430" numCol="1" spcCol="1270" anchor="ctr" anchorCtr="0">
          <a:noAutofit/>
        </a:bodyPr>
        <a:lstStyle/>
        <a:p>
          <a:pPr lvl="0" algn="ctr" defTabSz="800100">
            <a:lnSpc>
              <a:spcPct val="90000"/>
            </a:lnSpc>
            <a:spcBef>
              <a:spcPct val="0"/>
            </a:spcBef>
            <a:spcAft>
              <a:spcPct val="35000"/>
            </a:spcAft>
          </a:pPr>
          <a:r>
            <a:rPr lang="en-US" sz="1800" i="1" kern="1200" dirty="0">
              <a:effectLst/>
              <a:latin typeface="+mn-lt"/>
              <a:ea typeface="+mn-ea"/>
              <a:cs typeface="+mn-cs"/>
            </a:rPr>
            <a:t>Past investments made in sector-specific research were not transparent or widely disseminated among all market players</a:t>
          </a:r>
        </a:p>
      </dsp:txBody>
      <dsp:txXfrm>
        <a:off x="3416357" y="1688407"/>
        <a:ext cx="2539716" cy="2924513"/>
      </dsp:txXfrm>
    </dsp:sp>
    <dsp:sp modelId="{B7BABAFB-FF8C-4841-B908-B68B232B58E4}">
      <dsp:nvSpPr>
        <dsp:cNvPr id="0" name=""/>
        <dsp:cNvSpPr/>
      </dsp:nvSpPr>
      <dsp:spPr>
        <a:xfrm>
          <a:off x="6333062" y="1692213"/>
          <a:ext cx="2389387" cy="2926084"/>
        </a:xfrm>
        <a:prstGeom prst="rect">
          <a:avLst/>
        </a:prstGeom>
        <a:solidFill>
          <a:srgbClr val="5BADA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11430" numCol="1" spcCol="1270" anchor="ctr" anchorCtr="0">
          <a:noAutofit/>
        </a:bodyPr>
        <a:lstStyle/>
        <a:p>
          <a:pPr lvl="0" algn="ctr" defTabSz="800100" rtl="0">
            <a:lnSpc>
              <a:spcPct val="90000"/>
            </a:lnSpc>
            <a:spcBef>
              <a:spcPct val="0"/>
            </a:spcBef>
            <a:spcAft>
              <a:spcPct val="35000"/>
            </a:spcAft>
          </a:pPr>
          <a:r>
            <a:rPr lang="en-US" sz="1800" i="1" kern="1200" dirty="0">
              <a:effectLst/>
              <a:latin typeface="+mn-lt"/>
              <a:ea typeface="+mn-ea"/>
              <a:cs typeface="+mn-cs"/>
            </a:rPr>
            <a:t>Market and Consumer information is neither centrally planned nor managed by an independent coordinating agency</a:t>
          </a:r>
          <a:endParaRPr lang="en-US" sz="1800" i="1" kern="1200" dirty="0"/>
        </a:p>
      </dsp:txBody>
      <dsp:txXfrm>
        <a:off x="6333062" y="1692213"/>
        <a:ext cx="2389387" cy="2926084"/>
      </dsp:txXfrm>
    </dsp:sp>
    <dsp:sp modelId="{C0A5BCCC-5F45-C447-AF2D-CDD7D53D784C}">
      <dsp:nvSpPr>
        <dsp:cNvPr id="0" name=""/>
        <dsp:cNvSpPr/>
      </dsp:nvSpPr>
      <dsp:spPr>
        <a:xfrm>
          <a:off x="9099438" y="1689987"/>
          <a:ext cx="1795182" cy="2926084"/>
        </a:xfrm>
        <a:prstGeom prst="rect">
          <a:avLst/>
        </a:prstGeom>
        <a:solidFill>
          <a:srgbClr val="5BADA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11430" numCol="1" spcCol="1270" anchor="ctr" anchorCtr="0">
          <a:noAutofit/>
        </a:bodyPr>
        <a:lstStyle/>
        <a:p>
          <a:pPr lvl="0" algn="ctr" defTabSz="800100">
            <a:lnSpc>
              <a:spcPct val="90000"/>
            </a:lnSpc>
            <a:spcBef>
              <a:spcPct val="0"/>
            </a:spcBef>
            <a:spcAft>
              <a:spcPct val="35000"/>
            </a:spcAft>
          </a:pPr>
          <a:r>
            <a:rPr lang="en-US" sz="1800" i="1" kern="1200" dirty="0"/>
            <a:t>Limited tracking of uptake/use at country level</a:t>
          </a:r>
        </a:p>
      </dsp:txBody>
      <dsp:txXfrm>
        <a:off x="9099438" y="1689987"/>
        <a:ext cx="1795182" cy="292608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837DCF-082F-5945-B3A9-FD7AB3A3C57F}">
      <dsp:nvSpPr>
        <dsp:cNvPr id="0" name=""/>
        <dsp:cNvSpPr/>
      </dsp:nvSpPr>
      <dsp:spPr>
        <a:xfrm>
          <a:off x="5744583" y="1334939"/>
          <a:ext cx="4214400" cy="383121"/>
        </a:xfrm>
        <a:custGeom>
          <a:avLst/>
          <a:gdLst/>
          <a:ahLst/>
          <a:cxnLst/>
          <a:rect l="0" t="0" r="0" b="0"/>
          <a:pathLst>
            <a:path>
              <a:moveTo>
                <a:pt x="0" y="0"/>
              </a:moveTo>
              <a:lnTo>
                <a:pt x="0" y="191682"/>
              </a:lnTo>
              <a:lnTo>
                <a:pt x="4214400" y="191682"/>
              </a:lnTo>
              <a:lnTo>
                <a:pt x="4214400" y="383121"/>
              </a:lnTo>
            </a:path>
          </a:pathLst>
        </a:custGeom>
        <a:noFill/>
        <a:ln w="1270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2654386B-CB81-0141-8F25-BC80B049DDB6}">
      <dsp:nvSpPr>
        <dsp:cNvPr id="0" name=""/>
        <dsp:cNvSpPr/>
      </dsp:nvSpPr>
      <dsp:spPr>
        <a:xfrm>
          <a:off x="5744583" y="1334939"/>
          <a:ext cx="1516363" cy="383121"/>
        </a:xfrm>
        <a:custGeom>
          <a:avLst/>
          <a:gdLst/>
          <a:ahLst/>
          <a:cxnLst/>
          <a:rect l="0" t="0" r="0" b="0"/>
          <a:pathLst>
            <a:path>
              <a:moveTo>
                <a:pt x="0" y="0"/>
              </a:moveTo>
              <a:lnTo>
                <a:pt x="0" y="191682"/>
              </a:lnTo>
              <a:lnTo>
                <a:pt x="1516363" y="191682"/>
              </a:lnTo>
              <a:lnTo>
                <a:pt x="1516363" y="383121"/>
              </a:lnTo>
            </a:path>
          </a:pathLst>
        </a:custGeom>
        <a:noFill/>
        <a:ln w="1270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E01C8894-4056-214B-A4C7-71EFFBE93D6D}">
      <dsp:nvSpPr>
        <dsp:cNvPr id="0" name=""/>
        <dsp:cNvSpPr/>
      </dsp:nvSpPr>
      <dsp:spPr>
        <a:xfrm>
          <a:off x="4451346" y="1334939"/>
          <a:ext cx="1293236" cy="383121"/>
        </a:xfrm>
        <a:custGeom>
          <a:avLst/>
          <a:gdLst/>
          <a:ahLst/>
          <a:cxnLst/>
          <a:rect l="0" t="0" r="0" b="0"/>
          <a:pathLst>
            <a:path>
              <a:moveTo>
                <a:pt x="1293236" y="0"/>
              </a:moveTo>
              <a:lnTo>
                <a:pt x="1293236" y="191682"/>
              </a:lnTo>
              <a:lnTo>
                <a:pt x="0" y="191682"/>
              </a:lnTo>
              <a:lnTo>
                <a:pt x="0" y="383121"/>
              </a:lnTo>
            </a:path>
          </a:pathLst>
        </a:custGeom>
        <a:noFill/>
        <a:ln w="1270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68A7CF21-ECFE-FA4F-AE1D-BEE38B80E20C}">
      <dsp:nvSpPr>
        <dsp:cNvPr id="0" name=""/>
        <dsp:cNvSpPr/>
      </dsp:nvSpPr>
      <dsp:spPr>
        <a:xfrm>
          <a:off x="1641746" y="1334939"/>
          <a:ext cx="4102837" cy="383121"/>
        </a:xfrm>
        <a:custGeom>
          <a:avLst/>
          <a:gdLst/>
          <a:ahLst/>
          <a:cxnLst/>
          <a:rect l="0" t="0" r="0" b="0"/>
          <a:pathLst>
            <a:path>
              <a:moveTo>
                <a:pt x="4102837" y="0"/>
              </a:moveTo>
              <a:lnTo>
                <a:pt x="4102837" y="191682"/>
              </a:lnTo>
              <a:lnTo>
                <a:pt x="0" y="191682"/>
              </a:lnTo>
              <a:lnTo>
                <a:pt x="0" y="383121"/>
              </a:lnTo>
            </a:path>
          </a:pathLst>
        </a:custGeom>
        <a:noFill/>
        <a:ln w="1270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3861ADD1-987A-A742-A547-6454A7C61155}">
      <dsp:nvSpPr>
        <dsp:cNvPr id="0" name=""/>
        <dsp:cNvSpPr/>
      </dsp:nvSpPr>
      <dsp:spPr>
        <a:xfrm>
          <a:off x="2905656" y="242"/>
          <a:ext cx="5677854" cy="1334697"/>
        </a:xfrm>
        <a:prstGeom prst="rect">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800100">
            <a:lnSpc>
              <a:spcPct val="90000"/>
            </a:lnSpc>
            <a:spcBef>
              <a:spcPct val="0"/>
            </a:spcBef>
            <a:spcAft>
              <a:spcPct val="35000"/>
            </a:spcAft>
          </a:pPr>
          <a:r>
            <a:rPr lang="en-US" sz="1800" b="1" i="1" kern="1200" dirty="0">
              <a:solidFill>
                <a:schemeClr val="tx1"/>
              </a:solidFill>
            </a:rPr>
            <a:t>Limited Role of commercial actors in diversifying the national response and ensuring long-term sustainability of the condom market.</a:t>
          </a:r>
        </a:p>
      </dsp:txBody>
      <dsp:txXfrm>
        <a:off x="2905656" y="242"/>
        <a:ext cx="5677854" cy="1334697"/>
      </dsp:txXfrm>
    </dsp:sp>
    <dsp:sp modelId="{123EA40A-8A7F-0B41-BE74-9DC9BF586C26}">
      <dsp:nvSpPr>
        <dsp:cNvPr id="0" name=""/>
        <dsp:cNvSpPr/>
      </dsp:nvSpPr>
      <dsp:spPr>
        <a:xfrm>
          <a:off x="428385" y="1718061"/>
          <a:ext cx="2426721" cy="2968367"/>
        </a:xfrm>
        <a:prstGeom prst="rect">
          <a:avLst/>
        </a:prstGeom>
        <a:solidFill>
          <a:srgbClr val="5BADA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800100">
            <a:lnSpc>
              <a:spcPct val="90000"/>
            </a:lnSpc>
            <a:spcBef>
              <a:spcPct val="0"/>
            </a:spcBef>
            <a:spcAft>
              <a:spcPct val="35000"/>
            </a:spcAft>
          </a:pPr>
          <a:r>
            <a:rPr lang="en-US" sz="1800" i="1" kern="1200" dirty="0">
              <a:effectLst/>
              <a:latin typeface="+mn-lt"/>
              <a:ea typeface="+mn-ea"/>
              <a:cs typeface="+mn-cs"/>
            </a:rPr>
            <a:t>Burdensome regulatory requirements for registration of new brands in private channels</a:t>
          </a:r>
        </a:p>
        <a:p>
          <a:pPr lvl="0" algn="ctr" defTabSz="800100">
            <a:lnSpc>
              <a:spcPct val="90000"/>
            </a:lnSpc>
            <a:spcBef>
              <a:spcPct val="0"/>
            </a:spcBef>
            <a:spcAft>
              <a:spcPct val="35000"/>
            </a:spcAft>
          </a:pPr>
          <a:endParaRPr lang="en-US" sz="1800" kern="1200" dirty="0"/>
        </a:p>
      </dsp:txBody>
      <dsp:txXfrm>
        <a:off x="428385" y="1718061"/>
        <a:ext cx="2426721" cy="2968367"/>
      </dsp:txXfrm>
    </dsp:sp>
    <dsp:sp modelId="{BF794FE4-EC8C-D141-865E-D6E823DBBE5B}">
      <dsp:nvSpPr>
        <dsp:cNvPr id="0" name=""/>
        <dsp:cNvSpPr/>
      </dsp:nvSpPr>
      <dsp:spPr>
        <a:xfrm>
          <a:off x="3237985" y="1718061"/>
          <a:ext cx="2426721" cy="2968367"/>
        </a:xfrm>
        <a:prstGeom prst="rect">
          <a:avLst/>
        </a:prstGeom>
        <a:solidFill>
          <a:srgbClr val="5BADA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800100">
            <a:lnSpc>
              <a:spcPct val="90000"/>
            </a:lnSpc>
            <a:spcBef>
              <a:spcPct val="0"/>
            </a:spcBef>
            <a:spcAft>
              <a:spcPct val="35000"/>
            </a:spcAft>
          </a:pPr>
          <a:r>
            <a:rPr lang="en-US" sz="1800" i="1" kern="1200" dirty="0">
              <a:effectLst/>
              <a:latin typeface="+mn-lt"/>
              <a:ea typeface="+mn-ea"/>
              <a:cs typeface="+mn-cs"/>
            </a:rPr>
            <a:t>Requirement for all condoms to be tested in-country results in stock and inventory challenges and higher costs for private players</a:t>
          </a:r>
        </a:p>
      </dsp:txBody>
      <dsp:txXfrm>
        <a:off x="3237985" y="1718061"/>
        <a:ext cx="2426721" cy="2968367"/>
      </dsp:txXfrm>
    </dsp:sp>
    <dsp:sp modelId="{B7BABAFB-FF8C-4841-B908-B68B232B58E4}">
      <dsp:nvSpPr>
        <dsp:cNvPr id="0" name=""/>
        <dsp:cNvSpPr/>
      </dsp:nvSpPr>
      <dsp:spPr>
        <a:xfrm>
          <a:off x="6047586" y="1718061"/>
          <a:ext cx="2426721" cy="2968367"/>
        </a:xfrm>
        <a:prstGeom prst="rect">
          <a:avLst/>
        </a:prstGeom>
        <a:solidFill>
          <a:srgbClr val="5BADA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800100" rtl="0">
            <a:lnSpc>
              <a:spcPct val="90000"/>
            </a:lnSpc>
            <a:spcBef>
              <a:spcPct val="0"/>
            </a:spcBef>
            <a:spcAft>
              <a:spcPct val="35000"/>
            </a:spcAft>
          </a:pPr>
          <a:r>
            <a:rPr lang="en-US" sz="1800" i="1" kern="1200" dirty="0">
              <a:effectLst/>
              <a:latin typeface="+mn-lt"/>
              <a:ea typeface="+mn-ea"/>
              <a:cs typeface="+mn-cs"/>
            </a:rPr>
            <a:t>Lack of existing infrastructure and systems to get total market information needed for business planning and investment decision-making</a:t>
          </a:r>
          <a:endParaRPr lang="en-US" sz="1800" i="1" kern="1200" dirty="0"/>
        </a:p>
      </dsp:txBody>
      <dsp:txXfrm>
        <a:off x="6047586" y="1718061"/>
        <a:ext cx="2426721" cy="2968367"/>
      </dsp:txXfrm>
    </dsp:sp>
    <dsp:sp modelId="{C0A5BCCC-5F45-C447-AF2D-CDD7D53D784C}">
      <dsp:nvSpPr>
        <dsp:cNvPr id="0" name=""/>
        <dsp:cNvSpPr/>
      </dsp:nvSpPr>
      <dsp:spPr>
        <a:xfrm>
          <a:off x="8857187" y="1718061"/>
          <a:ext cx="2203594" cy="2968367"/>
        </a:xfrm>
        <a:prstGeom prst="rect">
          <a:avLst/>
        </a:prstGeom>
        <a:solidFill>
          <a:srgbClr val="5BADA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800100">
            <a:lnSpc>
              <a:spcPct val="90000"/>
            </a:lnSpc>
            <a:spcBef>
              <a:spcPct val="0"/>
            </a:spcBef>
            <a:spcAft>
              <a:spcPct val="35000"/>
            </a:spcAft>
          </a:pPr>
          <a:r>
            <a:rPr lang="en-US" sz="1800" i="1" kern="1200" dirty="0"/>
            <a:t>Too much subsidy in the market creates an uneven playing ground for appropriate pricing of commercial brands</a:t>
          </a:r>
        </a:p>
      </dsp:txBody>
      <dsp:txXfrm>
        <a:off x="8857187" y="1718061"/>
        <a:ext cx="2203594" cy="296836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54386B-CB81-0141-8F25-BC80B049DDB6}">
      <dsp:nvSpPr>
        <dsp:cNvPr id="0" name=""/>
        <dsp:cNvSpPr/>
      </dsp:nvSpPr>
      <dsp:spPr>
        <a:xfrm>
          <a:off x="5744583" y="1502956"/>
          <a:ext cx="2234680" cy="430002"/>
        </a:xfrm>
        <a:custGeom>
          <a:avLst/>
          <a:gdLst/>
          <a:ahLst/>
          <a:cxnLst/>
          <a:rect l="0" t="0" r="0" b="0"/>
          <a:pathLst>
            <a:path>
              <a:moveTo>
                <a:pt x="0" y="0"/>
              </a:moveTo>
              <a:lnTo>
                <a:pt x="0" y="215001"/>
              </a:lnTo>
              <a:lnTo>
                <a:pt x="2234680" y="215001"/>
              </a:lnTo>
              <a:lnTo>
                <a:pt x="2234680" y="430002"/>
              </a:lnTo>
            </a:path>
          </a:pathLst>
        </a:custGeom>
        <a:noFill/>
        <a:ln w="1270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68A7CF21-ECFE-FA4F-AE1D-BEE38B80E20C}">
      <dsp:nvSpPr>
        <dsp:cNvPr id="0" name=""/>
        <dsp:cNvSpPr/>
      </dsp:nvSpPr>
      <dsp:spPr>
        <a:xfrm>
          <a:off x="3536347" y="1502956"/>
          <a:ext cx="2208235" cy="430002"/>
        </a:xfrm>
        <a:custGeom>
          <a:avLst/>
          <a:gdLst/>
          <a:ahLst/>
          <a:cxnLst/>
          <a:rect l="0" t="0" r="0" b="0"/>
          <a:pathLst>
            <a:path>
              <a:moveTo>
                <a:pt x="2208235" y="0"/>
              </a:moveTo>
              <a:lnTo>
                <a:pt x="2208235" y="215001"/>
              </a:lnTo>
              <a:lnTo>
                <a:pt x="0" y="215001"/>
              </a:lnTo>
              <a:lnTo>
                <a:pt x="0" y="430002"/>
              </a:lnTo>
            </a:path>
          </a:pathLst>
        </a:custGeom>
        <a:noFill/>
        <a:ln w="1270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3861ADD1-987A-A742-A547-6454A7C61155}">
      <dsp:nvSpPr>
        <dsp:cNvPr id="0" name=""/>
        <dsp:cNvSpPr/>
      </dsp:nvSpPr>
      <dsp:spPr>
        <a:xfrm>
          <a:off x="2154863" y="3989"/>
          <a:ext cx="7179440" cy="1498967"/>
        </a:xfrm>
        <a:prstGeom prst="rect">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889000">
            <a:lnSpc>
              <a:spcPct val="90000"/>
            </a:lnSpc>
            <a:spcBef>
              <a:spcPct val="0"/>
            </a:spcBef>
            <a:spcAft>
              <a:spcPct val="35000"/>
            </a:spcAft>
          </a:pPr>
          <a:r>
            <a:rPr lang="en-US" sz="2000" b="1" i="1" kern="1200" dirty="0">
              <a:solidFill>
                <a:schemeClr val="tx1"/>
              </a:solidFill>
            </a:rPr>
            <a:t>Excessive subsidy on poorly targeted free or overly subsidized social marketing programs is a barrier to commercial actors, and carries a big opportunity cost in neglected interventions</a:t>
          </a:r>
        </a:p>
      </dsp:txBody>
      <dsp:txXfrm>
        <a:off x="2154863" y="3989"/>
        <a:ext cx="7179440" cy="1498967"/>
      </dsp:txXfrm>
    </dsp:sp>
    <dsp:sp modelId="{123EA40A-8A7F-0B41-BE74-9DC9BF586C26}">
      <dsp:nvSpPr>
        <dsp:cNvPr id="0" name=""/>
        <dsp:cNvSpPr/>
      </dsp:nvSpPr>
      <dsp:spPr>
        <a:xfrm>
          <a:off x="1530489" y="1932959"/>
          <a:ext cx="4011716" cy="3277088"/>
        </a:xfrm>
        <a:prstGeom prst="rect">
          <a:avLst/>
        </a:prstGeom>
        <a:solidFill>
          <a:srgbClr val="5BADA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800100">
            <a:lnSpc>
              <a:spcPct val="90000"/>
            </a:lnSpc>
            <a:spcBef>
              <a:spcPct val="0"/>
            </a:spcBef>
            <a:spcAft>
              <a:spcPct val="35000"/>
            </a:spcAft>
          </a:pPr>
          <a:r>
            <a:rPr lang="en-US" sz="1800" i="1" kern="1200" dirty="0">
              <a:effectLst/>
              <a:latin typeface="+mn-lt"/>
              <a:ea typeface="+mn-ea"/>
              <a:cs typeface="+mn-cs"/>
            </a:rPr>
            <a:t>Current investments in public sector and social marketing programs are not addressing last-mile and equity challenges of assuring access and affordability among target populations. Bulk of funding is spent on maintaining core operations.</a:t>
          </a:r>
        </a:p>
        <a:p>
          <a:pPr lvl="0" algn="ctr" defTabSz="800100">
            <a:lnSpc>
              <a:spcPct val="90000"/>
            </a:lnSpc>
            <a:spcBef>
              <a:spcPct val="0"/>
            </a:spcBef>
            <a:spcAft>
              <a:spcPct val="35000"/>
            </a:spcAft>
          </a:pPr>
          <a:endParaRPr lang="en-US" sz="1800" kern="1200" dirty="0"/>
        </a:p>
      </dsp:txBody>
      <dsp:txXfrm>
        <a:off x="1530489" y="1932959"/>
        <a:ext cx="4011716" cy="3277088"/>
      </dsp:txXfrm>
    </dsp:sp>
    <dsp:sp modelId="{B7BABAFB-FF8C-4841-B908-B68B232B58E4}">
      <dsp:nvSpPr>
        <dsp:cNvPr id="0" name=""/>
        <dsp:cNvSpPr/>
      </dsp:nvSpPr>
      <dsp:spPr>
        <a:xfrm>
          <a:off x="5972208" y="1932959"/>
          <a:ext cx="4014112" cy="3273443"/>
        </a:xfrm>
        <a:prstGeom prst="rect">
          <a:avLst/>
        </a:prstGeom>
        <a:solidFill>
          <a:srgbClr val="5BADA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800100" rtl="0">
            <a:lnSpc>
              <a:spcPct val="90000"/>
            </a:lnSpc>
            <a:spcBef>
              <a:spcPct val="0"/>
            </a:spcBef>
            <a:spcAft>
              <a:spcPct val="35000"/>
            </a:spcAft>
          </a:pPr>
          <a:r>
            <a:rPr lang="en-US" sz="1800" i="1" kern="1200" dirty="0">
              <a:effectLst/>
              <a:latin typeface="+mn-lt"/>
              <a:ea typeface="+mn-ea"/>
              <a:cs typeface="+mn-cs"/>
            </a:rPr>
            <a:t>Donor subsidy is untargeted and misaligned to support heavily subsidized condoms (public and social marketing brands) across all wealth quintiles, and mainly serves general population condom needs</a:t>
          </a:r>
          <a:endParaRPr lang="en-US" sz="1800" i="1" kern="1200" dirty="0"/>
        </a:p>
      </dsp:txBody>
      <dsp:txXfrm>
        <a:off x="5972208" y="1932959"/>
        <a:ext cx="4014112" cy="327344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837DCF-082F-5945-B3A9-FD7AB3A3C57F}">
      <dsp:nvSpPr>
        <dsp:cNvPr id="0" name=""/>
        <dsp:cNvSpPr/>
      </dsp:nvSpPr>
      <dsp:spPr>
        <a:xfrm>
          <a:off x="5744583" y="1302761"/>
          <a:ext cx="4040121" cy="374738"/>
        </a:xfrm>
        <a:custGeom>
          <a:avLst/>
          <a:gdLst/>
          <a:ahLst/>
          <a:cxnLst/>
          <a:rect l="0" t="0" r="0" b="0"/>
          <a:pathLst>
            <a:path>
              <a:moveTo>
                <a:pt x="0" y="0"/>
              </a:moveTo>
              <a:lnTo>
                <a:pt x="0" y="188085"/>
              </a:lnTo>
              <a:lnTo>
                <a:pt x="4040121" y="188085"/>
              </a:lnTo>
              <a:lnTo>
                <a:pt x="4040121" y="374738"/>
              </a:lnTo>
            </a:path>
          </a:pathLst>
        </a:custGeom>
        <a:noFill/>
        <a:ln w="1270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2654386B-CB81-0141-8F25-BC80B049DDB6}">
      <dsp:nvSpPr>
        <dsp:cNvPr id="0" name=""/>
        <dsp:cNvSpPr/>
      </dsp:nvSpPr>
      <dsp:spPr>
        <a:xfrm>
          <a:off x="5744583" y="1302761"/>
          <a:ext cx="1497768" cy="374738"/>
        </a:xfrm>
        <a:custGeom>
          <a:avLst/>
          <a:gdLst/>
          <a:ahLst/>
          <a:cxnLst/>
          <a:rect l="0" t="0" r="0" b="0"/>
          <a:pathLst>
            <a:path>
              <a:moveTo>
                <a:pt x="0" y="0"/>
              </a:moveTo>
              <a:lnTo>
                <a:pt x="0" y="188085"/>
              </a:lnTo>
              <a:lnTo>
                <a:pt x="1497768" y="188085"/>
              </a:lnTo>
              <a:lnTo>
                <a:pt x="1497768" y="374738"/>
              </a:lnTo>
            </a:path>
          </a:pathLst>
        </a:custGeom>
        <a:noFill/>
        <a:ln w="1270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E01C8894-4056-214B-A4C7-71EFFBE93D6D}">
      <dsp:nvSpPr>
        <dsp:cNvPr id="0" name=""/>
        <dsp:cNvSpPr/>
      </dsp:nvSpPr>
      <dsp:spPr>
        <a:xfrm>
          <a:off x="4571911" y="1302761"/>
          <a:ext cx="1172672" cy="374738"/>
        </a:xfrm>
        <a:custGeom>
          <a:avLst/>
          <a:gdLst/>
          <a:ahLst/>
          <a:cxnLst/>
          <a:rect l="0" t="0" r="0" b="0"/>
          <a:pathLst>
            <a:path>
              <a:moveTo>
                <a:pt x="1172672" y="0"/>
              </a:moveTo>
              <a:lnTo>
                <a:pt x="1172672" y="188085"/>
              </a:lnTo>
              <a:lnTo>
                <a:pt x="0" y="188085"/>
              </a:lnTo>
              <a:lnTo>
                <a:pt x="0" y="374738"/>
              </a:lnTo>
            </a:path>
          </a:pathLst>
        </a:custGeom>
        <a:noFill/>
        <a:ln w="1270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68A7CF21-ECFE-FA4F-AE1D-BEE38B80E20C}">
      <dsp:nvSpPr>
        <dsp:cNvPr id="0" name=""/>
        <dsp:cNvSpPr/>
      </dsp:nvSpPr>
      <dsp:spPr>
        <a:xfrm>
          <a:off x="1901470" y="1302761"/>
          <a:ext cx="3843113" cy="374881"/>
        </a:xfrm>
        <a:custGeom>
          <a:avLst/>
          <a:gdLst/>
          <a:ahLst/>
          <a:cxnLst/>
          <a:rect l="0" t="0" r="0" b="0"/>
          <a:pathLst>
            <a:path>
              <a:moveTo>
                <a:pt x="3843113" y="0"/>
              </a:moveTo>
              <a:lnTo>
                <a:pt x="3843113" y="188227"/>
              </a:lnTo>
              <a:lnTo>
                <a:pt x="0" y="188227"/>
              </a:lnTo>
              <a:lnTo>
                <a:pt x="0" y="374881"/>
              </a:lnTo>
            </a:path>
          </a:pathLst>
        </a:custGeom>
        <a:noFill/>
        <a:ln w="1270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3861ADD1-987A-A742-A547-6454A7C61155}">
      <dsp:nvSpPr>
        <dsp:cNvPr id="0" name=""/>
        <dsp:cNvSpPr/>
      </dsp:nvSpPr>
      <dsp:spPr>
        <a:xfrm>
          <a:off x="2455048" y="1432"/>
          <a:ext cx="6579069" cy="1301329"/>
        </a:xfrm>
        <a:prstGeom prst="rect">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i="1" kern="1200" dirty="0">
              <a:solidFill>
                <a:schemeClr val="tx1"/>
              </a:solidFill>
            </a:rPr>
            <a:t>Lack of adequate investment and coordinated efforts in demand creation to ensure continued growth of the condom market and to increase condom use across all target populations</a:t>
          </a:r>
        </a:p>
      </dsp:txBody>
      <dsp:txXfrm>
        <a:off x="2455048" y="1432"/>
        <a:ext cx="6579069" cy="1301329"/>
      </dsp:txXfrm>
    </dsp:sp>
    <dsp:sp modelId="{123EA40A-8A7F-0B41-BE74-9DC9BF586C26}">
      <dsp:nvSpPr>
        <dsp:cNvPr id="0" name=""/>
        <dsp:cNvSpPr/>
      </dsp:nvSpPr>
      <dsp:spPr>
        <a:xfrm>
          <a:off x="718443" y="1677642"/>
          <a:ext cx="2366053" cy="2992018"/>
        </a:xfrm>
        <a:prstGeom prst="rect">
          <a:avLst/>
        </a:prstGeom>
        <a:solidFill>
          <a:srgbClr val="5BADA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800100">
            <a:lnSpc>
              <a:spcPct val="90000"/>
            </a:lnSpc>
            <a:spcBef>
              <a:spcPct val="0"/>
            </a:spcBef>
            <a:spcAft>
              <a:spcPct val="35000"/>
            </a:spcAft>
          </a:pPr>
          <a:endParaRPr lang="en-US" sz="1800" i="1" kern="1200" dirty="0">
            <a:effectLst/>
            <a:latin typeface="+mn-lt"/>
            <a:ea typeface="+mn-ea"/>
            <a:cs typeface="+mn-cs"/>
          </a:endParaRPr>
        </a:p>
        <a:p>
          <a:pPr lvl="0" algn="ctr" defTabSz="800100">
            <a:lnSpc>
              <a:spcPct val="90000"/>
            </a:lnSpc>
            <a:spcBef>
              <a:spcPct val="0"/>
            </a:spcBef>
            <a:spcAft>
              <a:spcPct val="35000"/>
            </a:spcAft>
          </a:pPr>
          <a:r>
            <a:rPr lang="en-US" sz="1800" i="1" kern="1200" dirty="0">
              <a:effectLst/>
              <a:latin typeface="+mn-lt"/>
              <a:ea typeface="+mn-ea"/>
              <a:cs typeface="+mn-cs"/>
            </a:rPr>
            <a:t>National and donor resources focus on commodity procurement and not on targeted demand creation and social behavior change to address systemic and socio-cultural barriers among key and vulnerable populations</a:t>
          </a:r>
        </a:p>
        <a:p>
          <a:pPr lvl="0" algn="ctr" defTabSz="800100">
            <a:lnSpc>
              <a:spcPct val="90000"/>
            </a:lnSpc>
            <a:spcBef>
              <a:spcPct val="0"/>
            </a:spcBef>
            <a:spcAft>
              <a:spcPct val="35000"/>
            </a:spcAft>
          </a:pPr>
          <a:endParaRPr lang="en-US" sz="1800" kern="1200" dirty="0"/>
        </a:p>
      </dsp:txBody>
      <dsp:txXfrm>
        <a:off x="718443" y="1677642"/>
        <a:ext cx="2366053" cy="2992018"/>
      </dsp:txXfrm>
    </dsp:sp>
    <dsp:sp modelId="{BF794FE4-EC8C-D141-865E-D6E823DBBE5B}">
      <dsp:nvSpPr>
        <dsp:cNvPr id="0" name=""/>
        <dsp:cNvSpPr/>
      </dsp:nvSpPr>
      <dsp:spPr>
        <a:xfrm>
          <a:off x="3457804" y="1677500"/>
          <a:ext cx="2228214" cy="2992160"/>
        </a:xfrm>
        <a:prstGeom prst="rect">
          <a:avLst/>
        </a:prstGeom>
        <a:solidFill>
          <a:srgbClr val="5BADA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800100">
            <a:lnSpc>
              <a:spcPct val="90000"/>
            </a:lnSpc>
            <a:spcBef>
              <a:spcPct val="0"/>
            </a:spcBef>
            <a:spcAft>
              <a:spcPct val="35000"/>
            </a:spcAft>
          </a:pPr>
          <a:r>
            <a:rPr lang="en-US" sz="1800" i="1" kern="1200" dirty="0">
              <a:effectLst/>
              <a:latin typeface="+mn-lt"/>
              <a:ea typeface="+mn-ea"/>
              <a:cs typeface="+mn-cs"/>
            </a:rPr>
            <a:t>Limited investment in understanding the market and consumers’ needs as a basis for the development of appropriate behavior change strategies</a:t>
          </a:r>
        </a:p>
      </dsp:txBody>
      <dsp:txXfrm>
        <a:off x="3457804" y="1677500"/>
        <a:ext cx="2228214" cy="2992160"/>
      </dsp:txXfrm>
    </dsp:sp>
    <dsp:sp modelId="{B7BABAFB-FF8C-4841-B908-B68B232B58E4}">
      <dsp:nvSpPr>
        <dsp:cNvPr id="0" name=""/>
        <dsp:cNvSpPr/>
      </dsp:nvSpPr>
      <dsp:spPr>
        <a:xfrm>
          <a:off x="6059325" y="1677500"/>
          <a:ext cx="2366053" cy="2992160"/>
        </a:xfrm>
        <a:prstGeom prst="rect">
          <a:avLst/>
        </a:prstGeom>
        <a:solidFill>
          <a:srgbClr val="5BADA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800100" rtl="0">
            <a:lnSpc>
              <a:spcPct val="90000"/>
            </a:lnSpc>
            <a:spcBef>
              <a:spcPct val="0"/>
            </a:spcBef>
            <a:spcAft>
              <a:spcPct val="35000"/>
            </a:spcAft>
          </a:pPr>
          <a:r>
            <a:rPr lang="en-US" sz="1800" i="1" kern="1200" dirty="0">
              <a:effectLst/>
              <a:latin typeface="+mn-lt"/>
              <a:ea typeface="+mn-ea"/>
              <a:cs typeface="+mn-cs"/>
            </a:rPr>
            <a:t>Lack of clear strategy to integrate condom programming (and ensure condom supplies) within currently-funded HIV prevention and treatment programs through NGOs and CSOs</a:t>
          </a:r>
          <a:endParaRPr lang="en-US" sz="1800" i="1" kern="1200" dirty="0"/>
        </a:p>
      </dsp:txBody>
      <dsp:txXfrm>
        <a:off x="6059325" y="1677500"/>
        <a:ext cx="2366053" cy="2992160"/>
      </dsp:txXfrm>
    </dsp:sp>
    <dsp:sp modelId="{C0A5BCCC-5F45-C447-AF2D-CDD7D53D784C}">
      <dsp:nvSpPr>
        <dsp:cNvPr id="0" name=""/>
        <dsp:cNvSpPr/>
      </dsp:nvSpPr>
      <dsp:spPr>
        <a:xfrm>
          <a:off x="8798686" y="1677500"/>
          <a:ext cx="1972037" cy="2992160"/>
        </a:xfrm>
        <a:prstGeom prst="rect">
          <a:avLst/>
        </a:prstGeom>
        <a:solidFill>
          <a:srgbClr val="5BADA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800100">
            <a:lnSpc>
              <a:spcPct val="90000"/>
            </a:lnSpc>
            <a:spcBef>
              <a:spcPct val="0"/>
            </a:spcBef>
            <a:spcAft>
              <a:spcPct val="35000"/>
            </a:spcAft>
          </a:pPr>
          <a:r>
            <a:rPr lang="en-US" sz="1800" b="0" i="1" kern="1200" dirty="0"/>
            <a:t>Condom demand creation is deprioritized compared to investments for scaling other aspects of the HIV response</a:t>
          </a:r>
        </a:p>
      </dsp:txBody>
      <dsp:txXfrm>
        <a:off x="8798686" y="1677500"/>
        <a:ext cx="1972037" cy="299216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B168C6-2AC4-D54A-B892-6F5F1DAF5499}">
      <dsp:nvSpPr>
        <dsp:cNvPr id="0" name=""/>
        <dsp:cNvSpPr/>
      </dsp:nvSpPr>
      <dsp:spPr>
        <a:xfrm>
          <a:off x="2749697" y="-100818"/>
          <a:ext cx="1548429" cy="1003373"/>
        </a:xfrm>
        <a:prstGeom prst="roundRect">
          <a:avLst/>
        </a:prstGeom>
        <a:solidFill>
          <a:srgbClr val="5BADAC"/>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a:t>Market Landscaping &amp; Strategy Development</a:t>
          </a:r>
        </a:p>
      </dsp:txBody>
      <dsp:txXfrm>
        <a:off x="2798678" y="-51837"/>
        <a:ext cx="1450467" cy="905411"/>
      </dsp:txXfrm>
    </dsp:sp>
    <dsp:sp modelId="{C6FE0DBA-F779-6048-AD3C-00DFB96A176C}">
      <dsp:nvSpPr>
        <dsp:cNvPr id="0" name=""/>
        <dsp:cNvSpPr/>
      </dsp:nvSpPr>
      <dsp:spPr>
        <a:xfrm>
          <a:off x="1716019" y="433612"/>
          <a:ext cx="3770263" cy="3770263"/>
        </a:xfrm>
        <a:custGeom>
          <a:avLst/>
          <a:gdLst/>
          <a:ahLst/>
          <a:cxnLst/>
          <a:rect l="0" t="0" r="0" b="0"/>
          <a:pathLst>
            <a:path>
              <a:moveTo>
                <a:pt x="2587197" y="135610"/>
              </a:moveTo>
              <a:arcTo wR="1885131" hR="1885131" stAng="17511906" swAng="983171"/>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68C0458E-2411-B74C-B075-E9CEF1B6E7AD}">
      <dsp:nvSpPr>
        <dsp:cNvPr id="0" name=""/>
        <dsp:cNvSpPr/>
      </dsp:nvSpPr>
      <dsp:spPr>
        <a:xfrm>
          <a:off x="4409984" y="841744"/>
          <a:ext cx="1548429" cy="1003373"/>
        </a:xfrm>
        <a:prstGeom prst="roundRect">
          <a:avLst/>
        </a:prstGeom>
        <a:solidFill>
          <a:srgbClr val="5BADAC"/>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a:t>Coordination &amp; Advocacy</a:t>
          </a:r>
        </a:p>
      </dsp:txBody>
      <dsp:txXfrm>
        <a:off x="4458965" y="890725"/>
        <a:ext cx="1450467" cy="905411"/>
      </dsp:txXfrm>
    </dsp:sp>
    <dsp:sp modelId="{329B08DB-E41B-7049-B2FF-B852977CAACE}">
      <dsp:nvSpPr>
        <dsp:cNvPr id="0" name=""/>
        <dsp:cNvSpPr/>
      </dsp:nvSpPr>
      <dsp:spPr>
        <a:xfrm>
          <a:off x="1663511" y="400868"/>
          <a:ext cx="3770263" cy="3770263"/>
        </a:xfrm>
        <a:custGeom>
          <a:avLst/>
          <a:gdLst/>
          <a:ahLst/>
          <a:cxnLst/>
          <a:rect l="0" t="0" r="0" b="0"/>
          <a:pathLst>
            <a:path>
              <a:moveTo>
                <a:pt x="3720025" y="1452827"/>
              </a:moveTo>
              <a:arcTo wR="1885131" hR="1885131" stAng="20804566" swAng="1590868"/>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920828FA-DBDB-294D-90AD-04A52AA18D00}">
      <dsp:nvSpPr>
        <dsp:cNvPr id="0" name=""/>
        <dsp:cNvSpPr/>
      </dsp:nvSpPr>
      <dsp:spPr>
        <a:xfrm>
          <a:off x="4409984" y="2726882"/>
          <a:ext cx="1548429" cy="1003373"/>
        </a:xfrm>
        <a:prstGeom prst="roundRect">
          <a:avLst/>
        </a:prstGeom>
        <a:solidFill>
          <a:srgbClr val="5BADAC"/>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a:t>Lead on Market Intelligence Agenda</a:t>
          </a:r>
        </a:p>
      </dsp:txBody>
      <dsp:txXfrm>
        <a:off x="4458965" y="2775863"/>
        <a:ext cx="1450467" cy="905411"/>
      </dsp:txXfrm>
    </dsp:sp>
    <dsp:sp modelId="{520054FA-921F-5540-9755-AE310B8A69E1}">
      <dsp:nvSpPr>
        <dsp:cNvPr id="0" name=""/>
        <dsp:cNvSpPr/>
      </dsp:nvSpPr>
      <dsp:spPr>
        <a:xfrm>
          <a:off x="1719332" y="365502"/>
          <a:ext cx="3770263" cy="3770263"/>
        </a:xfrm>
        <a:custGeom>
          <a:avLst/>
          <a:gdLst/>
          <a:ahLst/>
          <a:cxnLst/>
          <a:rect l="0" t="0" r="0" b="0"/>
          <a:pathLst>
            <a:path>
              <a:moveTo>
                <a:pt x="3049156" y="3367956"/>
              </a:moveTo>
              <a:arcTo wR="1885131" hR="1885131" stAng="3112075" swAng="928548"/>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DFE21F4C-33D7-EE4D-A328-F06102BF67AD}">
      <dsp:nvSpPr>
        <dsp:cNvPr id="0" name=""/>
        <dsp:cNvSpPr/>
      </dsp:nvSpPr>
      <dsp:spPr>
        <a:xfrm>
          <a:off x="2777409" y="3669445"/>
          <a:ext cx="1548429" cy="1003373"/>
        </a:xfrm>
        <a:prstGeom prst="roundRect">
          <a:avLst/>
        </a:prstGeom>
        <a:solidFill>
          <a:srgbClr val="5BADAC"/>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a:t>Planning, Forecasting, &amp; Quantification</a:t>
          </a:r>
        </a:p>
      </dsp:txBody>
      <dsp:txXfrm>
        <a:off x="2826390" y="3718426"/>
        <a:ext cx="1450467" cy="905411"/>
      </dsp:txXfrm>
    </dsp:sp>
    <dsp:sp modelId="{72D17672-8EC6-BF4E-BEF5-5327D50ADF36}">
      <dsp:nvSpPr>
        <dsp:cNvPr id="0" name=""/>
        <dsp:cNvSpPr/>
      </dsp:nvSpPr>
      <dsp:spPr>
        <a:xfrm>
          <a:off x="1719532" y="438195"/>
          <a:ext cx="3770263" cy="3770263"/>
        </a:xfrm>
        <a:custGeom>
          <a:avLst/>
          <a:gdLst/>
          <a:ahLst/>
          <a:cxnLst/>
          <a:rect l="0" t="0" r="0" b="0"/>
          <a:pathLst>
            <a:path>
              <a:moveTo>
                <a:pt x="1053253" y="3576787"/>
              </a:moveTo>
              <a:arcTo wR="1885131" hR="1885131" stAng="6971150" swAng="923055"/>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C0175A9-F8A4-C64D-877C-D7E4EB7AB4E6}">
      <dsp:nvSpPr>
        <dsp:cNvPr id="0" name=""/>
        <dsp:cNvSpPr/>
      </dsp:nvSpPr>
      <dsp:spPr>
        <a:xfrm>
          <a:off x="1064515" y="2726883"/>
          <a:ext cx="1709062" cy="1003373"/>
        </a:xfrm>
        <a:prstGeom prst="roundRect">
          <a:avLst/>
        </a:prstGeom>
        <a:solidFill>
          <a:srgbClr val="5BADAC"/>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a:t>Engage All Sectors (including PPP w/ Commercial Sector)</a:t>
          </a:r>
        </a:p>
      </dsp:txBody>
      <dsp:txXfrm>
        <a:off x="1113496" y="2775864"/>
        <a:ext cx="1611100" cy="905411"/>
      </dsp:txXfrm>
    </dsp:sp>
    <dsp:sp modelId="{025D3F0C-A4BD-5541-BAD3-F0B7E9D6DB36}">
      <dsp:nvSpPr>
        <dsp:cNvPr id="0" name=""/>
        <dsp:cNvSpPr/>
      </dsp:nvSpPr>
      <dsp:spPr>
        <a:xfrm>
          <a:off x="1676179" y="457799"/>
          <a:ext cx="3770263" cy="3770263"/>
        </a:xfrm>
        <a:custGeom>
          <a:avLst/>
          <a:gdLst/>
          <a:ahLst/>
          <a:cxnLst/>
          <a:rect l="0" t="0" r="0" b="0"/>
          <a:pathLst>
            <a:path>
              <a:moveTo>
                <a:pt x="37793" y="2260716"/>
              </a:moveTo>
              <a:arcTo wR="1885131" hR="1885131" stAng="10110465" swAng="1540383"/>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A8014F0E-3040-2A4D-87C4-C1DBC67DE837}">
      <dsp:nvSpPr>
        <dsp:cNvPr id="0" name=""/>
        <dsp:cNvSpPr/>
      </dsp:nvSpPr>
      <dsp:spPr>
        <a:xfrm>
          <a:off x="1158684" y="869455"/>
          <a:ext cx="1548429" cy="1003373"/>
        </a:xfrm>
        <a:prstGeom prst="roundRect">
          <a:avLst/>
        </a:prstGeom>
        <a:solidFill>
          <a:srgbClr val="5BADAC"/>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a:t>Regulatory &amp; QA Guidance</a:t>
          </a:r>
        </a:p>
      </dsp:txBody>
      <dsp:txXfrm>
        <a:off x="1207665" y="918436"/>
        <a:ext cx="1450467" cy="905411"/>
      </dsp:txXfrm>
    </dsp:sp>
    <dsp:sp modelId="{7E35B579-9CB0-1045-9250-5830A4B28895}">
      <dsp:nvSpPr>
        <dsp:cNvPr id="0" name=""/>
        <dsp:cNvSpPr/>
      </dsp:nvSpPr>
      <dsp:spPr>
        <a:xfrm>
          <a:off x="1808082" y="314079"/>
          <a:ext cx="3770263" cy="3770263"/>
        </a:xfrm>
        <a:custGeom>
          <a:avLst/>
          <a:gdLst/>
          <a:ahLst/>
          <a:cxnLst/>
          <a:rect l="0" t="0" r="0" b="0"/>
          <a:pathLst>
            <a:path>
              <a:moveTo>
                <a:pt x="552416" y="551868"/>
              </a:moveTo>
              <a:arcTo wR="1885131" hR="1885131" stAng="13500707" swAng="888252"/>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699D6E-649D-DB4F-9ACB-EA366724E8C3}">
      <dsp:nvSpPr>
        <dsp:cNvPr id="0" name=""/>
        <dsp:cNvSpPr/>
      </dsp:nvSpPr>
      <dsp:spPr>
        <a:xfrm>
          <a:off x="0" y="4370768"/>
          <a:ext cx="11729502" cy="1434583"/>
        </a:xfrm>
        <a:prstGeom prst="rect">
          <a:avLst/>
        </a:prstGeom>
        <a:solidFill>
          <a:srgbClr val="5BADA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kern="1200" dirty="0"/>
            <a:t>Community Level</a:t>
          </a:r>
        </a:p>
      </dsp:txBody>
      <dsp:txXfrm>
        <a:off x="0" y="4370768"/>
        <a:ext cx="11729502" cy="774675"/>
      </dsp:txXfrm>
    </dsp:sp>
    <dsp:sp modelId="{B1DF2E31-13CA-CC4B-9C87-9F71F2BE0202}">
      <dsp:nvSpPr>
        <dsp:cNvPr id="0" name=""/>
        <dsp:cNvSpPr/>
      </dsp:nvSpPr>
      <dsp:spPr>
        <a:xfrm>
          <a:off x="0" y="5116752"/>
          <a:ext cx="5864751" cy="659908"/>
        </a:xfrm>
        <a:prstGeom prst="rect">
          <a:avLst/>
        </a:prstGeom>
        <a:solidFill>
          <a:schemeClr val="bg1"/>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r>
            <a:rPr lang="en-US" sz="1600" kern="1200" dirty="0"/>
            <a:t>Ensure standardized and evidence-based approaches to condom promotion among existing CBOs and CSOs that work with priority target </a:t>
          </a:r>
          <a:r>
            <a:rPr lang="en-US" sz="1600" kern="1200" dirty="0" smtClean="0"/>
            <a:t>populations.</a:t>
          </a:r>
          <a:endParaRPr lang="en-US" sz="1600" kern="1200" dirty="0"/>
        </a:p>
      </dsp:txBody>
      <dsp:txXfrm>
        <a:off x="0" y="5116752"/>
        <a:ext cx="5864751" cy="659908"/>
      </dsp:txXfrm>
    </dsp:sp>
    <dsp:sp modelId="{5448E0B0-6B3B-3841-A242-7C799AAC506B}">
      <dsp:nvSpPr>
        <dsp:cNvPr id="0" name=""/>
        <dsp:cNvSpPr/>
      </dsp:nvSpPr>
      <dsp:spPr>
        <a:xfrm>
          <a:off x="5864751" y="5116752"/>
          <a:ext cx="5864751" cy="659908"/>
        </a:xfrm>
        <a:prstGeom prst="rect">
          <a:avLst/>
        </a:prstGeom>
        <a:solidFill>
          <a:schemeClr val="bg1"/>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r>
            <a:rPr lang="en-US" sz="1600" kern="1200" dirty="0"/>
            <a:t>SOPs developed for CBOs and CSOs to access free condoms (from public sector facilities) to distribute to target pops. through community mobilization and interpersonal activities.</a:t>
          </a:r>
        </a:p>
      </dsp:txBody>
      <dsp:txXfrm>
        <a:off x="5864751" y="5116752"/>
        <a:ext cx="5864751" cy="659908"/>
      </dsp:txXfrm>
    </dsp:sp>
    <dsp:sp modelId="{25586A73-910D-4649-B046-68F5D67F3A01}">
      <dsp:nvSpPr>
        <dsp:cNvPr id="0" name=""/>
        <dsp:cNvSpPr/>
      </dsp:nvSpPr>
      <dsp:spPr>
        <a:xfrm rot="10800000">
          <a:off x="0" y="2185897"/>
          <a:ext cx="11729502" cy="2206389"/>
        </a:xfrm>
        <a:prstGeom prst="upArrowCallout">
          <a:avLst/>
        </a:prstGeom>
        <a:solidFill>
          <a:srgbClr val="FAEED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kern="1200" smtClean="0">
              <a:solidFill>
                <a:schemeClr val="tx1"/>
              </a:solidFill>
            </a:rPr>
            <a:t>National Level</a:t>
          </a:r>
          <a:endParaRPr lang="en-US" sz="2400" kern="1200" dirty="0">
            <a:solidFill>
              <a:schemeClr val="tx1"/>
            </a:solidFill>
          </a:endParaRPr>
        </a:p>
      </dsp:txBody>
      <dsp:txXfrm rot="-10800000">
        <a:off x="0" y="2185897"/>
        <a:ext cx="11729502" cy="774442"/>
      </dsp:txXfrm>
    </dsp:sp>
    <dsp:sp modelId="{ABAA63D6-1316-CB43-B469-31664E958F3D}">
      <dsp:nvSpPr>
        <dsp:cNvPr id="0" name=""/>
        <dsp:cNvSpPr/>
      </dsp:nvSpPr>
      <dsp:spPr>
        <a:xfrm>
          <a:off x="0" y="2960340"/>
          <a:ext cx="11729502" cy="659710"/>
        </a:xfrm>
        <a:prstGeom prst="rect">
          <a:avLst/>
        </a:prstGeom>
        <a:solidFill>
          <a:schemeClr val="bg1"/>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Currently funded and future planned investments in increasing coverage of HIV services among priority target populations can be channels for integration of condom promotion and distribution efforts (e.g. systematic investment in using male circumcision promo and service delivery channels for condom programming for young men).</a:t>
          </a:r>
          <a:endParaRPr lang="en-US" sz="1600" kern="1200" dirty="0">
            <a:solidFill>
              <a:schemeClr val="tx1"/>
            </a:solidFill>
          </a:endParaRPr>
        </a:p>
      </dsp:txBody>
      <dsp:txXfrm>
        <a:off x="0" y="2960340"/>
        <a:ext cx="11729502" cy="659710"/>
      </dsp:txXfrm>
    </dsp:sp>
    <dsp:sp modelId="{B7D8D680-A7E1-DE46-AECB-B2BCD5CFABCC}">
      <dsp:nvSpPr>
        <dsp:cNvPr id="0" name=""/>
        <dsp:cNvSpPr/>
      </dsp:nvSpPr>
      <dsp:spPr>
        <a:xfrm rot="10800000">
          <a:off x="0" y="1026"/>
          <a:ext cx="11729502" cy="2206389"/>
        </a:xfrm>
        <a:prstGeom prst="upArrowCallout">
          <a:avLst/>
        </a:prstGeom>
        <a:solidFill>
          <a:srgbClr val="CAE4F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kern="1200" smtClean="0">
              <a:solidFill>
                <a:schemeClr val="tx1"/>
              </a:solidFill>
            </a:rPr>
            <a:t>Global Level</a:t>
          </a:r>
          <a:endParaRPr lang="en-US" sz="2400" kern="1200" dirty="0">
            <a:solidFill>
              <a:schemeClr val="tx1"/>
            </a:solidFill>
          </a:endParaRPr>
        </a:p>
      </dsp:txBody>
      <dsp:txXfrm rot="-10800000">
        <a:off x="0" y="1026"/>
        <a:ext cx="11729502" cy="774442"/>
      </dsp:txXfrm>
    </dsp:sp>
    <dsp:sp modelId="{AA869EAD-F8E7-A643-A0CB-64067F35D75B}">
      <dsp:nvSpPr>
        <dsp:cNvPr id="0" name=""/>
        <dsp:cNvSpPr/>
      </dsp:nvSpPr>
      <dsp:spPr>
        <a:xfrm>
          <a:off x="0" y="775469"/>
          <a:ext cx="11729502" cy="659710"/>
        </a:xfrm>
        <a:prstGeom prst="rect">
          <a:avLst/>
        </a:prstGeom>
        <a:solidFill>
          <a:schemeClr val="bg1"/>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Identify best practices for condom demand creation by target populations, and shared across countries (well documented)</a:t>
          </a:r>
          <a:endParaRPr lang="en-US" sz="1800" kern="1200" dirty="0">
            <a:solidFill>
              <a:schemeClr val="tx1"/>
            </a:solidFill>
          </a:endParaRPr>
        </a:p>
      </dsp:txBody>
      <dsp:txXfrm>
        <a:off x="0" y="775469"/>
        <a:ext cx="11729502" cy="65971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513962-2C0A-704A-BB60-624524327392}">
      <dsp:nvSpPr>
        <dsp:cNvPr id="0" name=""/>
        <dsp:cNvSpPr/>
      </dsp:nvSpPr>
      <dsp:spPr>
        <a:xfrm>
          <a:off x="534516" y="1090513"/>
          <a:ext cx="2978433" cy="9815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solidFill>
                <a:schemeClr val="bg1"/>
              </a:solidFill>
            </a:rPr>
            <a:t>Awareness-type activities relying on IEC approaches</a:t>
          </a:r>
          <a:endParaRPr lang="en-US" sz="1900" kern="1200" dirty="0">
            <a:solidFill>
              <a:schemeClr val="bg1"/>
            </a:solidFill>
          </a:endParaRPr>
        </a:p>
      </dsp:txBody>
      <dsp:txXfrm>
        <a:off x="534516" y="1090513"/>
        <a:ext cx="2978433" cy="981529"/>
      </dsp:txXfrm>
    </dsp:sp>
    <dsp:sp modelId="{DB15EB04-1A72-A340-A2AB-BA33E0DB6C38}">
      <dsp:nvSpPr>
        <dsp:cNvPr id="0" name=""/>
        <dsp:cNvSpPr/>
      </dsp:nvSpPr>
      <dsp:spPr>
        <a:xfrm>
          <a:off x="531131" y="791993"/>
          <a:ext cx="236920" cy="236920"/>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2CD2AF-810D-A64E-8D46-07AA2860D435}">
      <dsp:nvSpPr>
        <dsp:cNvPr id="0" name=""/>
        <dsp:cNvSpPr/>
      </dsp:nvSpPr>
      <dsp:spPr>
        <a:xfrm>
          <a:off x="696976" y="460303"/>
          <a:ext cx="236920" cy="236920"/>
        </a:xfrm>
        <a:prstGeom prst="ellipse">
          <a:avLst/>
        </a:prstGeom>
        <a:solidFill>
          <a:schemeClr val="accent3">
            <a:hueOff val="42071"/>
            <a:satOff val="550"/>
            <a:lumOff val="-6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557F70-239F-F045-88F4-4F910787EE1B}">
      <dsp:nvSpPr>
        <dsp:cNvPr id="0" name=""/>
        <dsp:cNvSpPr/>
      </dsp:nvSpPr>
      <dsp:spPr>
        <a:xfrm>
          <a:off x="1095003" y="526641"/>
          <a:ext cx="372304" cy="372304"/>
        </a:xfrm>
        <a:prstGeom prst="ellipse">
          <a:avLst/>
        </a:prstGeom>
        <a:solidFill>
          <a:schemeClr val="accent3">
            <a:hueOff val="84142"/>
            <a:satOff val="1100"/>
            <a:lumOff val="-13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42D110-69AF-4D4E-9EF0-DF2D20F01516}">
      <dsp:nvSpPr>
        <dsp:cNvPr id="0" name=""/>
        <dsp:cNvSpPr/>
      </dsp:nvSpPr>
      <dsp:spPr>
        <a:xfrm>
          <a:off x="1426692" y="161783"/>
          <a:ext cx="236920" cy="236920"/>
        </a:xfrm>
        <a:prstGeom prst="ellipse">
          <a:avLst/>
        </a:prstGeom>
        <a:solidFill>
          <a:schemeClr val="accent3">
            <a:hueOff val="126213"/>
            <a:satOff val="1651"/>
            <a:lumOff val="-20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8EDEDD-0FAD-6C40-AE01-1251B7D8AA3B}">
      <dsp:nvSpPr>
        <dsp:cNvPr id="0" name=""/>
        <dsp:cNvSpPr/>
      </dsp:nvSpPr>
      <dsp:spPr>
        <a:xfrm>
          <a:off x="1857888" y="29108"/>
          <a:ext cx="236920" cy="236920"/>
        </a:xfrm>
        <a:prstGeom prst="ellipse">
          <a:avLst/>
        </a:prstGeom>
        <a:solidFill>
          <a:schemeClr val="accent3">
            <a:hueOff val="168284"/>
            <a:satOff val="2201"/>
            <a:lumOff val="-27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B709EA-E085-7248-A94D-79D818740BEB}">
      <dsp:nvSpPr>
        <dsp:cNvPr id="0" name=""/>
        <dsp:cNvSpPr/>
      </dsp:nvSpPr>
      <dsp:spPr>
        <a:xfrm>
          <a:off x="2388590" y="261290"/>
          <a:ext cx="236920" cy="236920"/>
        </a:xfrm>
        <a:prstGeom prst="ellipse">
          <a:avLst/>
        </a:prstGeom>
        <a:solidFill>
          <a:schemeClr val="accent3">
            <a:hueOff val="210355"/>
            <a:satOff val="2751"/>
            <a:lumOff val="-33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5CB768-08E4-4846-B4D0-B4A38D822229}">
      <dsp:nvSpPr>
        <dsp:cNvPr id="0" name=""/>
        <dsp:cNvSpPr/>
      </dsp:nvSpPr>
      <dsp:spPr>
        <a:xfrm>
          <a:off x="2720279" y="427135"/>
          <a:ext cx="372304" cy="372304"/>
        </a:xfrm>
        <a:prstGeom prst="ellipse">
          <a:avLst/>
        </a:prstGeom>
        <a:solidFill>
          <a:schemeClr val="accent3">
            <a:hueOff val="252426"/>
            <a:satOff val="3301"/>
            <a:lumOff val="-40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79B718-D24C-7E4E-85E5-AA68E46ABF08}">
      <dsp:nvSpPr>
        <dsp:cNvPr id="0" name=""/>
        <dsp:cNvSpPr/>
      </dsp:nvSpPr>
      <dsp:spPr>
        <a:xfrm>
          <a:off x="3184644" y="791993"/>
          <a:ext cx="236920" cy="236920"/>
        </a:xfrm>
        <a:prstGeom prst="ellipse">
          <a:avLst/>
        </a:prstGeom>
        <a:solidFill>
          <a:schemeClr val="accent3">
            <a:hueOff val="294498"/>
            <a:satOff val="3851"/>
            <a:lumOff val="-472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245B71-F59B-AC42-A847-CB5C1335C0C3}">
      <dsp:nvSpPr>
        <dsp:cNvPr id="0" name=""/>
        <dsp:cNvSpPr/>
      </dsp:nvSpPr>
      <dsp:spPr>
        <a:xfrm>
          <a:off x="3383658" y="1156851"/>
          <a:ext cx="236920" cy="236920"/>
        </a:xfrm>
        <a:prstGeom prst="ellipse">
          <a:avLst/>
        </a:prstGeom>
        <a:solidFill>
          <a:schemeClr val="accent3">
            <a:hueOff val="336569"/>
            <a:satOff val="4401"/>
            <a:lumOff val="-54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F4B701-BFFD-864A-B461-76C0CA147237}">
      <dsp:nvSpPr>
        <dsp:cNvPr id="0" name=""/>
        <dsp:cNvSpPr/>
      </dsp:nvSpPr>
      <dsp:spPr>
        <a:xfrm>
          <a:off x="1688373" y="475053"/>
          <a:ext cx="609224" cy="609224"/>
        </a:xfrm>
        <a:prstGeom prst="ellipse">
          <a:avLst/>
        </a:prstGeom>
        <a:solidFill>
          <a:schemeClr val="accent3">
            <a:hueOff val="378640"/>
            <a:satOff val="4952"/>
            <a:lumOff val="-60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ED4BFA-750E-E349-9602-FF1AA951517B}">
      <dsp:nvSpPr>
        <dsp:cNvPr id="0" name=""/>
        <dsp:cNvSpPr/>
      </dsp:nvSpPr>
      <dsp:spPr>
        <a:xfrm>
          <a:off x="365286" y="1720722"/>
          <a:ext cx="236920" cy="236920"/>
        </a:xfrm>
        <a:prstGeom prst="ellipse">
          <a:avLst/>
        </a:prstGeom>
        <a:solidFill>
          <a:schemeClr val="accent3">
            <a:hueOff val="420711"/>
            <a:satOff val="5502"/>
            <a:lumOff val="-67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EBFF5B-661B-7240-B63C-B08BF0D45594}">
      <dsp:nvSpPr>
        <dsp:cNvPr id="0" name=""/>
        <dsp:cNvSpPr/>
      </dsp:nvSpPr>
      <dsp:spPr>
        <a:xfrm>
          <a:off x="564300" y="2019242"/>
          <a:ext cx="372304" cy="372304"/>
        </a:xfrm>
        <a:prstGeom prst="ellipse">
          <a:avLst/>
        </a:prstGeom>
        <a:solidFill>
          <a:schemeClr val="accent3">
            <a:hueOff val="462782"/>
            <a:satOff val="6052"/>
            <a:lumOff val="-74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59A082-BE85-9E47-95B1-82F9EC080F5A}">
      <dsp:nvSpPr>
        <dsp:cNvPr id="0" name=""/>
        <dsp:cNvSpPr/>
      </dsp:nvSpPr>
      <dsp:spPr>
        <a:xfrm>
          <a:off x="1061834" y="2284594"/>
          <a:ext cx="541533" cy="541533"/>
        </a:xfrm>
        <a:prstGeom prst="ellipse">
          <a:avLst/>
        </a:prstGeom>
        <a:solidFill>
          <a:schemeClr val="accent3">
            <a:hueOff val="504853"/>
            <a:satOff val="6602"/>
            <a:lumOff val="-81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14E3EB-F10D-4346-9D8B-447A7144F253}">
      <dsp:nvSpPr>
        <dsp:cNvPr id="0" name=""/>
        <dsp:cNvSpPr/>
      </dsp:nvSpPr>
      <dsp:spPr>
        <a:xfrm>
          <a:off x="1758381" y="2715790"/>
          <a:ext cx="236920" cy="236920"/>
        </a:xfrm>
        <a:prstGeom prst="ellipse">
          <a:avLst/>
        </a:prstGeom>
        <a:solidFill>
          <a:schemeClr val="accent3">
            <a:hueOff val="546924"/>
            <a:satOff val="7152"/>
            <a:lumOff val="-877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E9140C-ADA7-2A4C-9312-159524B64C39}">
      <dsp:nvSpPr>
        <dsp:cNvPr id="0" name=""/>
        <dsp:cNvSpPr/>
      </dsp:nvSpPr>
      <dsp:spPr>
        <a:xfrm>
          <a:off x="1891056" y="2284594"/>
          <a:ext cx="372304" cy="372304"/>
        </a:xfrm>
        <a:prstGeom prst="ellipse">
          <a:avLst/>
        </a:prstGeom>
        <a:solidFill>
          <a:schemeClr val="accent3">
            <a:hueOff val="588995"/>
            <a:satOff val="7702"/>
            <a:lumOff val="-945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68DFEB-044C-5841-97CF-BA584EB1C870}">
      <dsp:nvSpPr>
        <dsp:cNvPr id="0" name=""/>
        <dsp:cNvSpPr/>
      </dsp:nvSpPr>
      <dsp:spPr>
        <a:xfrm>
          <a:off x="2222746" y="2748959"/>
          <a:ext cx="236920" cy="236920"/>
        </a:xfrm>
        <a:prstGeom prst="ellipse">
          <a:avLst/>
        </a:prstGeom>
        <a:solidFill>
          <a:schemeClr val="accent3">
            <a:hueOff val="631066"/>
            <a:satOff val="8253"/>
            <a:lumOff val="-101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206132-B10A-3849-B5CF-5907B6794DB6}">
      <dsp:nvSpPr>
        <dsp:cNvPr id="0" name=""/>
        <dsp:cNvSpPr/>
      </dsp:nvSpPr>
      <dsp:spPr>
        <a:xfrm>
          <a:off x="2521266" y="2218256"/>
          <a:ext cx="541533" cy="541533"/>
        </a:xfrm>
        <a:prstGeom prst="ellipse">
          <a:avLst/>
        </a:prstGeom>
        <a:solidFill>
          <a:schemeClr val="accent3">
            <a:hueOff val="673137"/>
            <a:satOff val="8803"/>
            <a:lumOff val="-108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660FF6-EAAC-6344-8D6A-1C9F8FC2280A}">
      <dsp:nvSpPr>
        <dsp:cNvPr id="0" name=""/>
        <dsp:cNvSpPr/>
      </dsp:nvSpPr>
      <dsp:spPr>
        <a:xfrm>
          <a:off x="3250982" y="2085580"/>
          <a:ext cx="372304" cy="372304"/>
        </a:xfrm>
        <a:prstGeom prst="ellipse">
          <a:avLst/>
        </a:prstGeom>
        <a:solidFill>
          <a:schemeClr val="accent3">
            <a:hueOff val="715208"/>
            <a:satOff val="9353"/>
            <a:lumOff val="-114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6A7DDE-48F2-4E4F-8A31-4D6584463B0F}">
      <dsp:nvSpPr>
        <dsp:cNvPr id="0" name=""/>
        <dsp:cNvSpPr/>
      </dsp:nvSpPr>
      <dsp:spPr>
        <a:xfrm>
          <a:off x="3623286" y="526090"/>
          <a:ext cx="1093404" cy="2087427"/>
        </a:xfrm>
        <a:prstGeom prst="chevron">
          <a:avLst>
            <a:gd name="adj" fmla="val 6231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5B1535D-E653-C540-A3B7-5E5DA8EB5AA5}">
      <dsp:nvSpPr>
        <dsp:cNvPr id="0" name=""/>
        <dsp:cNvSpPr/>
      </dsp:nvSpPr>
      <dsp:spPr>
        <a:xfrm>
          <a:off x="4517890" y="526090"/>
          <a:ext cx="1093404" cy="2087427"/>
        </a:xfrm>
        <a:prstGeom prst="chevron">
          <a:avLst>
            <a:gd name="adj" fmla="val 62310"/>
          </a:avLst>
        </a:prstGeom>
        <a:solidFill>
          <a:schemeClr val="accent3">
            <a:hueOff val="757279"/>
            <a:satOff val="9903"/>
            <a:lumOff val="-1215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C341849-ED46-494C-BC5A-82E8B4CD40E2}">
      <dsp:nvSpPr>
        <dsp:cNvPr id="0" name=""/>
        <dsp:cNvSpPr/>
      </dsp:nvSpPr>
      <dsp:spPr>
        <a:xfrm>
          <a:off x="5760078" y="383084"/>
          <a:ext cx="2534709" cy="2534709"/>
        </a:xfrm>
        <a:prstGeom prst="ellipse">
          <a:avLst/>
        </a:prstGeom>
        <a:solidFill>
          <a:schemeClr val="accent3">
            <a:hueOff val="757279"/>
            <a:satOff val="9903"/>
            <a:lumOff val="-1215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r>
            <a:rPr lang="en-US" sz="2200" kern="1200" dirty="0"/>
            <a:t>Integrated, user-driven communication design and delivery</a:t>
          </a:r>
        </a:p>
      </dsp:txBody>
      <dsp:txXfrm>
        <a:off x="6131278" y="754284"/>
        <a:ext cx="1792309" cy="1792309"/>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CD51AF-0B32-4015-B0A9-60ABC284F149}" type="datetimeFigureOut">
              <a:rPr lang="en-US" smtClean="0"/>
              <a:t>9/9/17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024B3E-4A44-4169-B8A4-3C850E517F49}" type="slidenum">
              <a:rPr lang="en-US" smtClean="0"/>
              <a:t>‹#›</a:t>
            </a:fld>
            <a:endParaRPr lang="en-US"/>
          </a:p>
        </p:txBody>
      </p:sp>
    </p:spTree>
    <p:extLst>
      <p:ext uri="{BB962C8B-B14F-4D97-AF65-F5344CB8AC3E}">
        <p14:creationId xmlns:p14="http://schemas.microsoft.com/office/powerpoint/2010/main" val="3796015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024B3E-4A44-4169-B8A4-3C850E517F49}" type="slidenum">
              <a:rPr lang="en-US" smtClean="0"/>
              <a:t>1</a:t>
            </a:fld>
            <a:endParaRPr lang="en-US"/>
          </a:p>
        </p:txBody>
      </p:sp>
    </p:spTree>
    <p:extLst>
      <p:ext uri="{BB962C8B-B14F-4D97-AF65-F5344CB8AC3E}">
        <p14:creationId xmlns:p14="http://schemas.microsoft.com/office/powerpoint/2010/main" val="2586760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A024B3E-4A44-4169-B8A4-3C850E517F49}" type="slidenum">
              <a:rPr lang="en-US" smtClean="0"/>
              <a:t>2</a:t>
            </a:fld>
            <a:endParaRPr lang="en-US"/>
          </a:p>
        </p:txBody>
      </p:sp>
    </p:spTree>
    <p:extLst>
      <p:ext uri="{BB962C8B-B14F-4D97-AF65-F5344CB8AC3E}">
        <p14:creationId xmlns:p14="http://schemas.microsoft.com/office/powerpoint/2010/main" val="2492699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024B3E-4A44-4169-B8A4-3C850E517F49}" type="slidenum">
              <a:rPr lang="en-US" smtClean="0"/>
              <a:t>4</a:t>
            </a:fld>
            <a:endParaRPr lang="en-US"/>
          </a:p>
        </p:txBody>
      </p:sp>
    </p:spTree>
    <p:extLst>
      <p:ext uri="{BB962C8B-B14F-4D97-AF65-F5344CB8AC3E}">
        <p14:creationId xmlns:p14="http://schemas.microsoft.com/office/powerpoint/2010/main" val="3268766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024B3E-4A44-4169-B8A4-3C850E517F49}" type="slidenum">
              <a:rPr lang="en-US" smtClean="0"/>
              <a:t>6</a:t>
            </a:fld>
            <a:endParaRPr lang="en-US"/>
          </a:p>
        </p:txBody>
      </p:sp>
    </p:spTree>
    <p:extLst>
      <p:ext uri="{BB962C8B-B14F-4D97-AF65-F5344CB8AC3E}">
        <p14:creationId xmlns:p14="http://schemas.microsoft.com/office/powerpoint/2010/main" val="12737903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024B3E-4A44-4169-B8A4-3C850E517F49}" type="slidenum">
              <a:rPr lang="en-US" smtClean="0"/>
              <a:t>8</a:t>
            </a:fld>
            <a:endParaRPr lang="en-US"/>
          </a:p>
        </p:txBody>
      </p:sp>
    </p:spTree>
    <p:extLst>
      <p:ext uri="{BB962C8B-B14F-4D97-AF65-F5344CB8AC3E}">
        <p14:creationId xmlns:p14="http://schemas.microsoft.com/office/powerpoint/2010/main" val="11193914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02F541-50D5-FA40-8547-C69186458E50}"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34626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02F541-50D5-FA40-8547-C69186458E50}" type="slidenum">
              <a:rPr lang="en-US" smtClean="0"/>
              <a:t>11</a:t>
            </a:fld>
            <a:endParaRPr lang="en-US"/>
          </a:p>
        </p:txBody>
      </p:sp>
    </p:spTree>
    <p:extLst>
      <p:ext uri="{BB962C8B-B14F-4D97-AF65-F5344CB8AC3E}">
        <p14:creationId xmlns:p14="http://schemas.microsoft.com/office/powerpoint/2010/main" val="19211373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024B3E-4A44-4169-B8A4-3C850E517F49}" type="slidenum">
              <a:rPr lang="en-US" smtClean="0"/>
              <a:t>12</a:t>
            </a:fld>
            <a:endParaRPr lang="en-US"/>
          </a:p>
        </p:txBody>
      </p:sp>
    </p:spTree>
    <p:extLst>
      <p:ext uri="{BB962C8B-B14F-4D97-AF65-F5344CB8AC3E}">
        <p14:creationId xmlns:p14="http://schemas.microsoft.com/office/powerpoint/2010/main" val="1385865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02F541-50D5-FA40-8547-C69186458E50}" type="slidenum">
              <a:rPr lang="en-US" smtClean="0"/>
              <a:t>13</a:t>
            </a:fld>
            <a:endParaRPr lang="en-US"/>
          </a:p>
        </p:txBody>
      </p:sp>
    </p:spTree>
    <p:extLst>
      <p:ext uri="{BB962C8B-B14F-4D97-AF65-F5344CB8AC3E}">
        <p14:creationId xmlns:p14="http://schemas.microsoft.com/office/powerpoint/2010/main" val="16426248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7A02F541-50D5-FA40-8547-C69186458E50}" type="slidenum">
              <a:rPr lang="en-US" smtClean="0"/>
              <a:t>14</a:t>
            </a:fld>
            <a:endParaRPr lang="en-US"/>
          </a:p>
        </p:txBody>
      </p:sp>
    </p:spTree>
    <p:extLst>
      <p:ext uri="{BB962C8B-B14F-4D97-AF65-F5344CB8AC3E}">
        <p14:creationId xmlns:p14="http://schemas.microsoft.com/office/powerpoint/2010/main" val="1011259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024B3E-4A44-4169-B8A4-3C850E517F49}" type="slidenum">
              <a:rPr lang="en-US" smtClean="0"/>
              <a:t>15</a:t>
            </a:fld>
            <a:endParaRPr lang="en-US"/>
          </a:p>
        </p:txBody>
      </p:sp>
    </p:spTree>
    <p:extLst>
      <p:ext uri="{BB962C8B-B14F-4D97-AF65-F5344CB8AC3E}">
        <p14:creationId xmlns:p14="http://schemas.microsoft.com/office/powerpoint/2010/main" val="6386571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024B3E-4A44-4169-B8A4-3C850E517F49}" type="slidenum">
              <a:rPr lang="en-US" smtClean="0"/>
              <a:t>16</a:t>
            </a:fld>
            <a:endParaRPr lang="en-US"/>
          </a:p>
        </p:txBody>
      </p:sp>
    </p:spTree>
    <p:extLst>
      <p:ext uri="{BB962C8B-B14F-4D97-AF65-F5344CB8AC3E}">
        <p14:creationId xmlns:p14="http://schemas.microsoft.com/office/powerpoint/2010/main" val="26868096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fontAlgn="auto" hangingPunct="1">
              <a:spcAft>
                <a:spcPts val="0"/>
              </a:spcAft>
              <a:defRPr/>
            </a:pPr>
            <a:r>
              <a:rPr lang="en-US" dirty="0" smtClean="0"/>
              <a:t> </a:t>
            </a:r>
            <a:endParaRPr lang="en-US" dirty="0"/>
          </a:p>
        </p:txBody>
      </p:sp>
      <p:sp>
        <p:nvSpPr>
          <p:cNvPr id="4" name="Slide Number Placeholder 3"/>
          <p:cNvSpPr>
            <a:spLocks noGrp="1"/>
          </p:cNvSpPr>
          <p:nvPr>
            <p:ph type="sldNum" sz="quarter" idx="10"/>
          </p:nvPr>
        </p:nvSpPr>
        <p:spPr/>
        <p:txBody>
          <a:bodyPr/>
          <a:lstStyle/>
          <a:p>
            <a:fld id="{CA024B3E-4A44-4169-B8A4-3C850E517F49}" type="slidenum">
              <a:rPr lang="en-US" smtClean="0"/>
              <a:t>17</a:t>
            </a:fld>
            <a:endParaRPr lang="en-US"/>
          </a:p>
        </p:txBody>
      </p:sp>
    </p:spTree>
    <p:extLst>
      <p:ext uri="{BB962C8B-B14F-4D97-AF65-F5344CB8AC3E}">
        <p14:creationId xmlns:p14="http://schemas.microsoft.com/office/powerpoint/2010/main" val="2899364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024B3E-4A44-4169-B8A4-3C850E517F49}" type="slidenum">
              <a:rPr lang="en-US" smtClean="0"/>
              <a:t>18</a:t>
            </a:fld>
            <a:endParaRPr lang="en-US"/>
          </a:p>
        </p:txBody>
      </p:sp>
    </p:spTree>
    <p:extLst>
      <p:ext uri="{BB962C8B-B14F-4D97-AF65-F5344CB8AC3E}">
        <p14:creationId xmlns:p14="http://schemas.microsoft.com/office/powerpoint/2010/main" val="6172473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algn="l"/>
            <a:endParaRPr lang="en-US" dirty="0"/>
          </a:p>
        </p:txBody>
      </p:sp>
      <p:sp>
        <p:nvSpPr>
          <p:cNvPr id="4" name="Slide Number Placeholder 3"/>
          <p:cNvSpPr>
            <a:spLocks noGrp="1"/>
          </p:cNvSpPr>
          <p:nvPr>
            <p:ph type="sldNum" sz="quarter" idx="10"/>
          </p:nvPr>
        </p:nvSpPr>
        <p:spPr/>
        <p:txBody>
          <a:bodyPr/>
          <a:lstStyle/>
          <a:p>
            <a:fld id="{CA024B3E-4A44-4169-B8A4-3C850E517F49}" type="slidenum">
              <a:rPr lang="en-US" smtClean="0"/>
              <a:t>20</a:t>
            </a:fld>
            <a:endParaRPr lang="en-US"/>
          </a:p>
        </p:txBody>
      </p:sp>
    </p:spTree>
    <p:extLst>
      <p:ext uri="{BB962C8B-B14F-4D97-AF65-F5344CB8AC3E}">
        <p14:creationId xmlns:p14="http://schemas.microsoft.com/office/powerpoint/2010/main" val="8449556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024B3E-4A44-4169-B8A4-3C850E517F49}" type="slidenum">
              <a:rPr lang="en-US" smtClean="0"/>
              <a:t>22</a:t>
            </a:fld>
            <a:endParaRPr lang="en-US"/>
          </a:p>
        </p:txBody>
      </p:sp>
    </p:spTree>
    <p:extLst>
      <p:ext uri="{BB962C8B-B14F-4D97-AF65-F5344CB8AC3E}">
        <p14:creationId xmlns:p14="http://schemas.microsoft.com/office/powerpoint/2010/main" val="14006176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024B3E-4A44-4169-B8A4-3C850E517F49}" type="slidenum">
              <a:rPr lang="en-US" smtClean="0"/>
              <a:t>23</a:t>
            </a:fld>
            <a:endParaRPr lang="en-US"/>
          </a:p>
        </p:txBody>
      </p:sp>
    </p:spTree>
    <p:extLst>
      <p:ext uri="{BB962C8B-B14F-4D97-AF65-F5344CB8AC3E}">
        <p14:creationId xmlns:p14="http://schemas.microsoft.com/office/powerpoint/2010/main" val="41284601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024B3E-4A44-4169-B8A4-3C850E517F49}" type="slidenum">
              <a:rPr lang="en-US" smtClean="0"/>
              <a:t>24</a:t>
            </a:fld>
            <a:endParaRPr lang="en-US"/>
          </a:p>
        </p:txBody>
      </p:sp>
    </p:spTree>
    <p:extLst>
      <p:ext uri="{BB962C8B-B14F-4D97-AF65-F5344CB8AC3E}">
        <p14:creationId xmlns:p14="http://schemas.microsoft.com/office/powerpoint/2010/main" val="11227932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024B3E-4A44-4169-B8A4-3C850E517F49}" type="slidenum">
              <a:rPr lang="en-US" smtClean="0"/>
              <a:t>25</a:t>
            </a:fld>
            <a:endParaRPr lang="en-US"/>
          </a:p>
        </p:txBody>
      </p:sp>
    </p:spTree>
    <p:extLst>
      <p:ext uri="{BB962C8B-B14F-4D97-AF65-F5344CB8AC3E}">
        <p14:creationId xmlns:p14="http://schemas.microsoft.com/office/powerpoint/2010/main" val="30690843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024B3E-4A44-4169-B8A4-3C850E517F49}" type="slidenum">
              <a:rPr lang="en-US" smtClean="0"/>
              <a:t>27</a:t>
            </a:fld>
            <a:endParaRPr lang="en-US"/>
          </a:p>
        </p:txBody>
      </p:sp>
    </p:spTree>
    <p:extLst>
      <p:ext uri="{BB962C8B-B14F-4D97-AF65-F5344CB8AC3E}">
        <p14:creationId xmlns:p14="http://schemas.microsoft.com/office/powerpoint/2010/main" val="31477440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fld id="{7A02F541-50D5-FA40-8547-C69186458E50}"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9409896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024B3E-4A44-4169-B8A4-3C850E517F49}" type="slidenum">
              <a:rPr lang="en-US" smtClean="0"/>
              <a:t>29</a:t>
            </a:fld>
            <a:endParaRPr lang="en-US"/>
          </a:p>
        </p:txBody>
      </p:sp>
    </p:spTree>
    <p:extLst>
      <p:ext uri="{BB962C8B-B14F-4D97-AF65-F5344CB8AC3E}">
        <p14:creationId xmlns:p14="http://schemas.microsoft.com/office/powerpoint/2010/main" val="8716440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7A02F541-50D5-FA40-8547-C69186458E50}"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4027963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7A02F541-50D5-FA40-8547-C69186458E50}"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3892410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fld id="{7A02F541-50D5-FA40-8547-C69186458E50}"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5311360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fld id="{7A02F541-50D5-FA40-8547-C69186458E50}"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39337771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Slide 34 - Fast-Track Tool needs to be capitalized in text on lower right side of slide</a:t>
            </a:r>
          </a:p>
          <a:p>
            <a:endParaRPr lang="en-US" dirty="0"/>
          </a:p>
        </p:txBody>
      </p:sp>
      <p:sp>
        <p:nvSpPr>
          <p:cNvPr id="4" name="Slide Number Placeholder 3"/>
          <p:cNvSpPr>
            <a:spLocks noGrp="1"/>
          </p:cNvSpPr>
          <p:nvPr>
            <p:ph type="sldNum" sz="quarter" idx="10"/>
          </p:nvPr>
        </p:nvSpPr>
        <p:spPr/>
        <p:txBody>
          <a:bodyPr/>
          <a:lstStyle/>
          <a:p>
            <a:fld id="{CA024B3E-4A44-4169-B8A4-3C850E517F49}" type="slidenum">
              <a:rPr lang="en-US" smtClean="0"/>
              <a:t>34</a:t>
            </a:fld>
            <a:endParaRPr lang="en-US"/>
          </a:p>
        </p:txBody>
      </p:sp>
    </p:spTree>
    <p:extLst>
      <p:ext uri="{BB962C8B-B14F-4D97-AF65-F5344CB8AC3E}">
        <p14:creationId xmlns:p14="http://schemas.microsoft.com/office/powerpoint/2010/main" val="5633081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024B3E-4A44-4169-B8A4-3C850E517F49}" type="slidenum">
              <a:rPr lang="en-US" smtClean="0"/>
              <a:t>35</a:t>
            </a:fld>
            <a:endParaRPr lang="en-US"/>
          </a:p>
        </p:txBody>
      </p:sp>
    </p:spTree>
    <p:extLst>
      <p:ext uri="{BB962C8B-B14F-4D97-AF65-F5344CB8AC3E}">
        <p14:creationId xmlns:p14="http://schemas.microsoft.com/office/powerpoint/2010/main" val="12250739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024B3E-4A44-4169-B8A4-3C850E517F49}" type="slidenum">
              <a:rPr lang="en-US" smtClean="0"/>
              <a:t>36</a:t>
            </a:fld>
            <a:endParaRPr lang="en-US"/>
          </a:p>
        </p:txBody>
      </p:sp>
    </p:spTree>
    <p:extLst>
      <p:ext uri="{BB962C8B-B14F-4D97-AF65-F5344CB8AC3E}">
        <p14:creationId xmlns:p14="http://schemas.microsoft.com/office/powerpoint/2010/main" val="16121686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CA024B3E-4A44-4169-B8A4-3C850E517F49}" type="slidenum">
              <a:rPr lang="en-US" smtClean="0"/>
              <a:t>37</a:t>
            </a:fld>
            <a:endParaRPr lang="en-US"/>
          </a:p>
        </p:txBody>
      </p:sp>
    </p:spTree>
    <p:extLst>
      <p:ext uri="{BB962C8B-B14F-4D97-AF65-F5344CB8AC3E}">
        <p14:creationId xmlns:p14="http://schemas.microsoft.com/office/powerpoint/2010/main" val="20901748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02F541-50D5-FA40-8547-C69186458E50}" type="slidenum">
              <a:rPr lang="en-US" smtClean="0"/>
              <a:t>38</a:t>
            </a:fld>
            <a:endParaRPr lang="en-US"/>
          </a:p>
        </p:txBody>
      </p:sp>
    </p:spTree>
    <p:extLst>
      <p:ext uri="{BB962C8B-B14F-4D97-AF65-F5344CB8AC3E}">
        <p14:creationId xmlns:p14="http://schemas.microsoft.com/office/powerpoint/2010/main" val="5876183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fld id="{7A02F541-50D5-FA40-8547-C69186458E50}" type="slidenum">
              <a:rPr lang="en-US" smtClean="0"/>
              <a:t>39</a:t>
            </a:fld>
            <a:endParaRPr lang="en-US"/>
          </a:p>
        </p:txBody>
      </p:sp>
    </p:spTree>
    <p:extLst>
      <p:ext uri="{BB962C8B-B14F-4D97-AF65-F5344CB8AC3E}">
        <p14:creationId xmlns:p14="http://schemas.microsoft.com/office/powerpoint/2010/main" val="16906133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7A02F541-50D5-FA40-8547-C69186458E50}" type="slidenum">
              <a:rPr lang="en-US" smtClean="0"/>
              <a:t>40</a:t>
            </a:fld>
            <a:endParaRPr lang="en-US"/>
          </a:p>
        </p:txBody>
      </p:sp>
    </p:spTree>
    <p:extLst>
      <p:ext uri="{BB962C8B-B14F-4D97-AF65-F5344CB8AC3E}">
        <p14:creationId xmlns:p14="http://schemas.microsoft.com/office/powerpoint/2010/main" val="14362950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02F541-50D5-FA40-8547-C69186458E50}" type="slidenum">
              <a:rPr lang="en-US" smtClean="0"/>
              <a:t>41</a:t>
            </a:fld>
            <a:endParaRPr lang="en-US"/>
          </a:p>
        </p:txBody>
      </p:sp>
    </p:spTree>
    <p:extLst>
      <p:ext uri="{BB962C8B-B14F-4D97-AF65-F5344CB8AC3E}">
        <p14:creationId xmlns:p14="http://schemas.microsoft.com/office/powerpoint/2010/main" val="26134307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missing the words Failure/Root Causes from the left side of the slide</a:t>
            </a:r>
          </a:p>
          <a:p>
            <a:endParaRPr lang="en-US" dirty="0"/>
          </a:p>
        </p:txBody>
      </p:sp>
      <p:sp>
        <p:nvSpPr>
          <p:cNvPr id="4" name="Slide Number Placeholder 3"/>
          <p:cNvSpPr>
            <a:spLocks noGrp="1"/>
          </p:cNvSpPr>
          <p:nvPr>
            <p:ph type="sldNum" sz="quarter" idx="10"/>
          </p:nvPr>
        </p:nvSpPr>
        <p:spPr/>
        <p:txBody>
          <a:bodyPr/>
          <a:lstStyle/>
          <a:p>
            <a:fld id="{7A02F541-50D5-FA40-8547-C69186458E50}" type="slidenum">
              <a:rPr lang="en-US" smtClean="0"/>
              <a:t>42</a:t>
            </a:fld>
            <a:endParaRPr lang="en-US"/>
          </a:p>
        </p:txBody>
      </p:sp>
    </p:spTree>
    <p:extLst>
      <p:ext uri="{BB962C8B-B14F-4D97-AF65-F5344CB8AC3E}">
        <p14:creationId xmlns:p14="http://schemas.microsoft.com/office/powerpoint/2010/main" val="19991752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024B3E-4A44-4169-B8A4-3C850E517F49}" type="slidenum">
              <a:rPr lang="en-US" smtClean="0"/>
              <a:t>43</a:t>
            </a:fld>
            <a:endParaRPr lang="en-US"/>
          </a:p>
        </p:txBody>
      </p:sp>
    </p:spTree>
    <p:extLst>
      <p:ext uri="{BB962C8B-B14F-4D97-AF65-F5344CB8AC3E}">
        <p14:creationId xmlns:p14="http://schemas.microsoft.com/office/powerpoint/2010/main" val="4199407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024B3E-4A44-4169-B8A4-3C850E517F49}" type="slidenum">
              <a:rPr lang="en-US" smtClean="0"/>
              <a:t>44</a:t>
            </a:fld>
            <a:endParaRPr lang="en-US"/>
          </a:p>
        </p:txBody>
      </p:sp>
    </p:spTree>
    <p:extLst>
      <p:ext uri="{BB962C8B-B14F-4D97-AF65-F5344CB8AC3E}">
        <p14:creationId xmlns:p14="http://schemas.microsoft.com/office/powerpoint/2010/main" val="11185097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02F541-50D5-FA40-8547-C69186458E50}"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5473561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02F541-50D5-FA40-8547-C69186458E50}" type="slidenum">
              <a:rPr lang="en-US" smtClean="0"/>
              <a:t>47</a:t>
            </a:fld>
            <a:endParaRPr lang="en-US"/>
          </a:p>
        </p:txBody>
      </p:sp>
    </p:spTree>
    <p:extLst>
      <p:ext uri="{BB962C8B-B14F-4D97-AF65-F5344CB8AC3E}">
        <p14:creationId xmlns:p14="http://schemas.microsoft.com/office/powerpoint/2010/main" val="34613956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C91F62-32AE-3249-9CB7-2342456EAEB7}" type="slidenum">
              <a:rPr lang="en-US" smtClean="0"/>
              <a:t>48</a:t>
            </a:fld>
            <a:endParaRPr lang="en-US"/>
          </a:p>
        </p:txBody>
      </p:sp>
    </p:spTree>
    <p:extLst>
      <p:ext uri="{BB962C8B-B14F-4D97-AF65-F5344CB8AC3E}">
        <p14:creationId xmlns:p14="http://schemas.microsoft.com/office/powerpoint/2010/main" val="31918816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C91F62-32AE-3249-9CB7-2342456EAEB7}" type="slidenum">
              <a:rPr lang="en-US" smtClean="0"/>
              <a:t>49</a:t>
            </a:fld>
            <a:endParaRPr lang="en-US"/>
          </a:p>
        </p:txBody>
      </p:sp>
    </p:spTree>
    <p:extLst>
      <p:ext uri="{BB962C8B-B14F-4D97-AF65-F5344CB8AC3E}">
        <p14:creationId xmlns:p14="http://schemas.microsoft.com/office/powerpoint/2010/main" val="4747747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C91F62-32AE-3249-9CB7-2342456EAEB7}" type="slidenum">
              <a:rPr lang="en-US" smtClean="0"/>
              <a:t>50</a:t>
            </a:fld>
            <a:endParaRPr lang="en-US"/>
          </a:p>
        </p:txBody>
      </p:sp>
    </p:spTree>
    <p:extLst>
      <p:ext uri="{BB962C8B-B14F-4D97-AF65-F5344CB8AC3E}">
        <p14:creationId xmlns:p14="http://schemas.microsoft.com/office/powerpoint/2010/main" val="31173243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Note that I made a</a:t>
            </a:r>
            <a:r>
              <a:rPr lang="en-US" sz="1200" kern="1200" baseline="0" dirty="0" smtClean="0">
                <a:solidFill>
                  <a:schemeClr val="tx1"/>
                </a:solidFill>
                <a:effectLst/>
                <a:latin typeface="+mn-lt"/>
                <a:ea typeface="+mn-ea"/>
                <a:cs typeface="+mn-cs"/>
              </a:rPr>
              <a:t> copy edit on this slide.</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5C91F62-32AE-3249-9CB7-2342456EAEB7}" type="slidenum">
              <a:rPr lang="en-US" smtClean="0"/>
              <a:t>51</a:t>
            </a:fld>
            <a:endParaRPr lang="en-US"/>
          </a:p>
        </p:txBody>
      </p:sp>
    </p:spTree>
    <p:extLst>
      <p:ext uri="{BB962C8B-B14F-4D97-AF65-F5344CB8AC3E}">
        <p14:creationId xmlns:p14="http://schemas.microsoft.com/office/powerpoint/2010/main" val="3903964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C91F62-32AE-3249-9CB7-2342456EAEB7}" type="slidenum">
              <a:rPr lang="en-US" smtClean="0"/>
              <a:t>52</a:t>
            </a:fld>
            <a:endParaRPr lang="en-US"/>
          </a:p>
        </p:txBody>
      </p:sp>
    </p:spTree>
    <p:extLst>
      <p:ext uri="{BB962C8B-B14F-4D97-AF65-F5344CB8AC3E}">
        <p14:creationId xmlns:p14="http://schemas.microsoft.com/office/powerpoint/2010/main" val="14424824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C91F62-32AE-3249-9CB7-2342456EAEB7}" type="slidenum">
              <a:rPr lang="en-US" smtClean="0"/>
              <a:t>53</a:t>
            </a:fld>
            <a:endParaRPr lang="en-US"/>
          </a:p>
        </p:txBody>
      </p:sp>
    </p:spTree>
    <p:extLst>
      <p:ext uri="{BB962C8B-B14F-4D97-AF65-F5344CB8AC3E}">
        <p14:creationId xmlns:p14="http://schemas.microsoft.com/office/powerpoint/2010/main" val="9462175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Slide 54, check capitalization of market facilitator, Market Facilitator. We use several variations on this one slide.</a:t>
            </a:r>
          </a:p>
          <a:p>
            <a:endParaRPr lang="en-US" dirty="0"/>
          </a:p>
        </p:txBody>
      </p:sp>
      <p:sp>
        <p:nvSpPr>
          <p:cNvPr id="4" name="Slide Number Placeholder 3"/>
          <p:cNvSpPr>
            <a:spLocks noGrp="1"/>
          </p:cNvSpPr>
          <p:nvPr>
            <p:ph type="sldNum" sz="quarter" idx="10"/>
          </p:nvPr>
        </p:nvSpPr>
        <p:spPr/>
        <p:txBody>
          <a:bodyPr/>
          <a:lstStyle/>
          <a:p>
            <a:fld id="{B5C91F62-32AE-3249-9CB7-2342456EAEB7}" type="slidenum">
              <a:rPr lang="en-US" smtClean="0"/>
              <a:t>54</a:t>
            </a:fld>
            <a:endParaRPr lang="en-US"/>
          </a:p>
        </p:txBody>
      </p:sp>
    </p:spTree>
    <p:extLst>
      <p:ext uri="{BB962C8B-B14F-4D97-AF65-F5344CB8AC3E}">
        <p14:creationId xmlns:p14="http://schemas.microsoft.com/office/powerpoint/2010/main" val="17309894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Slide 55 extra space before the work "and" in the bottom left box in the chart.</a:t>
            </a:r>
          </a:p>
          <a:p>
            <a:endParaRPr lang="en-US" dirty="0"/>
          </a:p>
        </p:txBody>
      </p:sp>
      <p:sp>
        <p:nvSpPr>
          <p:cNvPr id="4" name="Slide Number Placeholder 3"/>
          <p:cNvSpPr>
            <a:spLocks noGrp="1"/>
          </p:cNvSpPr>
          <p:nvPr>
            <p:ph type="sldNum" sz="quarter" idx="10"/>
          </p:nvPr>
        </p:nvSpPr>
        <p:spPr/>
        <p:txBody>
          <a:bodyPr/>
          <a:lstStyle/>
          <a:p>
            <a:fld id="{B5C91F62-32AE-3249-9CB7-2342456EAEB7}" type="slidenum">
              <a:rPr lang="en-US" smtClean="0"/>
              <a:t>55</a:t>
            </a:fld>
            <a:endParaRPr lang="en-US"/>
          </a:p>
        </p:txBody>
      </p:sp>
    </p:spTree>
    <p:extLst>
      <p:ext uri="{BB962C8B-B14F-4D97-AF65-F5344CB8AC3E}">
        <p14:creationId xmlns:p14="http://schemas.microsoft.com/office/powerpoint/2010/main" val="32483776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Slide 56 - what are the little numbered circles 1, 2, 3? Do we need those? Also a lot of capitalization used on this slide - is it necessary? (Ex: Reducing Reliance on External Subsidy - could it be Reducing reliance on external subsidy)</a:t>
            </a:r>
          </a:p>
          <a:p>
            <a:endParaRPr lang="en-US" baseline="0" dirty="0"/>
          </a:p>
        </p:txBody>
      </p:sp>
      <p:sp>
        <p:nvSpPr>
          <p:cNvPr id="4" name="Slide Number Placeholder 3"/>
          <p:cNvSpPr>
            <a:spLocks noGrp="1"/>
          </p:cNvSpPr>
          <p:nvPr>
            <p:ph type="sldNum" sz="quarter" idx="10"/>
          </p:nvPr>
        </p:nvSpPr>
        <p:spPr/>
        <p:txBody>
          <a:bodyPr/>
          <a:lstStyle/>
          <a:p>
            <a:fld id="{B5C91F62-32AE-3249-9CB7-2342456EAEB7}"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25332689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02F541-50D5-FA40-8547-C69186458E50}" type="slidenum">
              <a:rPr lang="en-US" smtClean="0"/>
              <a:t>57</a:t>
            </a:fld>
            <a:endParaRPr lang="en-US"/>
          </a:p>
        </p:txBody>
      </p:sp>
    </p:spTree>
    <p:extLst>
      <p:ext uri="{BB962C8B-B14F-4D97-AF65-F5344CB8AC3E}">
        <p14:creationId xmlns:p14="http://schemas.microsoft.com/office/powerpoint/2010/main" val="24367461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02F541-50D5-FA40-8547-C69186458E50}" type="slidenum">
              <a:rPr lang="en-US" smtClean="0"/>
              <a:t>59</a:t>
            </a:fld>
            <a:endParaRPr lang="en-US"/>
          </a:p>
        </p:txBody>
      </p:sp>
    </p:spTree>
    <p:extLst>
      <p:ext uri="{BB962C8B-B14F-4D97-AF65-F5344CB8AC3E}">
        <p14:creationId xmlns:p14="http://schemas.microsoft.com/office/powerpoint/2010/main" val="1536538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02F541-50D5-FA40-8547-C69186458E50}" type="slidenum">
              <a:rPr lang="en-US" smtClean="0"/>
              <a:t>60</a:t>
            </a:fld>
            <a:endParaRPr lang="en-US"/>
          </a:p>
        </p:txBody>
      </p:sp>
    </p:spTree>
    <p:extLst>
      <p:ext uri="{BB962C8B-B14F-4D97-AF65-F5344CB8AC3E}">
        <p14:creationId xmlns:p14="http://schemas.microsoft.com/office/powerpoint/2010/main" val="59998011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02F541-50D5-FA40-8547-C69186458E50}" type="slidenum">
              <a:rPr lang="en-US" smtClean="0"/>
              <a:t>61</a:t>
            </a:fld>
            <a:endParaRPr lang="en-US"/>
          </a:p>
        </p:txBody>
      </p:sp>
    </p:spTree>
    <p:extLst>
      <p:ext uri="{BB962C8B-B14F-4D97-AF65-F5344CB8AC3E}">
        <p14:creationId xmlns:p14="http://schemas.microsoft.com/office/powerpoint/2010/main" val="19805307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02F541-50D5-FA40-8547-C69186458E50}" type="slidenum">
              <a:rPr lang="en-US" smtClean="0"/>
              <a:t>62</a:t>
            </a:fld>
            <a:endParaRPr lang="en-US"/>
          </a:p>
        </p:txBody>
      </p:sp>
    </p:spTree>
    <p:extLst>
      <p:ext uri="{BB962C8B-B14F-4D97-AF65-F5344CB8AC3E}">
        <p14:creationId xmlns:p14="http://schemas.microsoft.com/office/powerpoint/2010/main" val="34668113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02F541-50D5-FA40-8547-C69186458E50}" type="slidenum">
              <a:rPr lang="en-US" smtClean="0"/>
              <a:t>63</a:t>
            </a:fld>
            <a:endParaRPr lang="en-US"/>
          </a:p>
        </p:txBody>
      </p:sp>
    </p:spTree>
    <p:extLst>
      <p:ext uri="{BB962C8B-B14F-4D97-AF65-F5344CB8AC3E}">
        <p14:creationId xmlns:p14="http://schemas.microsoft.com/office/powerpoint/2010/main" val="22912631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C91F62-32AE-3249-9CB7-2342456EAEB7}" type="slidenum">
              <a:rPr lang="en-US" smtClean="0"/>
              <a:t>64</a:t>
            </a:fld>
            <a:endParaRPr lang="en-US"/>
          </a:p>
        </p:txBody>
      </p:sp>
    </p:spTree>
    <p:extLst>
      <p:ext uri="{BB962C8B-B14F-4D97-AF65-F5344CB8AC3E}">
        <p14:creationId xmlns:p14="http://schemas.microsoft.com/office/powerpoint/2010/main" val="8386709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C91F62-32AE-3249-9CB7-2342456EAEB7}" type="slidenum">
              <a:rPr lang="en-US" smtClean="0"/>
              <a:t>65</a:t>
            </a:fld>
            <a:endParaRPr lang="en-US"/>
          </a:p>
        </p:txBody>
      </p:sp>
    </p:spTree>
    <p:extLst>
      <p:ext uri="{BB962C8B-B14F-4D97-AF65-F5344CB8AC3E}">
        <p14:creationId xmlns:p14="http://schemas.microsoft.com/office/powerpoint/2010/main" val="185525385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02F541-50D5-FA40-8547-C69186458E50}" type="slidenum">
              <a:rPr lang="en-US" smtClean="0"/>
              <a:t>67</a:t>
            </a:fld>
            <a:endParaRPr lang="en-US"/>
          </a:p>
        </p:txBody>
      </p:sp>
    </p:spTree>
    <p:extLst>
      <p:ext uri="{BB962C8B-B14F-4D97-AF65-F5344CB8AC3E}">
        <p14:creationId xmlns:p14="http://schemas.microsoft.com/office/powerpoint/2010/main" val="62004809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02F541-50D5-FA40-8547-C69186458E50}" type="slidenum">
              <a:rPr lang="en-US" smtClean="0"/>
              <a:t>68</a:t>
            </a:fld>
            <a:endParaRPr lang="en-US"/>
          </a:p>
        </p:txBody>
      </p:sp>
    </p:spTree>
    <p:extLst>
      <p:ext uri="{BB962C8B-B14F-4D97-AF65-F5344CB8AC3E}">
        <p14:creationId xmlns:p14="http://schemas.microsoft.com/office/powerpoint/2010/main" val="168655910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02F541-50D5-FA40-8547-C69186458E50}" type="slidenum">
              <a:rPr lang="en-US" smtClean="0"/>
              <a:t>69</a:t>
            </a:fld>
            <a:endParaRPr lang="en-US"/>
          </a:p>
        </p:txBody>
      </p:sp>
    </p:spTree>
    <p:extLst>
      <p:ext uri="{BB962C8B-B14F-4D97-AF65-F5344CB8AC3E}">
        <p14:creationId xmlns:p14="http://schemas.microsoft.com/office/powerpoint/2010/main" val="14957596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02F541-50D5-FA40-8547-C69186458E50}" type="slidenum">
              <a:rPr lang="en-US" smtClean="0"/>
              <a:t>70</a:t>
            </a:fld>
            <a:endParaRPr lang="en-US"/>
          </a:p>
        </p:txBody>
      </p:sp>
    </p:spTree>
    <p:extLst>
      <p:ext uri="{BB962C8B-B14F-4D97-AF65-F5344CB8AC3E}">
        <p14:creationId xmlns:p14="http://schemas.microsoft.com/office/powerpoint/2010/main" val="104385165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02F541-50D5-FA40-8547-C69186458E50}" type="slidenum">
              <a:rPr lang="en-US" smtClean="0"/>
              <a:t>71</a:t>
            </a:fld>
            <a:endParaRPr lang="en-US"/>
          </a:p>
        </p:txBody>
      </p:sp>
    </p:spTree>
    <p:extLst>
      <p:ext uri="{BB962C8B-B14F-4D97-AF65-F5344CB8AC3E}">
        <p14:creationId xmlns:p14="http://schemas.microsoft.com/office/powerpoint/2010/main" val="101945506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02F541-50D5-FA40-8547-C69186458E50}" type="slidenum">
              <a:rPr lang="en-US" smtClean="0"/>
              <a:t>72</a:t>
            </a:fld>
            <a:endParaRPr lang="en-US"/>
          </a:p>
        </p:txBody>
      </p:sp>
    </p:spTree>
    <p:extLst>
      <p:ext uri="{BB962C8B-B14F-4D97-AF65-F5344CB8AC3E}">
        <p14:creationId xmlns:p14="http://schemas.microsoft.com/office/powerpoint/2010/main" val="212670482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024B3E-4A44-4169-B8A4-3C850E517F49}" type="slidenum">
              <a:rPr lang="en-US" smtClean="0"/>
              <a:t>74</a:t>
            </a:fld>
            <a:endParaRPr lang="en-US"/>
          </a:p>
        </p:txBody>
      </p:sp>
    </p:spTree>
    <p:extLst>
      <p:ext uri="{BB962C8B-B14F-4D97-AF65-F5344CB8AC3E}">
        <p14:creationId xmlns:p14="http://schemas.microsoft.com/office/powerpoint/2010/main" val="17398208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Slide 75 - Top left box in chart - word "Storage" should be capitalized</a:t>
            </a:r>
          </a:p>
          <a:p>
            <a:endParaRPr lang="en-US" dirty="0"/>
          </a:p>
        </p:txBody>
      </p:sp>
      <p:sp>
        <p:nvSpPr>
          <p:cNvPr id="4" name="Slide Number Placeholder 3"/>
          <p:cNvSpPr>
            <a:spLocks noGrp="1"/>
          </p:cNvSpPr>
          <p:nvPr>
            <p:ph type="sldNum" sz="quarter" idx="10"/>
          </p:nvPr>
        </p:nvSpPr>
        <p:spPr/>
        <p:txBody>
          <a:bodyPr/>
          <a:lstStyle/>
          <a:p>
            <a:fld id="{CA024B3E-4A44-4169-B8A4-3C850E517F49}" type="slidenum">
              <a:rPr lang="en-US" smtClean="0"/>
              <a:t>75</a:t>
            </a:fld>
            <a:endParaRPr lang="en-US"/>
          </a:p>
        </p:txBody>
      </p:sp>
    </p:spTree>
    <p:extLst>
      <p:ext uri="{BB962C8B-B14F-4D97-AF65-F5344CB8AC3E}">
        <p14:creationId xmlns:p14="http://schemas.microsoft.com/office/powerpoint/2010/main" val="424500141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024B3E-4A44-4169-B8A4-3C850E517F49}" type="slidenum">
              <a:rPr lang="en-US" smtClean="0"/>
              <a:t>76</a:t>
            </a:fld>
            <a:endParaRPr lang="en-US"/>
          </a:p>
        </p:txBody>
      </p:sp>
    </p:spTree>
    <p:extLst>
      <p:ext uri="{BB962C8B-B14F-4D97-AF65-F5344CB8AC3E}">
        <p14:creationId xmlns:p14="http://schemas.microsoft.com/office/powerpoint/2010/main" val="93896037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024B3E-4A44-4169-B8A4-3C850E517F49}" type="slidenum">
              <a:rPr lang="en-US" smtClean="0"/>
              <a:t>81</a:t>
            </a:fld>
            <a:endParaRPr lang="en-US"/>
          </a:p>
        </p:txBody>
      </p:sp>
    </p:spTree>
    <p:extLst>
      <p:ext uri="{BB962C8B-B14F-4D97-AF65-F5344CB8AC3E}">
        <p14:creationId xmlns:p14="http://schemas.microsoft.com/office/powerpoint/2010/main" val="21150873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C9BF51C-96F4-42A2-9CD1-6EE4578E821D}" type="datetimeFigureOut">
              <a:rPr lang="en-US" smtClean="0"/>
              <a:t>9/9/17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B37F5D-E463-484F-A95A-E4E3810FC03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C9BF51C-96F4-42A2-9CD1-6EE4578E821D}" type="datetimeFigureOut">
              <a:rPr lang="en-US" smtClean="0"/>
              <a:t>9/9/17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B37F5D-E463-484F-A95A-E4E3810FC03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C9BF51C-96F4-42A2-9CD1-6EE4578E821D}" type="datetimeFigureOut">
              <a:rPr lang="en-US" smtClean="0"/>
              <a:t>9/9/17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B37F5D-E463-484F-A95A-E4E3810FC03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C9BF51C-96F4-42A2-9CD1-6EE4578E821D}" type="datetimeFigureOut">
              <a:rPr lang="en-US" smtClean="0"/>
              <a:t>9/9/17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B37F5D-E463-484F-A95A-E4E3810FC03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C9BF51C-96F4-42A2-9CD1-6EE4578E821D}" type="datetimeFigureOut">
              <a:rPr lang="en-US" smtClean="0"/>
              <a:t>9/9/17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B37F5D-E463-484F-A95A-E4E3810FC03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C9BF51C-96F4-42A2-9CD1-6EE4578E821D}" type="datetimeFigureOut">
              <a:rPr lang="en-US" smtClean="0"/>
              <a:t>9/9/17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B37F5D-E463-484F-A95A-E4E3810FC03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9BF51C-96F4-42A2-9CD1-6EE4578E821D}" type="datetimeFigureOut">
              <a:rPr lang="en-US" smtClean="0"/>
              <a:t>9/9/17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B37F5D-E463-484F-A95A-E4E3810FC03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9BF51C-96F4-42A2-9CD1-6EE4578E821D}" type="datetimeFigureOut">
              <a:rPr lang="en-US" smtClean="0"/>
              <a:t>9/9/17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B37F5D-E463-484F-A95A-E4E3810FC03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9BF51C-96F4-42A2-9CD1-6EE4578E821D}" type="datetimeFigureOut">
              <a:rPr lang="en-US" smtClean="0"/>
              <a:t>9/9/17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B37F5D-E463-484F-A95A-E4E3810FC03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C9BF51C-96F4-42A2-9CD1-6EE4578E821D}" type="datetimeFigureOut">
              <a:rPr lang="en-US" smtClean="0"/>
              <a:t>9/9/17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B37F5D-E463-484F-A95A-E4E3810FC03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C9BF51C-96F4-42A2-9CD1-6EE4578E821D}" type="datetimeFigureOut">
              <a:rPr lang="en-US" smtClean="0"/>
              <a:t>9/9/17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B37F5D-E463-484F-A95A-E4E3810FC034}"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0" y="6491818"/>
            <a:ext cx="2743200" cy="366183"/>
          </a:xfrm>
          <a:prstGeom prst="rect">
            <a:avLst/>
          </a:prstGeom>
        </p:spPr>
        <p:txBody>
          <a:bodyPr/>
          <a:lstStyle>
            <a:lvl1pPr>
              <a:defRPr>
                <a:solidFill>
                  <a:schemeClr val="tx1"/>
                </a:solidFill>
              </a:defRPr>
            </a:lvl1pPr>
          </a:lstStyle>
          <a:p>
            <a:fld id="{4C30EA19-C7FC-A849-B72B-55EE0C5BC328}"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476053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Sub-Title and Conten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a:xfrm>
            <a:off x="264424" y="1640461"/>
            <a:ext cx="11663155" cy="4741311"/>
          </a:xfrm>
          <a:prstGeom prst="rect">
            <a:avLst/>
          </a:prstGeom>
          <a:noFill/>
          <a:ln w="12700">
            <a:noFill/>
            <a:miter lim="800000"/>
            <a:headEnd/>
            <a:tailEnd/>
          </a:ln>
        </p:spPr>
        <p:txBody>
          <a:bodyPr vert="horz" wrap="square" lIns="0" tIns="36000" rIns="0" bIns="0" numCol="1" anchor="t" anchorCtr="0" compatLnSpc="1">
            <a:prstTxWarp prst="textNoShape">
              <a:avLst/>
            </a:prstTxWarp>
          </a:bodyPr>
          <a:lstStyle>
            <a:lvl1pPr marL="271456" indent="-271456" algn="l" rtl="0" eaLnBrk="1" fontAlgn="base" hangingPunct="1">
              <a:spcBef>
                <a:spcPts val="800"/>
              </a:spcBef>
              <a:spcAft>
                <a:spcPct val="0"/>
              </a:spcAft>
              <a:buClr>
                <a:schemeClr val="tx1"/>
              </a:buClr>
              <a:buFont typeface="Arial" pitchFamily="34" charset="0"/>
              <a:buChar char="•"/>
              <a:defRPr lang="de-DE" sz="1200" dirty="0" smtClean="0">
                <a:solidFill>
                  <a:schemeClr val="tx1"/>
                </a:solidFill>
                <a:latin typeface="+mn-lt"/>
                <a:ea typeface="+mn-ea"/>
                <a:cs typeface="+mn-cs"/>
              </a:defRPr>
            </a:lvl1pPr>
            <a:lvl2pPr marL="444489" indent="-173034" algn="l" rtl="0" eaLnBrk="1" fontAlgn="base" hangingPunct="1">
              <a:spcBef>
                <a:spcPts val="800"/>
              </a:spcBef>
              <a:spcAft>
                <a:spcPct val="0"/>
              </a:spcAft>
              <a:buClr>
                <a:schemeClr val="tx1"/>
              </a:buClr>
              <a:buFont typeface="Arial" pitchFamily="34" charset="0"/>
              <a:buChar char="•"/>
              <a:defRPr lang="de-DE" sz="1200" dirty="0" smtClean="0">
                <a:solidFill>
                  <a:schemeClr val="tx1"/>
                </a:solidFill>
                <a:latin typeface="+mn-lt"/>
                <a:ea typeface="+mn-ea"/>
                <a:cs typeface="+mn-cs"/>
              </a:defRPr>
            </a:lvl2pPr>
            <a:lvl3pPr marL="625459" indent="-180970" algn="l" rtl="0" eaLnBrk="1" fontAlgn="base" hangingPunct="1">
              <a:spcBef>
                <a:spcPts val="800"/>
              </a:spcBef>
              <a:spcAft>
                <a:spcPct val="0"/>
              </a:spcAft>
              <a:buClr>
                <a:schemeClr val="tx1"/>
              </a:buClr>
              <a:buFont typeface="Arial" pitchFamily="34" charset="0"/>
              <a:buChar char="•"/>
              <a:tabLst/>
              <a:defRPr lang="de-DE" sz="1200" dirty="0" smtClean="0">
                <a:solidFill>
                  <a:schemeClr val="tx1"/>
                </a:solidFill>
                <a:latin typeface="+mn-lt"/>
                <a:ea typeface="+mn-ea"/>
                <a:cs typeface="+mn-cs"/>
              </a:defRPr>
            </a:lvl3pPr>
            <a:lvl4pPr marL="808018" indent="-182558" algn="l" rtl="0" eaLnBrk="1" fontAlgn="base" hangingPunct="1">
              <a:spcBef>
                <a:spcPts val="800"/>
              </a:spcBef>
              <a:spcAft>
                <a:spcPct val="0"/>
              </a:spcAft>
              <a:buClr>
                <a:schemeClr val="tx1"/>
              </a:buClr>
              <a:buFont typeface="Arial" pitchFamily="34" charset="0"/>
              <a:buChar char="•"/>
              <a:defRPr lang="de-DE" sz="1200" dirty="0" smtClean="0">
                <a:solidFill>
                  <a:schemeClr val="tx1"/>
                </a:solidFill>
                <a:latin typeface="+mn-lt"/>
                <a:ea typeface="+mn-ea"/>
                <a:cs typeface="+mn-cs"/>
              </a:defRPr>
            </a:lvl4pPr>
            <a:lvl5pPr marL="988989" indent="-180970" algn="l" rtl="0" eaLnBrk="1" fontAlgn="base" hangingPunct="1">
              <a:spcBef>
                <a:spcPts val="800"/>
              </a:spcBef>
              <a:spcAft>
                <a:spcPct val="0"/>
              </a:spcAft>
              <a:buClr>
                <a:schemeClr val="tx1"/>
              </a:buClr>
              <a:buFont typeface="Arial" pitchFamily="34" charset="0"/>
              <a:buChar char="•"/>
              <a:defRPr lang="de-DE" sz="1200" dirty="0">
                <a:solidFill>
                  <a:schemeClr val="tx1"/>
                </a:solidFill>
                <a:latin typeface="+mn-lt"/>
                <a:ea typeface="+mn-ea"/>
                <a:cs typeface="+mn-cs"/>
              </a:defRPr>
            </a:lvl5pPr>
          </a:lstStyle>
          <a:p>
            <a:pPr lvl="0"/>
            <a:r>
              <a:rPr lang="en-US" noProof="0" dirty="0"/>
              <a:t>Bullet one</a:t>
            </a:r>
          </a:p>
          <a:p>
            <a:pPr lvl="1"/>
            <a:r>
              <a:rPr lang="en-US" noProof="0" dirty="0"/>
              <a:t>Bullet two</a:t>
            </a:r>
          </a:p>
          <a:p>
            <a:pPr lvl="2"/>
            <a:r>
              <a:rPr lang="en-US" noProof="0" dirty="0"/>
              <a:t>Bullet three</a:t>
            </a:r>
          </a:p>
          <a:p>
            <a:pPr lvl="3"/>
            <a:r>
              <a:rPr lang="en-US" noProof="0" dirty="0"/>
              <a:t>Bullet four</a:t>
            </a:r>
          </a:p>
          <a:p>
            <a:pPr lvl="4"/>
            <a:r>
              <a:rPr lang="en-US" noProof="0" dirty="0"/>
              <a:t>Bullet five</a:t>
            </a:r>
          </a:p>
        </p:txBody>
      </p:sp>
      <p:sp>
        <p:nvSpPr>
          <p:cNvPr id="9" name="Textplatzhalter 2"/>
          <p:cNvSpPr>
            <a:spLocks noGrp="1"/>
          </p:cNvSpPr>
          <p:nvPr>
            <p:ph type="body" idx="13"/>
          </p:nvPr>
        </p:nvSpPr>
        <p:spPr>
          <a:xfrm>
            <a:off x="264424" y="1102301"/>
            <a:ext cx="11663155" cy="538139"/>
          </a:xfrm>
          <a:prstGeom prst="rect">
            <a:avLst/>
          </a:prstGeom>
          <a:noFill/>
        </p:spPr>
        <p:txBody>
          <a:bodyPr wrap="square" lIns="0" tIns="72000" rIns="0" bIns="36000">
            <a:noAutofit/>
          </a:bodyPr>
          <a:lstStyle>
            <a:lvl1pPr marL="0" indent="0">
              <a:buNone/>
              <a:defRPr lang="de-DE" sz="1800" b="1" dirty="0" smtClean="0">
                <a:solidFill>
                  <a:schemeClr val="accent6"/>
                </a:solidFill>
                <a:latin typeface="+mn-lt"/>
                <a:ea typeface="+mn-ea"/>
                <a:cs typeface="+mn-cs"/>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marL="176209" lvl="0" indent="-176209" algn="l" rtl="0" eaLnBrk="1" fontAlgn="base" hangingPunct="1">
              <a:spcBef>
                <a:spcPts val="800"/>
              </a:spcBef>
              <a:spcAft>
                <a:spcPct val="0"/>
              </a:spcAft>
              <a:buClr>
                <a:schemeClr val="tx1"/>
              </a:buClr>
              <a:buFontTx/>
              <a:buNone/>
            </a:pPr>
            <a:r>
              <a:rPr lang="en-US" noProof="0" dirty="0"/>
              <a:t>Click to edit Master text styles</a:t>
            </a:r>
          </a:p>
        </p:txBody>
      </p:sp>
      <p:sp>
        <p:nvSpPr>
          <p:cNvPr id="4" name="Titel 3"/>
          <p:cNvSpPr>
            <a:spLocks noGrp="1"/>
          </p:cNvSpPr>
          <p:nvPr>
            <p:ph type="title"/>
          </p:nvPr>
        </p:nvSpPr>
        <p:spPr>
          <a:xfrm>
            <a:off x="264424" y="107580"/>
            <a:ext cx="11663155" cy="994725"/>
          </a:xfrm>
        </p:spPr>
        <p:txBody>
          <a:bodyPr anchor="b"/>
          <a:lstStyle>
            <a:lvl1pPr>
              <a:defRPr sz="2400">
                <a:solidFill>
                  <a:schemeClr val="tx2"/>
                </a:solidFill>
              </a:defRPr>
            </a:lvl1pPr>
          </a:lstStyle>
          <a:p>
            <a:r>
              <a:rPr lang="en-US" dirty="0"/>
              <a:t>Click to edit Master title style</a:t>
            </a:r>
            <a:endParaRPr lang="de-DE" dirty="0"/>
          </a:p>
        </p:txBody>
      </p:sp>
    </p:spTree>
    <p:extLst>
      <p:ext uri="{BB962C8B-B14F-4D97-AF65-F5344CB8AC3E}">
        <p14:creationId xmlns:p14="http://schemas.microsoft.com/office/powerpoint/2010/main" val="2682885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BC0560C-1944-DE45-9D05-57183B901907}" type="datetime1">
              <a:rPr lang="en-US" smtClean="0">
                <a:solidFill>
                  <a:srgbClr val="000000">
                    <a:tint val="75000"/>
                  </a:srgbClr>
                </a:solidFill>
              </a:rPr>
              <a:pPr/>
              <a:t>9/9/17</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fld id="{F8B37F5D-E463-484F-A95A-E4E3810FC034}"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81F1D1-042F-ED4F-A37A-B1173077781D}" type="datetime1">
              <a:rPr lang="en-US" smtClean="0">
                <a:solidFill>
                  <a:srgbClr val="000000">
                    <a:tint val="75000"/>
                  </a:srgbClr>
                </a:solidFill>
              </a:rPr>
              <a:pPr/>
              <a:t>9/9/17</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fld id="{F8B37F5D-E463-484F-A95A-E4E3810FC034}"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2550CA-86DF-EB4F-979F-950E0C063968}" type="datetime1">
              <a:rPr lang="en-US" smtClean="0">
                <a:solidFill>
                  <a:srgbClr val="000000">
                    <a:tint val="75000"/>
                  </a:srgbClr>
                </a:solidFill>
              </a:rPr>
              <a:pPr/>
              <a:t>9/9/17</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fld id="{F8B37F5D-E463-484F-A95A-E4E3810FC034}"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E5712A8-9802-7E40-80CF-6F5BC01F99BD}" type="datetime1">
              <a:rPr lang="en-US" smtClean="0">
                <a:solidFill>
                  <a:srgbClr val="000000">
                    <a:tint val="75000"/>
                  </a:srgbClr>
                </a:solidFill>
              </a:rPr>
              <a:pPr/>
              <a:t>9/9/17</a:t>
            </a:fld>
            <a:endParaRPr lang="en-US">
              <a:solidFill>
                <a:srgbClr val="000000">
                  <a:tint val="75000"/>
                </a:srgbClr>
              </a:solidFill>
            </a:endParaRPr>
          </a:p>
        </p:txBody>
      </p:sp>
      <p:sp>
        <p:nvSpPr>
          <p:cNvPr id="6" name="Footer Placeholder 5"/>
          <p:cNvSpPr>
            <a:spLocks noGrp="1"/>
          </p:cNvSpPr>
          <p:nvPr>
            <p:ph type="ftr" sz="quarter" idx="11"/>
          </p:nvPr>
        </p:nvSpPr>
        <p:spPr/>
        <p:txBody>
          <a:bodyPr/>
          <a:lstStyle/>
          <a:p>
            <a:endParaRPr lang="en-US">
              <a:solidFill>
                <a:srgbClr val="000000">
                  <a:tint val="75000"/>
                </a:srgbClr>
              </a:solidFill>
            </a:endParaRPr>
          </a:p>
        </p:txBody>
      </p:sp>
      <p:sp>
        <p:nvSpPr>
          <p:cNvPr id="7" name="Slide Number Placeholder 6"/>
          <p:cNvSpPr>
            <a:spLocks noGrp="1"/>
          </p:cNvSpPr>
          <p:nvPr>
            <p:ph type="sldNum" sz="quarter" idx="12"/>
          </p:nvPr>
        </p:nvSpPr>
        <p:spPr/>
        <p:txBody>
          <a:bodyPr/>
          <a:lstStyle/>
          <a:p>
            <a:fld id="{F8B37F5D-E463-484F-A95A-E4E3810FC034}"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145B8D1-1D8D-984D-A2E6-AF6CF65C380D}" type="datetime1">
              <a:rPr lang="en-US" smtClean="0">
                <a:solidFill>
                  <a:srgbClr val="000000">
                    <a:tint val="75000"/>
                  </a:srgbClr>
                </a:solidFill>
              </a:rPr>
              <a:pPr/>
              <a:t>9/9/17</a:t>
            </a:fld>
            <a:endParaRPr lang="en-US">
              <a:solidFill>
                <a:srgbClr val="000000">
                  <a:tint val="75000"/>
                </a:srgbClr>
              </a:solidFill>
            </a:endParaRPr>
          </a:p>
        </p:txBody>
      </p:sp>
      <p:sp>
        <p:nvSpPr>
          <p:cNvPr id="8" name="Footer Placeholder 7"/>
          <p:cNvSpPr>
            <a:spLocks noGrp="1"/>
          </p:cNvSpPr>
          <p:nvPr>
            <p:ph type="ftr" sz="quarter" idx="11"/>
          </p:nvPr>
        </p:nvSpPr>
        <p:spPr/>
        <p:txBody>
          <a:bodyPr/>
          <a:lstStyle/>
          <a:p>
            <a:endParaRPr lang="en-US">
              <a:solidFill>
                <a:srgbClr val="000000">
                  <a:tint val="75000"/>
                </a:srgbClr>
              </a:solidFill>
            </a:endParaRPr>
          </a:p>
        </p:txBody>
      </p:sp>
      <p:sp>
        <p:nvSpPr>
          <p:cNvPr id="9" name="Slide Number Placeholder 8"/>
          <p:cNvSpPr>
            <a:spLocks noGrp="1"/>
          </p:cNvSpPr>
          <p:nvPr>
            <p:ph type="sldNum" sz="quarter" idx="12"/>
          </p:nvPr>
        </p:nvSpPr>
        <p:spPr/>
        <p:txBody>
          <a:bodyPr/>
          <a:lstStyle/>
          <a:p>
            <a:fld id="{F8B37F5D-E463-484F-A95A-E4E3810FC034}"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4246827-6E74-3F4E-83AF-A9C2E46521FB}" type="datetime1">
              <a:rPr lang="en-US" smtClean="0">
                <a:solidFill>
                  <a:srgbClr val="000000">
                    <a:tint val="75000"/>
                  </a:srgbClr>
                </a:solidFill>
              </a:rPr>
              <a:pPr/>
              <a:t>9/9/17</a:t>
            </a:fld>
            <a:endParaRPr lang="en-US">
              <a:solidFill>
                <a:srgbClr val="000000">
                  <a:tint val="75000"/>
                </a:srgbClr>
              </a:solidFill>
            </a:endParaRPr>
          </a:p>
        </p:txBody>
      </p:sp>
      <p:sp>
        <p:nvSpPr>
          <p:cNvPr id="4" name="Footer Placeholder 3"/>
          <p:cNvSpPr>
            <a:spLocks noGrp="1"/>
          </p:cNvSpPr>
          <p:nvPr>
            <p:ph type="ftr" sz="quarter" idx="11"/>
          </p:nvPr>
        </p:nvSpPr>
        <p:spPr/>
        <p:txBody>
          <a:bodyPr/>
          <a:lstStyle/>
          <a:p>
            <a:endParaRPr lang="en-US">
              <a:solidFill>
                <a:srgbClr val="000000">
                  <a:tint val="75000"/>
                </a:srgbClr>
              </a:solidFill>
            </a:endParaRPr>
          </a:p>
        </p:txBody>
      </p:sp>
      <p:sp>
        <p:nvSpPr>
          <p:cNvPr id="5" name="Slide Number Placeholder 4"/>
          <p:cNvSpPr>
            <a:spLocks noGrp="1"/>
          </p:cNvSpPr>
          <p:nvPr>
            <p:ph type="sldNum" sz="quarter" idx="12"/>
          </p:nvPr>
        </p:nvSpPr>
        <p:spPr/>
        <p:txBody>
          <a:bodyPr/>
          <a:lstStyle/>
          <a:p>
            <a:fld id="{F8B37F5D-E463-484F-A95A-E4E3810FC034}"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11C08D-827D-BF48-916B-BDD6941D9486}" type="datetime1">
              <a:rPr lang="en-US" smtClean="0">
                <a:solidFill>
                  <a:srgbClr val="000000">
                    <a:tint val="75000"/>
                  </a:srgbClr>
                </a:solidFill>
              </a:rPr>
              <a:pPr/>
              <a:t>9/9/17</a:t>
            </a:fld>
            <a:endParaRPr lang="en-US">
              <a:solidFill>
                <a:srgbClr val="000000">
                  <a:tint val="75000"/>
                </a:srgbClr>
              </a:solidFill>
            </a:endParaRPr>
          </a:p>
        </p:txBody>
      </p:sp>
      <p:sp>
        <p:nvSpPr>
          <p:cNvPr id="3" name="Footer Placeholder 2"/>
          <p:cNvSpPr>
            <a:spLocks noGrp="1"/>
          </p:cNvSpPr>
          <p:nvPr>
            <p:ph type="ftr" sz="quarter" idx="11"/>
          </p:nvPr>
        </p:nvSpPr>
        <p:spPr/>
        <p:txBody>
          <a:bodyPr/>
          <a:lstStyle/>
          <a:p>
            <a:endParaRPr lang="en-US">
              <a:solidFill>
                <a:srgbClr val="000000">
                  <a:tint val="75000"/>
                </a:srgbClr>
              </a:solidFill>
            </a:endParaRPr>
          </a:p>
        </p:txBody>
      </p:sp>
      <p:sp>
        <p:nvSpPr>
          <p:cNvPr id="4" name="Slide Number Placeholder 3"/>
          <p:cNvSpPr>
            <a:spLocks noGrp="1"/>
          </p:cNvSpPr>
          <p:nvPr>
            <p:ph type="sldNum" sz="quarter" idx="12"/>
          </p:nvPr>
        </p:nvSpPr>
        <p:spPr/>
        <p:txBody>
          <a:bodyPr/>
          <a:lstStyle/>
          <a:p>
            <a:fld id="{F8B37F5D-E463-484F-A95A-E4E3810FC034}"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0E80BCA-59FC-FF4B-81C8-CC6F73D76DB1}" type="datetime1">
              <a:rPr lang="en-US" smtClean="0">
                <a:solidFill>
                  <a:srgbClr val="000000">
                    <a:tint val="75000"/>
                  </a:srgbClr>
                </a:solidFill>
              </a:rPr>
              <a:pPr/>
              <a:t>9/9/17</a:t>
            </a:fld>
            <a:endParaRPr lang="en-US">
              <a:solidFill>
                <a:srgbClr val="000000">
                  <a:tint val="75000"/>
                </a:srgbClr>
              </a:solidFill>
            </a:endParaRPr>
          </a:p>
        </p:txBody>
      </p:sp>
      <p:sp>
        <p:nvSpPr>
          <p:cNvPr id="6" name="Footer Placeholder 5"/>
          <p:cNvSpPr>
            <a:spLocks noGrp="1"/>
          </p:cNvSpPr>
          <p:nvPr>
            <p:ph type="ftr" sz="quarter" idx="11"/>
          </p:nvPr>
        </p:nvSpPr>
        <p:spPr/>
        <p:txBody>
          <a:bodyPr/>
          <a:lstStyle/>
          <a:p>
            <a:endParaRPr lang="en-US">
              <a:solidFill>
                <a:srgbClr val="000000">
                  <a:tint val="75000"/>
                </a:srgbClr>
              </a:solidFill>
            </a:endParaRPr>
          </a:p>
        </p:txBody>
      </p:sp>
      <p:sp>
        <p:nvSpPr>
          <p:cNvPr id="7" name="Slide Number Placeholder 6"/>
          <p:cNvSpPr>
            <a:spLocks noGrp="1"/>
          </p:cNvSpPr>
          <p:nvPr>
            <p:ph type="sldNum" sz="quarter" idx="12"/>
          </p:nvPr>
        </p:nvSpPr>
        <p:spPr/>
        <p:txBody>
          <a:bodyPr/>
          <a:lstStyle/>
          <a:p>
            <a:fld id="{F8B37F5D-E463-484F-A95A-E4E3810FC034}"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68044F0-81AF-CB42-8279-D7AD7EE4B8E7}" type="datetime1">
              <a:rPr lang="en-US" smtClean="0">
                <a:solidFill>
                  <a:srgbClr val="000000">
                    <a:tint val="75000"/>
                  </a:srgbClr>
                </a:solidFill>
              </a:rPr>
              <a:pPr/>
              <a:t>9/9/17</a:t>
            </a:fld>
            <a:endParaRPr lang="en-US">
              <a:solidFill>
                <a:srgbClr val="000000">
                  <a:tint val="75000"/>
                </a:srgbClr>
              </a:solidFill>
            </a:endParaRPr>
          </a:p>
        </p:txBody>
      </p:sp>
      <p:sp>
        <p:nvSpPr>
          <p:cNvPr id="6" name="Footer Placeholder 5"/>
          <p:cNvSpPr>
            <a:spLocks noGrp="1"/>
          </p:cNvSpPr>
          <p:nvPr>
            <p:ph type="ftr" sz="quarter" idx="11"/>
          </p:nvPr>
        </p:nvSpPr>
        <p:spPr/>
        <p:txBody>
          <a:bodyPr/>
          <a:lstStyle/>
          <a:p>
            <a:endParaRPr lang="en-US">
              <a:solidFill>
                <a:srgbClr val="000000">
                  <a:tint val="75000"/>
                </a:srgbClr>
              </a:solidFill>
            </a:endParaRPr>
          </a:p>
        </p:txBody>
      </p:sp>
      <p:sp>
        <p:nvSpPr>
          <p:cNvPr id="7" name="Slide Number Placeholder 6"/>
          <p:cNvSpPr>
            <a:spLocks noGrp="1"/>
          </p:cNvSpPr>
          <p:nvPr>
            <p:ph type="sldNum" sz="quarter" idx="12"/>
          </p:nvPr>
        </p:nvSpPr>
        <p:spPr/>
        <p:txBody>
          <a:bodyPr/>
          <a:lstStyle/>
          <a:p>
            <a:fld id="{F8B37F5D-E463-484F-A95A-E4E3810FC034}"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B532F0-B4D0-6747-B94B-14DACCA8C7EC}" type="datetime1">
              <a:rPr lang="en-US" smtClean="0">
                <a:solidFill>
                  <a:srgbClr val="000000">
                    <a:tint val="75000"/>
                  </a:srgbClr>
                </a:solidFill>
              </a:rPr>
              <a:pPr/>
              <a:t>9/9/17</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fld id="{F8B37F5D-E463-484F-A95A-E4E3810FC034}"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21DE07-FCDB-2A45-B886-08D8DED6CB20}" type="datetime1">
              <a:rPr lang="en-US" smtClean="0">
                <a:solidFill>
                  <a:srgbClr val="000000">
                    <a:tint val="75000"/>
                  </a:srgbClr>
                </a:solidFill>
              </a:rPr>
              <a:pPr/>
              <a:t>9/9/17</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fld id="{F8B37F5D-E463-484F-A95A-E4E3810FC034}"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Title, Sub-Title and Conten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a:xfrm>
            <a:off x="264424" y="1640461"/>
            <a:ext cx="11663155" cy="4741311"/>
          </a:xfrm>
          <a:prstGeom prst="rect">
            <a:avLst/>
          </a:prstGeom>
          <a:noFill/>
          <a:ln w="12700">
            <a:noFill/>
            <a:miter lim="800000"/>
            <a:headEnd/>
            <a:tailEnd/>
          </a:ln>
        </p:spPr>
        <p:txBody>
          <a:bodyPr vert="horz" wrap="square" lIns="0" tIns="36000" rIns="0" bIns="0" numCol="1" anchor="t" anchorCtr="0" compatLnSpc="1">
            <a:prstTxWarp prst="textNoShape">
              <a:avLst/>
            </a:prstTxWarp>
          </a:bodyPr>
          <a:lstStyle>
            <a:lvl1pPr marL="271456" indent="-271456" algn="l" rtl="0" eaLnBrk="1" fontAlgn="base" hangingPunct="1">
              <a:spcBef>
                <a:spcPts val="800"/>
              </a:spcBef>
              <a:spcAft>
                <a:spcPct val="0"/>
              </a:spcAft>
              <a:buClr>
                <a:schemeClr val="tx1"/>
              </a:buClr>
              <a:buFont typeface="Arial" pitchFamily="34" charset="0"/>
              <a:buChar char="•"/>
              <a:defRPr lang="de-DE" sz="1200" dirty="0" smtClean="0">
                <a:solidFill>
                  <a:schemeClr val="tx1"/>
                </a:solidFill>
                <a:latin typeface="+mn-lt"/>
                <a:ea typeface="+mn-ea"/>
                <a:cs typeface="+mn-cs"/>
              </a:defRPr>
            </a:lvl1pPr>
            <a:lvl2pPr marL="444489" indent="-173034" algn="l" rtl="0" eaLnBrk="1" fontAlgn="base" hangingPunct="1">
              <a:spcBef>
                <a:spcPts val="800"/>
              </a:spcBef>
              <a:spcAft>
                <a:spcPct val="0"/>
              </a:spcAft>
              <a:buClr>
                <a:schemeClr val="tx1"/>
              </a:buClr>
              <a:buFont typeface="Arial" pitchFamily="34" charset="0"/>
              <a:buChar char="•"/>
              <a:defRPr lang="de-DE" sz="1200" dirty="0" smtClean="0">
                <a:solidFill>
                  <a:schemeClr val="tx1"/>
                </a:solidFill>
                <a:latin typeface="+mn-lt"/>
                <a:ea typeface="+mn-ea"/>
                <a:cs typeface="+mn-cs"/>
              </a:defRPr>
            </a:lvl2pPr>
            <a:lvl3pPr marL="625459" indent="-180970" algn="l" rtl="0" eaLnBrk="1" fontAlgn="base" hangingPunct="1">
              <a:spcBef>
                <a:spcPts val="800"/>
              </a:spcBef>
              <a:spcAft>
                <a:spcPct val="0"/>
              </a:spcAft>
              <a:buClr>
                <a:schemeClr val="tx1"/>
              </a:buClr>
              <a:buFont typeface="Arial" pitchFamily="34" charset="0"/>
              <a:buChar char="•"/>
              <a:tabLst/>
              <a:defRPr lang="de-DE" sz="1200" dirty="0" smtClean="0">
                <a:solidFill>
                  <a:schemeClr val="tx1"/>
                </a:solidFill>
                <a:latin typeface="+mn-lt"/>
                <a:ea typeface="+mn-ea"/>
                <a:cs typeface="+mn-cs"/>
              </a:defRPr>
            </a:lvl3pPr>
            <a:lvl4pPr marL="808018" indent="-182558" algn="l" rtl="0" eaLnBrk="1" fontAlgn="base" hangingPunct="1">
              <a:spcBef>
                <a:spcPts val="800"/>
              </a:spcBef>
              <a:spcAft>
                <a:spcPct val="0"/>
              </a:spcAft>
              <a:buClr>
                <a:schemeClr val="tx1"/>
              </a:buClr>
              <a:buFont typeface="Arial" pitchFamily="34" charset="0"/>
              <a:buChar char="•"/>
              <a:defRPr lang="de-DE" sz="1200" dirty="0" smtClean="0">
                <a:solidFill>
                  <a:schemeClr val="tx1"/>
                </a:solidFill>
                <a:latin typeface="+mn-lt"/>
                <a:ea typeface="+mn-ea"/>
                <a:cs typeface="+mn-cs"/>
              </a:defRPr>
            </a:lvl4pPr>
            <a:lvl5pPr marL="988989" indent="-180970" algn="l" rtl="0" eaLnBrk="1" fontAlgn="base" hangingPunct="1">
              <a:spcBef>
                <a:spcPts val="800"/>
              </a:spcBef>
              <a:spcAft>
                <a:spcPct val="0"/>
              </a:spcAft>
              <a:buClr>
                <a:schemeClr val="tx1"/>
              </a:buClr>
              <a:buFont typeface="Arial" pitchFamily="34" charset="0"/>
              <a:buChar char="•"/>
              <a:defRPr lang="de-DE" sz="1200" dirty="0">
                <a:solidFill>
                  <a:schemeClr val="tx1"/>
                </a:solidFill>
                <a:latin typeface="+mn-lt"/>
                <a:ea typeface="+mn-ea"/>
                <a:cs typeface="+mn-cs"/>
              </a:defRPr>
            </a:lvl5pPr>
          </a:lstStyle>
          <a:p>
            <a:pPr lvl="0"/>
            <a:r>
              <a:rPr lang="en-US" noProof="0" dirty="0"/>
              <a:t>Bullet one</a:t>
            </a:r>
          </a:p>
          <a:p>
            <a:pPr lvl="1"/>
            <a:r>
              <a:rPr lang="en-US" noProof="0" dirty="0"/>
              <a:t>Bullet two</a:t>
            </a:r>
          </a:p>
          <a:p>
            <a:pPr lvl="2"/>
            <a:r>
              <a:rPr lang="en-US" noProof="0" dirty="0"/>
              <a:t>Bullet three</a:t>
            </a:r>
          </a:p>
          <a:p>
            <a:pPr lvl="3"/>
            <a:r>
              <a:rPr lang="en-US" noProof="0" dirty="0"/>
              <a:t>Bullet four</a:t>
            </a:r>
          </a:p>
          <a:p>
            <a:pPr lvl="4"/>
            <a:r>
              <a:rPr lang="en-US" noProof="0" dirty="0"/>
              <a:t>Bullet five</a:t>
            </a:r>
          </a:p>
        </p:txBody>
      </p:sp>
      <p:sp>
        <p:nvSpPr>
          <p:cNvPr id="9" name="Textplatzhalter 2"/>
          <p:cNvSpPr>
            <a:spLocks noGrp="1"/>
          </p:cNvSpPr>
          <p:nvPr>
            <p:ph type="body" idx="13"/>
          </p:nvPr>
        </p:nvSpPr>
        <p:spPr>
          <a:xfrm>
            <a:off x="264424" y="1102301"/>
            <a:ext cx="11663155" cy="538139"/>
          </a:xfrm>
          <a:prstGeom prst="rect">
            <a:avLst/>
          </a:prstGeom>
          <a:noFill/>
        </p:spPr>
        <p:txBody>
          <a:bodyPr wrap="square" lIns="0" tIns="72000" rIns="0" bIns="36000">
            <a:noAutofit/>
          </a:bodyPr>
          <a:lstStyle>
            <a:lvl1pPr marL="0" indent="0">
              <a:buNone/>
              <a:defRPr lang="de-DE" sz="1800" b="1" dirty="0" smtClean="0">
                <a:solidFill>
                  <a:schemeClr val="accent6"/>
                </a:solidFill>
                <a:latin typeface="+mn-lt"/>
                <a:ea typeface="+mn-ea"/>
                <a:cs typeface="+mn-cs"/>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marL="176209" lvl="0" indent="-176209" algn="l" rtl="0" eaLnBrk="1" fontAlgn="base" hangingPunct="1">
              <a:spcBef>
                <a:spcPts val="800"/>
              </a:spcBef>
              <a:spcAft>
                <a:spcPct val="0"/>
              </a:spcAft>
              <a:buClr>
                <a:schemeClr val="tx1"/>
              </a:buClr>
              <a:buFontTx/>
              <a:buNone/>
            </a:pPr>
            <a:r>
              <a:rPr lang="en-US" noProof="0" dirty="0"/>
              <a:t>Click to edit Master text styles</a:t>
            </a:r>
          </a:p>
        </p:txBody>
      </p:sp>
      <p:sp>
        <p:nvSpPr>
          <p:cNvPr id="4" name="Titel 3"/>
          <p:cNvSpPr>
            <a:spLocks noGrp="1"/>
          </p:cNvSpPr>
          <p:nvPr>
            <p:ph type="title"/>
          </p:nvPr>
        </p:nvSpPr>
        <p:spPr>
          <a:xfrm>
            <a:off x="264424" y="107580"/>
            <a:ext cx="11663155" cy="994725"/>
          </a:xfrm>
        </p:spPr>
        <p:txBody>
          <a:bodyPr anchor="b"/>
          <a:lstStyle>
            <a:lvl1pPr>
              <a:defRPr sz="2400">
                <a:solidFill>
                  <a:schemeClr val="tx2"/>
                </a:solidFill>
              </a:defRPr>
            </a:lvl1pPr>
          </a:lstStyle>
          <a:p>
            <a:r>
              <a:rPr lang="en-US" dirty="0"/>
              <a:t>Click to edit Master title style</a:t>
            </a:r>
            <a:endParaRPr lang="de-DE" dirty="0"/>
          </a:p>
        </p:txBody>
      </p:sp>
    </p:spTree>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0" y="6491818"/>
            <a:ext cx="2743200" cy="366183"/>
          </a:xfrm>
          <a:prstGeom prst="rect">
            <a:avLst/>
          </a:prstGeom>
        </p:spPr>
        <p:txBody>
          <a:bodyPr/>
          <a:lstStyle>
            <a:lvl1pPr>
              <a:defRPr>
                <a:solidFill>
                  <a:schemeClr val="tx1"/>
                </a:solidFill>
              </a:defRPr>
            </a:lvl1pPr>
          </a:lstStyle>
          <a:p>
            <a:fld id="{4C30EA19-C7FC-A849-B72B-55EE0C5BC328}" type="slidenum">
              <a:rPr lang="en-US" smtClean="0">
                <a:solidFill>
                  <a:srgbClr val="000000"/>
                </a:solidFill>
              </a:rPr>
              <a:pPr/>
              <a:t>‹#›</a:t>
            </a:fld>
            <a:endParaRPr lang="en-US" dirty="0">
              <a:solidFill>
                <a:srgbClr val="000000"/>
              </a:solidFill>
            </a:endParaRPr>
          </a:p>
        </p:txBody>
      </p:sp>
    </p:spTree>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0" y="6491818"/>
            <a:ext cx="2743200" cy="366183"/>
          </a:xfrm>
          <a:prstGeom prst="rect">
            <a:avLst/>
          </a:prstGeom>
        </p:spPr>
        <p:txBody>
          <a:bodyPr/>
          <a:lstStyle>
            <a:lvl1pPr>
              <a:defRPr>
                <a:solidFill>
                  <a:schemeClr val="tx1"/>
                </a:solidFill>
              </a:defRPr>
            </a:lvl1pPr>
          </a:lstStyle>
          <a:p>
            <a:fld id="{4C30EA19-C7FC-A849-B72B-55EE0C5BC328}" type="slidenum">
              <a:rPr lang="en-US" smtClean="0">
                <a:solidFill>
                  <a:srgbClr val="000000"/>
                </a:solidFill>
              </a:rPr>
              <a:pPr/>
              <a:t>‹#›</a:t>
            </a:fld>
            <a:endParaRPr lang="en-US" dirty="0">
              <a:solidFill>
                <a:srgbClr val="000000"/>
              </a:solidFill>
            </a:endParaRPr>
          </a:p>
        </p:txBody>
      </p:sp>
    </p:spTree>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0" y="6491818"/>
            <a:ext cx="2743200" cy="366183"/>
          </a:xfrm>
          <a:prstGeom prst="rect">
            <a:avLst/>
          </a:prstGeom>
        </p:spPr>
        <p:txBody>
          <a:bodyPr/>
          <a:lstStyle>
            <a:lvl1pPr>
              <a:defRPr>
                <a:solidFill>
                  <a:schemeClr val="tx1"/>
                </a:solidFill>
              </a:defRPr>
            </a:lvl1pPr>
          </a:lstStyle>
          <a:p>
            <a:fld id="{4C30EA19-C7FC-A849-B72B-55EE0C5BC328}" type="slidenum">
              <a:rPr lang="en-US" smtClean="0">
                <a:solidFill>
                  <a:srgbClr val="000000"/>
                </a:solidFill>
              </a:rPr>
              <a:pPr/>
              <a:t>‹#›</a:t>
            </a:fld>
            <a:endParaRPr lang="en-US" dirty="0">
              <a:solidFill>
                <a:srgbClr val="000000"/>
              </a:solidFill>
            </a:endParaRPr>
          </a:p>
        </p:txBody>
      </p:sp>
    </p:spTree>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0" y="6491818"/>
            <a:ext cx="2743200" cy="366183"/>
          </a:xfrm>
          <a:prstGeom prst="rect">
            <a:avLst/>
          </a:prstGeom>
        </p:spPr>
        <p:txBody>
          <a:bodyPr/>
          <a:lstStyle>
            <a:lvl1pPr>
              <a:defRPr>
                <a:solidFill>
                  <a:schemeClr val="tx1"/>
                </a:solidFill>
              </a:defRPr>
            </a:lvl1pPr>
          </a:lstStyle>
          <a:p>
            <a:fld id="{4C30EA19-C7FC-A849-B72B-55EE0C5BC328}" type="slidenum">
              <a:rPr lang="en-US" smtClean="0">
                <a:solidFill>
                  <a:srgbClr val="000000"/>
                </a:solidFill>
              </a:rPr>
              <a:pPr/>
              <a:t>‹#›</a:t>
            </a:fld>
            <a:endParaRPr lang="en-US" dirty="0">
              <a:solidFill>
                <a:srgbClr val="000000"/>
              </a:solidFill>
            </a:endParaRPr>
          </a:p>
        </p:txBody>
      </p:sp>
    </p:spTree>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BC0560C-1944-DE45-9D05-57183B901907}" type="datetime1">
              <a:rPr lang="en-US" smtClean="0">
                <a:solidFill>
                  <a:srgbClr val="000000">
                    <a:tint val="75000"/>
                  </a:srgbClr>
                </a:solidFill>
              </a:rPr>
              <a:pPr/>
              <a:t>9/9/17</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fld id="{F8B37F5D-E463-484F-A95A-E4E3810FC034}"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81F1D1-042F-ED4F-A37A-B1173077781D}" type="datetime1">
              <a:rPr lang="en-US" smtClean="0">
                <a:solidFill>
                  <a:srgbClr val="000000">
                    <a:tint val="75000"/>
                  </a:srgbClr>
                </a:solidFill>
              </a:rPr>
              <a:pPr/>
              <a:t>9/9/17</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fld id="{F8B37F5D-E463-484F-A95A-E4E3810FC034}"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2550CA-86DF-EB4F-979F-950E0C063968}" type="datetime1">
              <a:rPr lang="en-US" smtClean="0">
                <a:solidFill>
                  <a:srgbClr val="000000">
                    <a:tint val="75000"/>
                  </a:srgbClr>
                </a:solidFill>
              </a:rPr>
              <a:pPr/>
              <a:t>9/9/17</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fld id="{F8B37F5D-E463-484F-A95A-E4E3810FC034}"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E5712A8-9802-7E40-80CF-6F5BC01F99BD}" type="datetime1">
              <a:rPr lang="en-US" smtClean="0">
                <a:solidFill>
                  <a:srgbClr val="000000">
                    <a:tint val="75000"/>
                  </a:srgbClr>
                </a:solidFill>
              </a:rPr>
              <a:pPr/>
              <a:t>9/9/17</a:t>
            </a:fld>
            <a:endParaRPr lang="en-US">
              <a:solidFill>
                <a:srgbClr val="000000">
                  <a:tint val="75000"/>
                </a:srgbClr>
              </a:solidFill>
            </a:endParaRPr>
          </a:p>
        </p:txBody>
      </p:sp>
      <p:sp>
        <p:nvSpPr>
          <p:cNvPr id="6" name="Footer Placeholder 5"/>
          <p:cNvSpPr>
            <a:spLocks noGrp="1"/>
          </p:cNvSpPr>
          <p:nvPr>
            <p:ph type="ftr" sz="quarter" idx="11"/>
          </p:nvPr>
        </p:nvSpPr>
        <p:spPr/>
        <p:txBody>
          <a:bodyPr/>
          <a:lstStyle/>
          <a:p>
            <a:endParaRPr lang="en-US">
              <a:solidFill>
                <a:srgbClr val="000000">
                  <a:tint val="75000"/>
                </a:srgbClr>
              </a:solidFill>
            </a:endParaRPr>
          </a:p>
        </p:txBody>
      </p:sp>
      <p:sp>
        <p:nvSpPr>
          <p:cNvPr id="7" name="Slide Number Placeholder 6"/>
          <p:cNvSpPr>
            <a:spLocks noGrp="1"/>
          </p:cNvSpPr>
          <p:nvPr>
            <p:ph type="sldNum" sz="quarter" idx="12"/>
          </p:nvPr>
        </p:nvSpPr>
        <p:spPr/>
        <p:txBody>
          <a:bodyPr/>
          <a:lstStyle/>
          <a:p>
            <a:fld id="{F8B37F5D-E463-484F-A95A-E4E3810FC034}"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145B8D1-1D8D-984D-A2E6-AF6CF65C380D}" type="datetime1">
              <a:rPr lang="en-US" smtClean="0">
                <a:solidFill>
                  <a:srgbClr val="000000">
                    <a:tint val="75000"/>
                  </a:srgbClr>
                </a:solidFill>
              </a:rPr>
              <a:pPr/>
              <a:t>9/9/17</a:t>
            </a:fld>
            <a:endParaRPr lang="en-US">
              <a:solidFill>
                <a:srgbClr val="000000">
                  <a:tint val="75000"/>
                </a:srgbClr>
              </a:solidFill>
            </a:endParaRPr>
          </a:p>
        </p:txBody>
      </p:sp>
      <p:sp>
        <p:nvSpPr>
          <p:cNvPr id="8" name="Footer Placeholder 7"/>
          <p:cNvSpPr>
            <a:spLocks noGrp="1"/>
          </p:cNvSpPr>
          <p:nvPr>
            <p:ph type="ftr" sz="quarter" idx="11"/>
          </p:nvPr>
        </p:nvSpPr>
        <p:spPr/>
        <p:txBody>
          <a:bodyPr/>
          <a:lstStyle/>
          <a:p>
            <a:endParaRPr lang="en-US">
              <a:solidFill>
                <a:srgbClr val="000000">
                  <a:tint val="75000"/>
                </a:srgbClr>
              </a:solidFill>
            </a:endParaRPr>
          </a:p>
        </p:txBody>
      </p:sp>
      <p:sp>
        <p:nvSpPr>
          <p:cNvPr id="9" name="Slide Number Placeholder 8"/>
          <p:cNvSpPr>
            <a:spLocks noGrp="1"/>
          </p:cNvSpPr>
          <p:nvPr>
            <p:ph type="sldNum" sz="quarter" idx="12"/>
          </p:nvPr>
        </p:nvSpPr>
        <p:spPr/>
        <p:txBody>
          <a:bodyPr/>
          <a:lstStyle/>
          <a:p>
            <a:fld id="{F8B37F5D-E463-484F-A95A-E4E3810FC034}"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4246827-6E74-3F4E-83AF-A9C2E46521FB}" type="datetime1">
              <a:rPr lang="en-US" smtClean="0">
                <a:solidFill>
                  <a:srgbClr val="000000">
                    <a:tint val="75000"/>
                  </a:srgbClr>
                </a:solidFill>
              </a:rPr>
              <a:pPr/>
              <a:t>9/9/17</a:t>
            </a:fld>
            <a:endParaRPr lang="en-US">
              <a:solidFill>
                <a:srgbClr val="000000">
                  <a:tint val="75000"/>
                </a:srgbClr>
              </a:solidFill>
            </a:endParaRPr>
          </a:p>
        </p:txBody>
      </p:sp>
      <p:sp>
        <p:nvSpPr>
          <p:cNvPr id="4" name="Footer Placeholder 3"/>
          <p:cNvSpPr>
            <a:spLocks noGrp="1"/>
          </p:cNvSpPr>
          <p:nvPr>
            <p:ph type="ftr" sz="quarter" idx="11"/>
          </p:nvPr>
        </p:nvSpPr>
        <p:spPr/>
        <p:txBody>
          <a:bodyPr/>
          <a:lstStyle/>
          <a:p>
            <a:endParaRPr lang="en-US">
              <a:solidFill>
                <a:srgbClr val="000000">
                  <a:tint val="75000"/>
                </a:srgbClr>
              </a:solidFill>
            </a:endParaRPr>
          </a:p>
        </p:txBody>
      </p:sp>
      <p:sp>
        <p:nvSpPr>
          <p:cNvPr id="5" name="Slide Number Placeholder 4"/>
          <p:cNvSpPr>
            <a:spLocks noGrp="1"/>
          </p:cNvSpPr>
          <p:nvPr>
            <p:ph type="sldNum" sz="quarter" idx="12"/>
          </p:nvPr>
        </p:nvSpPr>
        <p:spPr/>
        <p:txBody>
          <a:bodyPr/>
          <a:lstStyle/>
          <a:p>
            <a:fld id="{F8B37F5D-E463-484F-A95A-E4E3810FC034}"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11C08D-827D-BF48-916B-BDD6941D9486}" type="datetime1">
              <a:rPr lang="en-US" smtClean="0">
                <a:solidFill>
                  <a:srgbClr val="000000">
                    <a:tint val="75000"/>
                  </a:srgbClr>
                </a:solidFill>
              </a:rPr>
              <a:pPr/>
              <a:t>9/9/17</a:t>
            </a:fld>
            <a:endParaRPr lang="en-US">
              <a:solidFill>
                <a:srgbClr val="000000">
                  <a:tint val="75000"/>
                </a:srgbClr>
              </a:solidFill>
            </a:endParaRPr>
          </a:p>
        </p:txBody>
      </p:sp>
      <p:sp>
        <p:nvSpPr>
          <p:cNvPr id="3" name="Footer Placeholder 2"/>
          <p:cNvSpPr>
            <a:spLocks noGrp="1"/>
          </p:cNvSpPr>
          <p:nvPr>
            <p:ph type="ftr" sz="quarter" idx="11"/>
          </p:nvPr>
        </p:nvSpPr>
        <p:spPr/>
        <p:txBody>
          <a:bodyPr/>
          <a:lstStyle/>
          <a:p>
            <a:endParaRPr lang="en-US">
              <a:solidFill>
                <a:srgbClr val="000000">
                  <a:tint val="75000"/>
                </a:srgbClr>
              </a:solidFill>
            </a:endParaRPr>
          </a:p>
        </p:txBody>
      </p:sp>
      <p:sp>
        <p:nvSpPr>
          <p:cNvPr id="4" name="Slide Number Placeholder 3"/>
          <p:cNvSpPr>
            <a:spLocks noGrp="1"/>
          </p:cNvSpPr>
          <p:nvPr>
            <p:ph type="sldNum" sz="quarter" idx="12"/>
          </p:nvPr>
        </p:nvSpPr>
        <p:spPr/>
        <p:txBody>
          <a:bodyPr/>
          <a:lstStyle/>
          <a:p>
            <a:fld id="{F8B37F5D-E463-484F-A95A-E4E3810FC034}"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0E80BCA-59FC-FF4B-81C8-CC6F73D76DB1}" type="datetime1">
              <a:rPr lang="en-US" smtClean="0">
                <a:solidFill>
                  <a:srgbClr val="000000">
                    <a:tint val="75000"/>
                  </a:srgbClr>
                </a:solidFill>
              </a:rPr>
              <a:pPr/>
              <a:t>9/9/17</a:t>
            </a:fld>
            <a:endParaRPr lang="en-US">
              <a:solidFill>
                <a:srgbClr val="000000">
                  <a:tint val="75000"/>
                </a:srgbClr>
              </a:solidFill>
            </a:endParaRPr>
          </a:p>
        </p:txBody>
      </p:sp>
      <p:sp>
        <p:nvSpPr>
          <p:cNvPr id="6" name="Footer Placeholder 5"/>
          <p:cNvSpPr>
            <a:spLocks noGrp="1"/>
          </p:cNvSpPr>
          <p:nvPr>
            <p:ph type="ftr" sz="quarter" idx="11"/>
          </p:nvPr>
        </p:nvSpPr>
        <p:spPr/>
        <p:txBody>
          <a:bodyPr/>
          <a:lstStyle/>
          <a:p>
            <a:endParaRPr lang="en-US">
              <a:solidFill>
                <a:srgbClr val="000000">
                  <a:tint val="75000"/>
                </a:srgbClr>
              </a:solidFill>
            </a:endParaRPr>
          </a:p>
        </p:txBody>
      </p:sp>
      <p:sp>
        <p:nvSpPr>
          <p:cNvPr id="7" name="Slide Number Placeholder 6"/>
          <p:cNvSpPr>
            <a:spLocks noGrp="1"/>
          </p:cNvSpPr>
          <p:nvPr>
            <p:ph type="sldNum" sz="quarter" idx="12"/>
          </p:nvPr>
        </p:nvSpPr>
        <p:spPr/>
        <p:txBody>
          <a:bodyPr/>
          <a:lstStyle/>
          <a:p>
            <a:fld id="{F8B37F5D-E463-484F-A95A-E4E3810FC034}"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68044F0-81AF-CB42-8279-D7AD7EE4B8E7}" type="datetime1">
              <a:rPr lang="en-US" smtClean="0">
                <a:solidFill>
                  <a:srgbClr val="000000">
                    <a:tint val="75000"/>
                  </a:srgbClr>
                </a:solidFill>
              </a:rPr>
              <a:pPr/>
              <a:t>9/9/17</a:t>
            </a:fld>
            <a:endParaRPr lang="en-US">
              <a:solidFill>
                <a:srgbClr val="000000">
                  <a:tint val="75000"/>
                </a:srgbClr>
              </a:solidFill>
            </a:endParaRPr>
          </a:p>
        </p:txBody>
      </p:sp>
      <p:sp>
        <p:nvSpPr>
          <p:cNvPr id="6" name="Footer Placeholder 5"/>
          <p:cNvSpPr>
            <a:spLocks noGrp="1"/>
          </p:cNvSpPr>
          <p:nvPr>
            <p:ph type="ftr" sz="quarter" idx="11"/>
          </p:nvPr>
        </p:nvSpPr>
        <p:spPr/>
        <p:txBody>
          <a:bodyPr/>
          <a:lstStyle/>
          <a:p>
            <a:endParaRPr lang="en-US">
              <a:solidFill>
                <a:srgbClr val="000000">
                  <a:tint val="75000"/>
                </a:srgbClr>
              </a:solidFill>
            </a:endParaRPr>
          </a:p>
        </p:txBody>
      </p:sp>
      <p:sp>
        <p:nvSpPr>
          <p:cNvPr id="7" name="Slide Number Placeholder 6"/>
          <p:cNvSpPr>
            <a:spLocks noGrp="1"/>
          </p:cNvSpPr>
          <p:nvPr>
            <p:ph type="sldNum" sz="quarter" idx="12"/>
          </p:nvPr>
        </p:nvSpPr>
        <p:spPr/>
        <p:txBody>
          <a:bodyPr/>
          <a:lstStyle/>
          <a:p>
            <a:fld id="{F8B37F5D-E463-484F-A95A-E4E3810FC034}"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B532F0-B4D0-6747-B94B-14DACCA8C7EC}" type="datetime1">
              <a:rPr lang="en-US" smtClean="0">
                <a:solidFill>
                  <a:srgbClr val="000000">
                    <a:tint val="75000"/>
                  </a:srgbClr>
                </a:solidFill>
              </a:rPr>
              <a:pPr/>
              <a:t>9/9/17</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fld id="{F8B37F5D-E463-484F-A95A-E4E3810FC034}"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21DE07-FCDB-2A45-B886-08D8DED6CB20}" type="datetime1">
              <a:rPr lang="en-US" smtClean="0">
                <a:solidFill>
                  <a:srgbClr val="000000">
                    <a:tint val="75000"/>
                  </a:srgbClr>
                </a:solidFill>
              </a:rPr>
              <a:pPr/>
              <a:t>9/9/17</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fld id="{F8B37F5D-E463-484F-A95A-E4E3810FC034}"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Title, Sub-Title and Conten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a:xfrm>
            <a:off x="264424" y="1640461"/>
            <a:ext cx="11663155" cy="4741311"/>
          </a:xfrm>
          <a:prstGeom prst="rect">
            <a:avLst/>
          </a:prstGeom>
          <a:noFill/>
          <a:ln w="12700">
            <a:noFill/>
            <a:miter lim="800000"/>
            <a:headEnd/>
            <a:tailEnd/>
          </a:ln>
        </p:spPr>
        <p:txBody>
          <a:bodyPr vert="horz" wrap="square" lIns="0" tIns="36000" rIns="0" bIns="0" numCol="1" anchor="t" anchorCtr="0" compatLnSpc="1">
            <a:prstTxWarp prst="textNoShape">
              <a:avLst/>
            </a:prstTxWarp>
          </a:bodyPr>
          <a:lstStyle>
            <a:lvl1pPr marL="271456" indent="-271456" algn="l" rtl="0" eaLnBrk="1" fontAlgn="base" hangingPunct="1">
              <a:spcBef>
                <a:spcPts val="800"/>
              </a:spcBef>
              <a:spcAft>
                <a:spcPct val="0"/>
              </a:spcAft>
              <a:buClr>
                <a:schemeClr val="tx1"/>
              </a:buClr>
              <a:buFont typeface="Arial" pitchFamily="34" charset="0"/>
              <a:buChar char="•"/>
              <a:defRPr lang="de-DE" sz="1200" dirty="0" smtClean="0">
                <a:solidFill>
                  <a:schemeClr val="tx1"/>
                </a:solidFill>
                <a:latin typeface="+mn-lt"/>
                <a:ea typeface="+mn-ea"/>
                <a:cs typeface="+mn-cs"/>
              </a:defRPr>
            </a:lvl1pPr>
            <a:lvl2pPr marL="444489" indent="-173034" algn="l" rtl="0" eaLnBrk="1" fontAlgn="base" hangingPunct="1">
              <a:spcBef>
                <a:spcPts val="800"/>
              </a:spcBef>
              <a:spcAft>
                <a:spcPct val="0"/>
              </a:spcAft>
              <a:buClr>
                <a:schemeClr val="tx1"/>
              </a:buClr>
              <a:buFont typeface="Arial" pitchFamily="34" charset="0"/>
              <a:buChar char="•"/>
              <a:defRPr lang="de-DE" sz="1200" dirty="0" smtClean="0">
                <a:solidFill>
                  <a:schemeClr val="tx1"/>
                </a:solidFill>
                <a:latin typeface="+mn-lt"/>
                <a:ea typeface="+mn-ea"/>
                <a:cs typeface="+mn-cs"/>
              </a:defRPr>
            </a:lvl2pPr>
            <a:lvl3pPr marL="625459" indent="-180970" algn="l" rtl="0" eaLnBrk="1" fontAlgn="base" hangingPunct="1">
              <a:spcBef>
                <a:spcPts val="800"/>
              </a:spcBef>
              <a:spcAft>
                <a:spcPct val="0"/>
              </a:spcAft>
              <a:buClr>
                <a:schemeClr val="tx1"/>
              </a:buClr>
              <a:buFont typeface="Arial" pitchFamily="34" charset="0"/>
              <a:buChar char="•"/>
              <a:tabLst/>
              <a:defRPr lang="de-DE" sz="1200" dirty="0" smtClean="0">
                <a:solidFill>
                  <a:schemeClr val="tx1"/>
                </a:solidFill>
                <a:latin typeface="+mn-lt"/>
                <a:ea typeface="+mn-ea"/>
                <a:cs typeface="+mn-cs"/>
              </a:defRPr>
            </a:lvl3pPr>
            <a:lvl4pPr marL="808018" indent="-182558" algn="l" rtl="0" eaLnBrk="1" fontAlgn="base" hangingPunct="1">
              <a:spcBef>
                <a:spcPts val="800"/>
              </a:spcBef>
              <a:spcAft>
                <a:spcPct val="0"/>
              </a:spcAft>
              <a:buClr>
                <a:schemeClr val="tx1"/>
              </a:buClr>
              <a:buFont typeface="Arial" pitchFamily="34" charset="0"/>
              <a:buChar char="•"/>
              <a:defRPr lang="de-DE" sz="1200" dirty="0" smtClean="0">
                <a:solidFill>
                  <a:schemeClr val="tx1"/>
                </a:solidFill>
                <a:latin typeface="+mn-lt"/>
                <a:ea typeface="+mn-ea"/>
                <a:cs typeface="+mn-cs"/>
              </a:defRPr>
            </a:lvl4pPr>
            <a:lvl5pPr marL="988989" indent="-180970" algn="l" rtl="0" eaLnBrk="1" fontAlgn="base" hangingPunct="1">
              <a:spcBef>
                <a:spcPts val="800"/>
              </a:spcBef>
              <a:spcAft>
                <a:spcPct val="0"/>
              </a:spcAft>
              <a:buClr>
                <a:schemeClr val="tx1"/>
              </a:buClr>
              <a:buFont typeface="Arial" pitchFamily="34" charset="0"/>
              <a:buChar char="•"/>
              <a:defRPr lang="de-DE" sz="1200" dirty="0">
                <a:solidFill>
                  <a:schemeClr val="tx1"/>
                </a:solidFill>
                <a:latin typeface="+mn-lt"/>
                <a:ea typeface="+mn-ea"/>
                <a:cs typeface="+mn-cs"/>
              </a:defRPr>
            </a:lvl5pPr>
          </a:lstStyle>
          <a:p>
            <a:pPr lvl="0"/>
            <a:r>
              <a:rPr lang="en-US" noProof="0" dirty="0"/>
              <a:t>Bullet one</a:t>
            </a:r>
          </a:p>
          <a:p>
            <a:pPr lvl="1"/>
            <a:r>
              <a:rPr lang="en-US" noProof="0" dirty="0"/>
              <a:t>Bullet two</a:t>
            </a:r>
          </a:p>
          <a:p>
            <a:pPr lvl="2"/>
            <a:r>
              <a:rPr lang="en-US" noProof="0" dirty="0"/>
              <a:t>Bullet three</a:t>
            </a:r>
          </a:p>
          <a:p>
            <a:pPr lvl="3"/>
            <a:r>
              <a:rPr lang="en-US" noProof="0" dirty="0"/>
              <a:t>Bullet four</a:t>
            </a:r>
          </a:p>
          <a:p>
            <a:pPr lvl="4"/>
            <a:r>
              <a:rPr lang="en-US" noProof="0" dirty="0"/>
              <a:t>Bullet five</a:t>
            </a:r>
          </a:p>
        </p:txBody>
      </p:sp>
      <p:sp>
        <p:nvSpPr>
          <p:cNvPr id="9" name="Textplatzhalter 2"/>
          <p:cNvSpPr>
            <a:spLocks noGrp="1"/>
          </p:cNvSpPr>
          <p:nvPr>
            <p:ph type="body" idx="13"/>
          </p:nvPr>
        </p:nvSpPr>
        <p:spPr>
          <a:xfrm>
            <a:off x="264424" y="1102301"/>
            <a:ext cx="11663155" cy="538139"/>
          </a:xfrm>
          <a:prstGeom prst="rect">
            <a:avLst/>
          </a:prstGeom>
          <a:noFill/>
        </p:spPr>
        <p:txBody>
          <a:bodyPr wrap="square" lIns="0" tIns="72000" rIns="0" bIns="36000">
            <a:noAutofit/>
          </a:bodyPr>
          <a:lstStyle>
            <a:lvl1pPr marL="0" indent="0">
              <a:buNone/>
              <a:defRPr lang="de-DE" sz="1800" b="1" dirty="0" smtClean="0">
                <a:solidFill>
                  <a:schemeClr val="accent6"/>
                </a:solidFill>
                <a:latin typeface="+mn-lt"/>
                <a:ea typeface="+mn-ea"/>
                <a:cs typeface="+mn-cs"/>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marL="176209" lvl="0" indent="-176209" algn="l" rtl="0" eaLnBrk="1" fontAlgn="base" hangingPunct="1">
              <a:spcBef>
                <a:spcPts val="800"/>
              </a:spcBef>
              <a:spcAft>
                <a:spcPct val="0"/>
              </a:spcAft>
              <a:buClr>
                <a:schemeClr val="tx1"/>
              </a:buClr>
              <a:buFontTx/>
              <a:buNone/>
            </a:pPr>
            <a:r>
              <a:rPr lang="en-US" noProof="0" dirty="0"/>
              <a:t>Click to edit Master text styles</a:t>
            </a:r>
          </a:p>
        </p:txBody>
      </p:sp>
      <p:sp>
        <p:nvSpPr>
          <p:cNvPr id="4" name="Titel 3"/>
          <p:cNvSpPr>
            <a:spLocks noGrp="1"/>
          </p:cNvSpPr>
          <p:nvPr>
            <p:ph type="title"/>
          </p:nvPr>
        </p:nvSpPr>
        <p:spPr>
          <a:xfrm>
            <a:off x="264424" y="107580"/>
            <a:ext cx="11663155" cy="994725"/>
          </a:xfrm>
        </p:spPr>
        <p:txBody>
          <a:bodyPr anchor="b"/>
          <a:lstStyle>
            <a:lvl1pPr>
              <a:defRPr sz="2400">
                <a:solidFill>
                  <a:schemeClr val="tx2"/>
                </a:solidFill>
              </a:defRPr>
            </a:lvl1pPr>
          </a:lstStyle>
          <a:p>
            <a:r>
              <a:rPr lang="en-US" dirty="0"/>
              <a:t>Click to edit Master title style</a:t>
            </a:r>
            <a:endParaRPr lang="de-DE" dirty="0"/>
          </a:p>
        </p:txBody>
      </p:sp>
    </p:spTree>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0" y="6491818"/>
            <a:ext cx="2743200" cy="366183"/>
          </a:xfrm>
          <a:prstGeom prst="rect">
            <a:avLst/>
          </a:prstGeom>
        </p:spPr>
        <p:txBody>
          <a:bodyPr/>
          <a:lstStyle>
            <a:lvl1pPr>
              <a:defRPr>
                <a:solidFill>
                  <a:schemeClr val="tx1"/>
                </a:solidFill>
              </a:defRPr>
            </a:lvl1pPr>
          </a:lstStyle>
          <a:p>
            <a:fld id="{4C30EA19-C7FC-A849-B72B-55EE0C5BC328}" type="slidenum">
              <a:rPr lang="en-US" smtClean="0">
                <a:solidFill>
                  <a:srgbClr val="000000"/>
                </a:solidFill>
              </a:rPr>
              <a:pPr/>
              <a:t>‹#›</a:t>
            </a:fld>
            <a:endParaRPr lang="en-US" dirty="0">
              <a:solidFill>
                <a:srgbClr val="000000"/>
              </a:solidFill>
            </a:endParaRPr>
          </a:p>
        </p:txBody>
      </p:sp>
    </p:spTree>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0" y="6491818"/>
            <a:ext cx="2743200" cy="366183"/>
          </a:xfrm>
          <a:prstGeom prst="rect">
            <a:avLst/>
          </a:prstGeom>
        </p:spPr>
        <p:txBody>
          <a:bodyPr/>
          <a:lstStyle>
            <a:lvl1pPr>
              <a:defRPr>
                <a:solidFill>
                  <a:schemeClr val="tx1"/>
                </a:solidFill>
              </a:defRPr>
            </a:lvl1pPr>
          </a:lstStyle>
          <a:p>
            <a:fld id="{4C30EA19-C7FC-A849-B72B-55EE0C5BC328}" type="slidenum">
              <a:rPr lang="en-US" smtClean="0">
                <a:solidFill>
                  <a:srgbClr val="000000"/>
                </a:solidFill>
              </a:rPr>
              <a:pPr/>
              <a:t>‹#›</a:t>
            </a:fld>
            <a:endParaRPr lang="en-US" dirty="0">
              <a:solidFill>
                <a:srgbClr val="000000"/>
              </a:solidFill>
            </a:endParaRPr>
          </a:p>
        </p:txBody>
      </p:sp>
    </p:spTree>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0" y="6491818"/>
            <a:ext cx="2743200" cy="366183"/>
          </a:xfrm>
          <a:prstGeom prst="rect">
            <a:avLst/>
          </a:prstGeom>
        </p:spPr>
        <p:txBody>
          <a:bodyPr/>
          <a:lstStyle>
            <a:lvl1pPr>
              <a:defRPr>
                <a:solidFill>
                  <a:schemeClr val="tx1"/>
                </a:solidFill>
              </a:defRPr>
            </a:lvl1pPr>
          </a:lstStyle>
          <a:p>
            <a:fld id="{4C30EA19-C7FC-A849-B72B-55EE0C5BC328}" type="slidenum">
              <a:rPr lang="en-US" smtClean="0">
                <a:solidFill>
                  <a:srgbClr val="000000"/>
                </a:solidFill>
              </a:rPr>
              <a:pPr/>
              <a:t>‹#›</a:t>
            </a:fld>
            <a:endParaRPr lang="en-US" dirty="0">
              <a:solidFill>
                <a:srgbClr val="000000"/>
              </a:solidFill>
            </a:endParaRPr>
          </a:p>
        </p:txBody>
      </p:sp>
    </p:spTree>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0" y="6491818"/>
            <a:ext cx="2743200" cy="366183"/>
          </a:xfrm>
          <a:prstGeom prst="rect">
            <a:avLst/>
          </a:prstGeom>
        </p:spPr>
        <p:txBody>
          <a:bodyPr/>
          <a:lstStyle>
            <a:lvl1pPr>
              <a:defRPr>
                <a:solidFill>
                  <a:schemeClr val="tx1"/>
                </a:solidFill>
              </a:defRPr>
            </a:lvl1pPr>
          </a:lstStyle>
          <a:p>
            <a:fld id="{4C30EA19-C7FC-A849-B72B-55EE0C5BC328}" type="slidenum">
              <a:rPr lang="en-US" smtClean="0">
                <a:solidFill>
                  <a:srgbClr val="000000"/>
                </a:solidFill>
              </a:rPr>
              <a:pPr/>
              <a:t>‹#›</a:t>
            </a:fld>
            <a:endParaRPr lang="en-US" dirty="0">
              <a:solidFill>
                <a:srgbClr val="000000"/>
              </a:solidFill>
            </a:endParaRPr>
          </a:p>
        </p:txBody>
      </p:sp>
    </p:spTree>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2" Type="http://schemas.openxmlformats.org/officeDocument/2006/relationships/slideLayout" Target="../slideLayouts/slideLayout25.xml"/><Relationship Id="rId13" Type="http://schemas.openxmlformats.org/officeDocument/2006/relationships/slideLayout" Target="../slideLayouts/slideLayout26.xml"/><Relationship Id="rId14" Type="http://schemas.openxmlformats.org/officeDocument/2006/relationships/slideLayout" Target="../slideLayouts/slideLayout27.xml"/><Relationship Id="rId15" Type="http://schemas.openxmlformats.org/officeDocument/2006/relationships/slideLayout" Target="../slideLayouts/slideLayout28.xml"/><Relationship Id="rId16" Type="http://schemas.openxmlformats.org/officeDocument/2006/relationships/slideLayout" Target="../slideLayouts/slideLayout29.xml"/><Relationship Id="rId17" Type="http://schemas.openxmlformats.org/officeDocument/2006/relationships/theme" Target="../theme/theme2.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 Id="rId9" Type="http://schemas.openxmlformats.org/officeDocument/2006/relationships/slideLayout" Target="../slideLayouts/slideLayout22.xml"/><Relationship Id="rId10"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40.xml"/><Relationship Id="rId12" Type="http://schemas.openxmlformats.org/officeDocument/2006/relationships/slideLayout" Target="../slideLayouts/slideLayout41.xml"/><Relationship Id="rId13" Type="http://schemas.openxmlformats.org/officeDocument/2006/relationships/slideLayout" Target="../slideLayouts/slideLayout42.xml"/><Relationship Id="rId14" Type="http://schemas.openxmlformats.org/officeDocument/2006/relationships/slideLayout" Target="../slideLayouts/slideLayout43.xml"/><Relationship Id="rId15" Type="http://schemas.openxmlformats.org/officeDocument/2006/relationships/slideLayout" Target="../slideLayouts/slideLayout44.xml"/><Relationship Id="rId16" Type="http://schemas.openxmlformats.org/officeDocument/2006/relationships/slideLayout" Target="../slideLayouts/slideLayout45.xml"/><Relationship Id="rId17" Type="http://schemas.openxmlformats.org/officeDocument/2006/relationships/theme" Target="../theme/theme3.xml"/><Relationship Id="rId1" Type="http://schemas.openxmlformats.org/officeDocument/2006/relationships/slideLayout" Target="../slideLayouts/slideLayout30.xml"/><Relationship Id="rId2" Type="http://schemas.openxmlformats.org/officeDocument/2006/relationships/slideLayout" Target="../slideLayouts/slideLayout31.xml"/><Relationship Id="rId3" Type="http://schemas.openxmlformats.org/officeDocument/2006/relationships/slideLayout" Target="../slideLayouts/slideLayout32.xml"/><Relationship Id="rId4" Type="http://schemas.openxmlformats.org/officeDocument/2006/relationships/slideLayout" Target="../slideLayouts/slideLayout33.xml"/><Relationship Id="rId5" Type="http://schemas.openxmlformats.org/officeDocument/2006/relationships/slideLayout" Target="../slideLayouts/slideLayout34.xml"/><Relationship Id="rId6" Type="http://schemas.openxmlformats.org/officeDocument/2006/relationships/slideLayout" Target="../slideLayouts/slideLayout35.xml"/><Relationship Id="rId7" Type="http://schemas.openxmlformats.org/officeDocument/2006/relationships/slideLayout" Target="../slideLayouts/slideLayout36.xml"/><Relationship Id="rId8" Type="http://schemas.openxmlformats.org/officeDocument/2006/relationships/slideLayout" Target="../slideLayouts/slideLayout37.xml"/><Relationship Id="rId9" Type="http://schemas.openxmlformats.org/officeDocument/2006/relationships/slideLayout" Target="../slideLayouts/slideLayout38.xml"/><Relationship Id="rId10"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9BF51C-96F4-42A2-9CD1-6EE4578E821D}" type="datetimeFigureOut">
              <a:rPr lang="en-US" smtClean="0"/>
              <a:t>9/9/17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B37F5D-E463-484F-A95A-E4E3810FC034}" type="slidenum">
              <a:rPr lang="en-US" smtClean="0"/>
              <a:t>‹#›</a:t>
            </a:fld>
            <a:endParaRPr lang="en-US"/>
          </a:p>
        </p:txBody>
      </p:sp>
    </p:spTree>
    <p:extLst>
      <p:ext uri="{BB962C8B-B14F-4D97-AF65-F5344CB8AC3E}">
        <p14:creationId xmlns:p14="http://schemas.microsoft.com/office/powerpoint/2010/main" val="580755684"/>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FDC587-46CA-5744-9B3B-9FFAA1C40126}" type="datetime1">
              <a:rPr lang="en-US" smtClean="0">
                <a:solidFill>
                  <a:srgbClr val="000000">
                    <a:tint val="75000"/>
                  </a:srgbClr>
                </a:solidFill>
              </a:rPr>
              <a:pPr/>
              <a:t>9/9/17</a:t>
            </a:fld>
            <a:endParaRPr lang="en-US">
              <a:solidFill>
                <a:srgbClr val="000000">
                  <a:tint val="75000"/>
                </a:srgb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srgbClr val="000000">
                  <a:tint val="75000"/>
                </a:srgb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B37F5D-E463-484F-A95A-E4E3810FC034}"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379912472"/>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FDC587-46CA-5744-9B3B-9FFAA1C40126}" type="datetime1">
              <a:rPr lang="en-US" smtClean="0">
                <a:solidFill>
                  <a:srgbClr val="000000">
                    <a:tint val="75000"/>
                  </a:srgbClr>
                </a:solidFill>
              </a:rPr>
              <a:pPr/>
              <a:t>9/9/17</a:t>
            </a:fld>
            <a:endParaRPr lang="en-US">
              <a:solidFill>
                <a:srgbClr val="000000">
                  <a:tint val="75000"/>
                </a:srgb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srgbClr val="000000">
                  <a:tint val="75000"/>
                </a:srgb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B37F5D-E463-484F-A95A-E4E3810FC034}"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1481093111"/>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chart" Target="../charts/chart2.xml"/></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4" Type="http://schemas.openxmlformats.org/officeDocument/2006/relationships/chart" Target="../charts/chart4.xml"/><Relationship Id="rId5" Type="http://schemas.openxmlformats.org/officeDocument/2006/relationships/chart" Target="../charts/chart5.xml"/><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chart" Target="../charts/char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chart" Target="../charts/char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chart" Target="../charts/char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1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4.xml.rels><?xml version="1.0" encoding="UTF-8" standalone="yes"?>
<Relationships xmlns="http://schemas.openxmlformats.org/package/2006/relationships"><Relationship Id="rId3" Type="http://schemas.openxmlformats.org/officeDocument/2006/relationships/hyperlink" Target="http://mannglobalhealth.com/" TargetMode="External"/><Relationship Id="rId4" Type="http://schemas.openxmlformats.org/officeDocument/2006/relationships/hyperlink" Target="mailto:chastain@mannglobalhealth.com" TargetMode="External"/><Relationship Id="rId5" Type="http://schemas.openxmlformats.org/officeDocument/2006/relationships/image" Target="../media/image12.tiff"/><Relationship Id="rId6" Type="http://schemas.openxmlformats.org/officeDocument/2006/relationships/image" Target="../media/image13.tiff"/><Relationship Id="rId7" Type="http://schemas.openxmlformats.org/officeDocument/2006/relationships/image" Target="../media/image14.tiff"/><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5.xml.rels><?xml version="1.0" encoding="UTF-8" standalone="yes"?>
<Relationships xmlns="http://schemas.openxmlformats.org/package/2006/relationships"><Relationship Id="rId3" Type="http://schemas.openxmlformats.org/officeDocument/2006/relationships/hyperlink" Target="http://mannglobalhealth.com/" TargetMode="External"/><Relationship Id="rId4" Type="http://schemas.openxmlformats.org/officeDocument/2006/relationships/hyperlink" Target="mailto:chastain@mannglobalhealth.com" TargetMode="External"/><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6.xml.rels><?xml version="1.0" encoding="UTF-8" standalone="yes"?>
<Relationships xmlns="http://schemas.openxmlformats.org/package/2006/relationships"><Relationship Id="rId3" Type="http://schemas.openxmlformats.org/officeDocument/2006/relationships/hyperlink" Target="https://public.tableau.com/shared/58NSQ6GMR?:display_count=yes" TargetMode="External"/><Relationship Id="rId4" Type="http://schemas.openxmlformats.org/officeDocument/2006/relationships/image" Target="../media/image15.tiff"/><Relationship Id="rId5" Type="http://schemas.openxmlformats.org/officeDocument/2006/relationships/hyperlink" Target="https://public.tableau.com/profile/beecom99#!/vizhome/TMAdashboard/CountryComparison" TargetMode="External"/><Relationship Id="rId6" Type="http://schemas.openxmlformats.org/officeDocument/2006/relationships/hyperlink" Target="mailto:chastain@mannglobalhealth.com" TargetMode="External"/><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6.jpg"/></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6.xml"/><Relationship Id="rId4" Type="http://schemas.openxmlformats.org/officeDocument/2006/relationships/diagramLayout" Target="../diagrams/layout6.xml"/><Relationship Id="rId5" Type="http://schemas.openxmlformats.org/officeDocument/2006/relationships/diagramQuickStyle" Target="../diagrams/quickStyle6.xml"/><Relationship Id="rId6" Type="http://schemas.openxmlformats.org/officeDocument/2006/relationships/diagramColors" Target="../diagrams/colors6.xml"/><Relationship Id="rId7"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7.xml"/><Relationship Id="rId4" Type="http://schemas.openxmlformats.org/officeDocument/2006/relationships/diagramLayout" Target="../diagrams/layout7.xml"/><Relationship Id="rId5" Type="http://schemas.openxmlformats.org/officeDocument/2006/relationships/diagramQuickStyle" Target="../diagrams/quickStyle7.xml"/><Relationship Id="rId6" Type="http://schemas.openxmlformats.org/officeDocument/2006/relationships/diagramColors" Target="../diagrams/colors7.xml"/><Relationship Id="rId7" Type="http://schemas.microsoft.com/office/2007/relationships/diagramDrawing" Target="../diagrams/drawing7.xml"/><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8.xml"/><Relationship Id="rId4" Type="http://schemas.openxmlformats.org/officeDocument/2006/relationships/diagramLayout" Target="../diagrams/layout8.xml"/><Relationship Id="rId5" Type="http://schemas.openxmlformats.org/officeDocument/2006/relationships/diagramQuickStyle" Target="../diagrams/quickStyle8.xml"/><Relationship Id="rId6" Type="http://schemas.openxmlformats.org/officeDocument/2006/relationships/diagramColors" Target="../diagrams/colors8.xml"/><Relationship Id="rId7" Type="http://schemas.microsoft.com/office/2007/relationships/diagramDrawing" Target="../diagrams/drawing8.xml"/><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9.xml"/><Relationship Id="rId4" Type="http://schemas.openxmlformats.org/officeDocument/2006/relationships/diagramLayout" Target="../diagrams/layout9.xml"/><Relationship Id="rId5" Type="http://schemas.openxmlformats.org/officeDocument/2006/relationships/diagramQuickStyle" Target="../diagrams/quickStyle9.xml"/><Relationship Id="rId6" Type="http://schemas.openxmlformats.org/officeDocument/2006/relationships/diagramColors" Target="../diagrams/colors9.xml"/><Relationship Id="rId7" Type="http://schemas.microsoft.com/office/2007/relationships/diagramDrawing" Target="../diagrams/drawing9.xml"/><Relationship Id="rId1" Type="http://schemas.openxmlformats.org/officeDocument/2006/relationships/slideLayout" Target="../slideLayouts/slideLayout13.xml"/><Relationship Id="rId2" Type="http://schemas.openxmlformats.org/officeDocument/2006/relationships/notesSlide" Target="../notesSlides/notesSlide4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5.xml"/></Relationships>
</file>

<file path=ppt/slides/_rels/slide65.xml.rels><?xml version="1.0" encoding="UTF-8" standalone="yes"?>
<Relationships xmlns="http://schemas.openxmlformats.org/package/2006/relationships"><Relationship Id="rId3" Type="http://schemas.openxmlformats.org/officeDocument/2006/relationships/diagramData" Target="../diagrams/data10.xml"/><Relationship Id="rId4" Type="http://schemas.openxmlformats.org/officeDocument/2006/relationships/diagramLayout" Target="../diagrams/layout10.xml"/><Relationship Id="rId5" Type="http://schemas.openxmlformats.org/officeDocument/2006/relationships/diagramQuickStyle" Target="../diagrams/quickStyle10.xml"/><Relationship Id="rId6" Type="http://schemas.openxmlformats.org/officeDocument/2006/relationships/diagramColors" Target="../diagrams/colors10.xml"/><Relationship Id="rId7" Type="http://schemas.microsoft.com/office/2007/relationships/diagramDrawing" Target="../diagrams/drawing10.xml"/><Relationship Id="rId1" Type="http://schemas.openxmlformats.org/officeDocument/2006/relationships/slideLayout" Target="../slideLayouts/slideLayout13.xml"/><Relationship Id="rId2" Type="http://schemas.openxmlformats.org/officeDocument/2006/relationships/notesSlide" Target="../notesSlides/notesSlide56.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11.xml"/><Relationship Id="rId4" Type="http://schemas.openxmlformats.org/officeDocument/2006/relationships/diagramQuickStyle" Target="../diagrams/quickStyle11.xml"/><Relationship Id="rId5" Type="http://schemas.openxmlformats.org/officeDocument/2006/relationships/diagramColors" Target="../diagrams/colors11.xml"/><Relationship Id="rId6" Type="http://schemas.microsoft.com/office/2007/relationships/diagramDrawing" Target="../diagrams/drawing11.xml"/><Relationship Id="rId1" Type="http://schemas.openxmlformats.org/officeDocument/2006/relationships/slideLayout" Target="../slideLayouts/slideLayout2.xml"/><Relationship Id="rId2" Type="http://schemas.openxmlformats.org/officeDocument/2006/relationships/diagramData" Target="../diagrams/data1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8.jp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9.jp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1.xml.rels><?xml version="1.0" encoding="UTF-8" standalone="yes"?>
<Relationships xmlns="http://schemas.openxmlformats.org/package/2006/relationships"><Relationship Id="rId3" Type="http://schemas.openxmlformats.org/officeDocument/2006/relationships/image" Target="../media/image20.tiff"/><Relationship Id="rId4" Type="http://schemas.openxmlformats.org/officeDocument/2006/relationships/image" Target="../media/image21.tiff"/><Relationship Id="rId1" Type="http://schemas.openxmlformats.org/officeDocument/2006/relationships/slideLayout" Target="../slideLayouts/slideLayout31.xml"/><Relationship Id="rId2" Type="http://schemas.openxmlformats.org/officeDocument/2006/relationships/notesSlide" Target="../notesSlides/notesSlide6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B4B9D7B-B065-4AF9-85BA-B72FA8408325}"/>
              </a:ext>
            </a:extLst>
          </p:cNvPr>
          <p:cNvSpPr>
            <a:spLocks noGrp="1"/>
          </p:cNvSpPr>
          <p:nvPr>
            <p:ph type="ctrTitle"/>
          </p:nvPr>
        </p:nvSpPr>
        <p:spPr/>
        <p:txBody>
          <a:bodyPr/>
          <a:lstStyle/>
          <a:p>
            <a:r>
              <a:rPr lang="en-US" dirty="0"/>
              <a:t>Advocacy Deck</a:t>
            </a:r>
          </a:p>
        </p:txBody>
      </p:sp>
      <p:sp>
        <p:nvSpPr>
          <p:cNvPr id="3" name="Subtitle 2">
            <a:extLst>
              <a:ext uri="{FF2B5EF4-FFF2-40B4-BE49-F238E27FC236}">
                <a16:creationId xmlns="" xmlns:a16="http://schemas.microsoft.com/office/drawing/2014/main" id="{6A3C82F7-153E-4CD8-891A-59387132B904}"/>
              </a:ext>
            </a:extLst>
          </p:cNvPr>
          <p:cNvSpPr>
            <a:spLocks noGrp="1"/>
          </p:cNvSpPr>
          <p:nvPr>
            <p:ph type="subTitle" idx="1"/>
          </p:nvPr>
        </p:nvSpPr>
        <p:spPr/>
        <p:txBody>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Tree>
    <p:extLst>
      <p:ext uri="{BB962C8B-B14F-4D97-AF65-F5344CB8AC3E}">
        <p14:creationId xmlns:p14="http://schemas.microsoft.com/office/powerpoint/2010/main" val="1656083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76D43A-B816-4BF2-A347-81F06CD22287}"/>
              </a:ext>
            </a:extLst>
          </p:cNvPr>
          <p:cNvSpPr>
            <a:spLocks noGrp="1"/>
          </p:cNvSpPr>
          <p:nvPr>
            <p:ph type="title"/>
          </p:nvPr>
        </p:nvSpPr>
        <p:spPr>
          <a:xfrm>
            <a:off x="1232335" y="0"/>
            <a:ext cx="10515600" cy="1325563"/>
          </a:xfrm>
        </p:spPr>
        <p:txBody>
          <a:bodyPr>
            <a:normAutofit/>
          </a:bodyPr>
          <a:lstStyle/>
          <a:p>
            <a:r>
              <a:rPr lang="en-US" sz="4000" dirty="0">
                <a:solidFill>
                  <a:schemeClr val="bg1"/>
                </a:solidFill>
                <a:latin typeface="Georgia" charset="0"/>
                <a:ea typeface="Georgia" charset="0"/>
                <a:cs typeface="Georgia" charset="0"/>
              </a:rPr>
              <a:t>Contents</a:t>
            </a:r>
          </a:p>
        </p:txBody>
      </p:sp>
      <p:sp>
        <p:nvSpPr>
          <p:cNvPr id="3" name="Content Placeholder 2">
            <a:extLst>
              <a:ext uri="{FF2B5EF4-FFF2-40B4-BE49-F238E27FC236}">
                <a16:creationId xmlns="" xmlns:a16="http://schemas.microsoft.com/office/drawing/2014/main" id="{5C4E7A18-B683-4900-A29E-1181CF7ADE23}"/>
              </a:ext>
            </a:extLst>
          </p:cNvPr>
          <p:cNvSpPr>
            <a:spLocks noGrp="1"/>
          </p:cNvSpPr>
          <p:nvPr>
            <p:ph idx="1"/>
          </p:nvPr>
        </p:nvSpPr>
        <p:spPr>
          <a:xfrm>
            <a:off x="1495614" y="904491"/>
            <a:ext cx="10515600" cy="5590902"/>
          </a:xfrm>
        </p:spPr>
        <p:txBody>
          <a:bodyPr>
            <a:normAutofit fontScale="70000" lnSpcReduction="20000"/>
          </a:bodyPr>
          <a:lstStyle/>
          <a:p>
            <a:pPr>
              <a:lnSpc>
                <a:spcPct val="150000"/>
              </a:lnSpc>
            </a:pPr>
            <a:r>
              <a:rPr lang="en-US" b="1" dirty="0">
                <a:solidFill>
                  <a:schemeClr val="bg1"/>
                </a:solidFill>
                <a:latin typeface="Georgia" charset="0"/>
                <a:ea typeface="Georgia" charset="0"/>
                <a:cs typeface="Georgia" charset="0"/>
              </a:rPr>
              <a:t>Purpose</a:t>
            </a:r>
          </a:p>
          <a:p>
            <a:pPr>
              <a:lnSpc>
                <a:spcPct val="150000"/>
              </a:lnSpc>
            </a:pPr>
            <a:r>
              <a:rPr lang="en-US" b="1" dirty="0">
                <a:solidFill>
                  <a:schemeClr val="bg1"/>
                </a:solidFill>
                <a:latin typeface="Georgia" charset="0"/>
                <a:ea typeface="Georgia" charset="0"/>
                <a:cs typeface="Georgia" charset="0"/>
              </a:rPr>
              <a:t>Trends </a:t>
            </a:r>
          </a:p>
          <a:p>
            <a:pPr lvl="1">
              <a:lnSpc>
                <a:spcPct val="150000"/>
              </a:lnSpc>
            </a:pPr>
            <a:r>
              <a:rPr lang="en-US" b="1" dirty="0">
                <a:solidFill>
                  <a:schemeClr val="bg1"/>
                </a:solidFill>
                <a:latin typeface="Georgia" charset="0"/>
                <a:ea typeface="Georgia" charset="0"/>
                <a:cs typeface="Georgia" charset="0"/>
              </a:rPr>
              <a:t>Funding </a:t>
            </a:r>
            <a:r>
              <a:rPr lang="en-US" b="1" dirty="0" smtClean="0">
                <a:solidFill>
                  <a:schemeClr val="bg1"/>
                </a:solidFill>
                <a:latin typeface="Georgia" charset="0"/>
                <a:ea typeface="Georgia" charset="0"/>
                <a:cs typeface="Georgia" charset="0"/>
              </a:rPr>
              <a:t>Trends</a:t>
            </a:r>
            <a:endParaRPr lang="en-US" b="1" dirty="0">
              <a:solidFill>
                <a:schemeClr val="bg1"/>
              </a:solidFill>
              <a:latin typeface="Georgia" charset="0"/>
              <a:ea typeface="Georgia" charset="0"/>
              <a:cs typeface="Georgia" charset="0"/>
            </a:endParaRPr>
          </a:p>
          <a:p>
            <a:pPr lvl="1">
              <a:lnSpc>
                <a:spcPct val="150000"/>
              </a:lnSpc>
            </a:pPr>
            <a:r>
              <a:rPr lang="en-US" b="1" dirty="0">
                <a:solidFill>
                  <a:schemeClr val="bg1"/>
                </a:solidFill>
                <a:latin typeface="Georgia" charset="0"/>
                <a:ea typeface="Georgia" charset="0"/>
                <a:cs typeface="Georgia" charset="0"/>
              </a:rPr>
              <a:t>Condom Use </a:t>
            </a:r>
            <a:r>
              <a:rPr lang="en-US" b="1" dirty="0" smtClean="0">
                <a:solidFill>
                  <a:schemeClr val="bg1"/>
                </a:solidFill>
                <a:latin typeface="Georgia" charset="0"/>
                <a:ea typeface="Georgia" charset="0"/>
                <a:cs typeface="Georgia" charset="0"/>
              </a:rPr>
              <a:t>Trends</a:t>
            </a:r>
            <a:endParaRPr lang="en-US" b="1" dirty="0">
              <a:solidFill>
                <a:schemeClr val="bg1"/>
              </a:solidFill>
              <a:latin typeface="Georgia" charset="0"/>
              <a:ea typeface="Georgia" charset="0"/>
              <a:cs typeface="Georgia" charset="0"/>
            </a:endParaRPr>
          </a:p>
          <a:p>
            <a:pPr lvl="1">
              <a:lnSpc>
                <a:spcPct val="150000"/>
              </a:lnSpc>
            </a:pPr>
            <a:r>
              <a:rPr lang="en-US" b="1" dirty="0">
                <a:solidFill>
                  <a:schemeClr val="bg1"/>
                </a:solidFill>
                <a:latin typeface="Georgia" charset="0"/>
                <a:ea typeface="Georgia" charset="0"/>
                <a:cs typeface="Georgia" charset="0"/>
              </a:rPr>
              <a:t>Major </a:t>
            </a:r>
            <a:r>
              <a:rPr lang="en-US" b="1" dirty="0" smtClean="0">
                <a:solidFill>
                  <a:schemeClr val="bg1"/>
                </a:solidFill>
                <a:latin typeface="Georgia" charset="0"/>
                <a:ea typeface="Georgia" charset="0"/>
                <a:cs typeface="Georgia" charset="0"/>
              </a:rPr>
              <a:t>Initiatives </a:t>
            </a:r>
            <a:r>
              <a:rPr lang="en-US" b="1" dirty="0">
                <a:solidFill>
                  <a:schemeClr val="bg1"/>
                </a:solidFill>
                <a:latin typeface="Georgia" charset="0"/>
                <a:ea typeface="Georgia" charset="0"/>
                <a:cs typeface="Georgia" charset="0"/>
              </a:rPr>
              <a:t>U</a:t>
            </a:r>
            <a:r>
              <a:rPr lang="en-US" b="1" dirty="0" smtClean="0">
                <a:solidFill>
                  <a:schemeClr val="bg1"/>
                </a:solidFill>
                <a:latin typeface="Georgia" charset="0"/>
                <a:ea typeface="Georgia" charset="0"/>
                <a:cs typeface="Georgia" charset="0"/>
              </a:rPr>
              <a:t>nderway</a:t>
            </a:r>
            <a:endParaRPr lang="en-US" b="1" dirty="0">
              <a:solidFill>
                <a:schemeClr val="bg1"/>
              </a:solidFill>
              <a:latin typeface="Georgia" charset="0"/>
              <a:ea typeface="Georgia" charset="0"/>
              <a:cs typeface="Georgia" charset="0"/>
            </a:endParaRPr>
          </a:p>
          <a:p>
            <a:pPr lvl="1">
              <a:lnSpc>
                <a:spcPct val="150000"/>
              </a:lnSpc>
            </a:pPr>
            <a:r>
              <a:rPr lang="en-US" b="1" dirty="0">
                <a:solidFill>
                  <a:schemeClr val="bg1"/>
                </a:solidFill>
                <a:latin typeface="Georgia" charset="0"/>
                <a:ea typeface="Georgia" charset="0"/>
                <a:cs typeface="Georgia" charset="0"/>
              </a:rPr>
              <a:t>Leveraging </a:t>
            </a:r>
            <a:r>
              <a:rPr lang="en-US" b="1" dirty="0" smtClean="0">
                <a:solidFill>
                  <a:schemeClr val="bg1"/>
                </a:solidFill>
                <a:latin typeface="Georgia" charset="0"/>
                <a:ea typeface="Georgia" charset="0"/>
                <a:cs typeface="Georgia" charset="0"/>
              </a:rPr>
              <a:t>Total </a:t>
            </a:r>
            <a:r>
              <a:rPr lang="en-US" b="1" dirty="0">
                <a:solidFill>
                  <a:schemeClr val="bg1"/>
                </a:solidFill>
                <a:latin typeface="Georgia" charset="0"/>
                <a:ea typeface="Georgia" charset="0"/>
                <a:cs typeface="Georgia" charset="0"/>
              </a:rPr>
              <a:t>M</a:t>
            </a:r>
            <a:r>
              <a:rPr lang="en-US" b="1" dirty="0" smtClean="0">
                <a:solidFill>
                  <a:schemeClr val="bg1"/>
                </a:solidFill>
                <a:latin typeface="Georgia" charset="0"/>
                <a:ea typeface="Georgia" charset="0"/>
                <a:cs typeface="Georgia" charset="0"/>
              </a:rPr>
              <a:t>arket </a:t>
            </a:r>
            <a:r>
              <a:rPr lang="en-US" b="1" dirty="0">
                <a:solidFill>
                  <a:schemeClr val="bg1"/>
                </a:solidFill>
                <a:latin typeface="Georgia" charset="0"/>
                <a:ea typeface="Georgia" charset="0"/>
                <a:cs typeface="Georgia" charset="0"/>
              </a:rPr>
              <a:t>A</a:t>
            </a:r>
            <a:r>
              <a:rPr lang="en-US" b="1" dirty="0" smtClean="0">
                <a:solidFill>
                  <a:schemeClr val="bg1"/>
                </a:solidFill>
                <a:latin typeface="Georgia" charset="0"/>
                <a:ea typeface="Georgia" charset="0"/>
                <a:cs typeface="Georgia" charset="0"/>
              </a:rPr>
              <a:t>pproach</a:t>
            </a:r>
            <a:endParaRPr lang="en-US" b="1" dirty="0">
              <a:solidFill>
                <a:schemeClr val="bg1"/>
              </a:solidFill>
              <a:latin typeface="Georgia" charset="0"/>
              <a:ea typeface="Georgia" charset="0"/>
              <a:cs typeface="Georgia" charset="0"/>
            </a:endParaRPr>
          </a:p>
          <a:p>
            <a:pPr>
              <a:lnSpc>
                <a:spcPct val="150000"/>
              </a:lnSpc>
            </a:pPr>
            <a:r>
              <a:rPr lang="en-US" b="1" dirty="0">
                <a:solidFill>
                  <a:schemeClr val="bg1"/>
                </a:solidFill>
                <a:latin typeface="Georgia" charset="0"/>
                <a:ea typeface="Georgia" charset="0"/>
                <a:cs typeface="Georgia" charset="0"/>
              </a:rPr>
              <a:t>Guidance and Approach</a:t>
            </a:r>
          </a:p>
          <a:p>
            <a:pPr>
              <a:lnSpc>
                <a:spcPct val="150000"/>
              </a:lnSpc>
            </a:pPr>
            <a:r>
              <a:rPr lang="en-US" b="1" dirty="0">
                <a:solidFill>
                  <a:schemeClr val="bg1"/>
                </a:solidFill>
                <a:latin typeface="Georgia" charset="0"/>
                <a:ea typeface="Georgia" charset="0"/>
                <a:cs typeface="Georgia" charset="0"/>
              </a:rPr>
              <a:t>Common </a:t>
            </a:r>
            <a:r>
              <a:rPr lang="en-US" b="1" dirty="0" smtClean="0">
                <a:solidFill>
                  <a:schemeClr val="bg1"/>
                </a:solidFill>
                <a:latin typeface="Georgia" charset="0"/>
                <a:ea typeface="Georgia" charset="0"/>
                <a:cs typeface="Georgia" charset="0"/>
              </a:rPr>
              <a:t>Market </a:t>
            </a:r>
            <a:r>
              <a:rPr lang="en-US" b="1" dirty="0">
                <a:solidFill>
                  <a:schemeClr val="bg1"/>
                </a:solidFill>
                <a:latin typeface="Georgia" charset="0"/>
                <a:ea typeface="Georgia" charset="0"/>
                <a:cs typeface="Georgia" charset="0"/>
              </a:rPr>
              <a:t>F</a:t>
            </a:r>
            <a:r>
              <a:rPr lang="en-US" b="1" dirty="0" smtClean="0">
                <a:solidFill>
                  <a:schemeClr val="bg1"/>
                </a:solidFill>
                <a:latin typeface="Georgia" charset="0"/>
                <a:ea typeface="Georgia" charset="0"/>
                <a:cs typeface="Georgia" charset="0"/>
              </a:rPr>
              <a:t>ailures </a:t>
            </a:r>
            <a:endParaRPr lang="en-US" b="1" dirty="0">
              <a:solidFill>
                <a:schemeClr val="bg1"/>
              </a:solidFill>
              <a:latin typeface="Georgia" charset="0"/>
              <a:ea typeface="Georgia" charset="0"/>
              <a:cs typeface="Georgia" charset="0"/>
            </a:endParaRPr>
          </a:p>
          <a:p>
            <a:pPr>
              <a:lnSpc>
                <a:spcPct val="150000"/>
              </a:lnSpc>
            </a:pPr>
            <a:r>
              <a:rPr lang="en-US" b="1" dirty="0">
                <a:solidFill>
                  <a:schemeClr val="bg1"/>
                </a:solidFill>
                <a:latin typeface="Georgia" charset="0"/>
                <a:ea typeface="Georgia" charset="0"/>
                <a:cs typeface="Georgia" charset="0"/>
              </a:rPr>
              <a:t>Recommendations </a:t>
            </a:r>
          </a:p>
          <a:p>
            <a:pPr lvl="1">
              <a:lnSpc>
                <a:spcPct val="150000"/>
              </a:lnSpc>
            </a:pPr>
            <a:r>
              <a:rPr lang="en-US" b="1" dirty="0">
                <a:solidFill>
                  <a:schemeClr val="bg1"/>
                </a:solidFill>
                <a:latin typeface="Georgia" charset="0"/>
                <a:ea typeface="Georgia" charset="0"/>
                <a:cs typeface="Georgia" charset="0"/>
              </a:rPr>
              <a:t>Interventions to </a:t>
            </a:r>
            <a:r>
              <a:rPr lang="en-US" b="1" dirty="0" smtClean="0">
                <a:solidFill>
                  <a:schemeClr val="bg1"/>
                </a:solidFill>
                <a:latin typeface="Georgia" charset="0"/>
                <a:ea typeface="Georgia" charset="0"/>
                <a:cs typeface="Georgia" charset="0"/>
              </a:rPr>
              <a:t>Address </a:t>
            </a:r>
            <a:r>
              <a:rPr lang="en-US" b="1" dirty="0">
                <a:solidFill>
                  <a:schemeClr val="bg1"/>
                </a:solidFill>
                <a:latin typeface="Georgia" charset="0"/>
                <a:ea typeface="Georgia" charset="0"/>
                <a:cs typeface="Georgia" charset="0"/>
              </a:rPr>
              <a:t>M</a:t>
            </a:r>
            <a:r>
              <a:rPr lang="en-US" b="1" dirty="0" smtClean="0">
                <a:solidFill>
                  <a:schemeClr val="bg1"/>
                </a:solidFill>
                <a:latin typeface="Georgia" charset="0"/>
                <a:ea typeface="Georgia" charset="0"/>
                <a:cs typeface="Georgia" charset="0"/>
              </a:rPr>
              <a:t>arket </a:t>
            </a:r>
            <a:r>
              <a:rPr lang="en-US" b="1" dirty="0">
                <a:solidFill>
                  <a:schemeClr val="bg1"/>
                </a:solidFill>
                <a:latin typeface="Georgia" charset="0"/>
                <a:ea typeface="Georgia" charset="0"/>
                <a:cs typeface="Georgia" charset="0"/>
              </a:rPr>
              <a:t>F</a:t>
            </a:r>
            <a:r>
              <a:rPr lang="en-US" b="1" dirty="0" smtClean="0">
                <a:solidFill>
                  <a:schemeClr val="bg1"/>
                </a:solidFill>
                <a:latin typeface="Georgia" charset="0"/>
                <a:ea typeface="Georgia" charset="0"/>
                <a:cs typeface="Georgia" charset="0"/>
              </a:rPr>
              <a:t>ailures</a:t>
            </a:r>
            <a:endParaRPr lang="en-US" b="1" dirty="0">
              <a:solidFill>
                <a:schemeClr val="bg1"/>
              </a:solidFill>
              <a:latin typeface="Georgia" charset="0"/>
              <a:ea typeface="Georgia" charset="0"/>
              <a:cs typeface="Georgia" charset="0"/>
            </a:endParaRPr>
          </a:p>
          <a:p>
            <a:pPr lvl="1">
              <a:lnSpc>
                <a:spcPct val="150000"/>
              </a:lnSpc>
            </a:pPr>
            <a:r>
              <a:rPr lang="en-US" b="1" dirty="0">
                <a:solidFill>
                  <a:schemeClr val="bg1"/>
                </a:solidFill>
                <a:latin typeface="Georgia" charset="0"/>
                <a:ea typeface="Georgia" charset="0"/>
                <a:cs typeface="Georgia" charset="0"/>
              </a:rPr>
              <a:t>Who Does/Who Pays for </a:t>
            </a:r>
            <a:r>
              <a:rPr lang="en-US" b="1" dirty="0" smtClean="0">
                <a:solidFill>
                  <a:schemeClr val="bg1"/>
                </a:solidFill>
                <a:latin typeface="Georgia" charset="0"/>
                <a:ea typeface="Georgia" charset="0"/>
                <a:cs typeface="Georgia" charset="0"/>
              </a:rPr>
              <a:t>Sustainability</a:t>
            </a:r>
            <a:endParaRPr lang="en-US" b="1" dirty="0">
              <a:solidFill>
                <a:schemeClr val="bg1"/>
              </a:solidFill>
              <a:latin typeface="Georgia" charset="0"/>
              <a:ea typeface="Georgia" charset="0"/>
              <a:cs typeface="Georgia" charset="0"/>
            </a:endParaRPr>
          </a:p>
          <a:p>
            <a:pPr lvl="1">
              <a:lnSpc>
                <a:spcPct val="150000"/>
              </a:lnSpc>
            </a:pPr>
            <a:r>
              <a:rPr lang="en-US" b="1" dirty="0">
                <a:solidFill>
                  <a:schemeClr val="bg1"/>
                </a:solidFill>
                <a:latin typeface="Georgia" charset="0"/>
                <a:ea typeface="Georgia" charset="0"/>
                <a:cs typeface="Georgia" charset="0"/>
              </a:rPr>
              <a:t>Suggested </a:t>
            </a:r>
            <a:r>
              <a:rPr lang="en-US" b="1" dirty="0" smtClean="0">
                <a:solidFill>
                  <a:schemeClr val="bg1"/>
                </a:solidFill>
                <a:latin typeface="Georgia" charset="0"/>
                <a:ea typeface="Georgia" charset="0"/>
                <a:cs typeface="Georgia" charset="0"/>
              </a:rPr>
              <a:t>Focus </a:t>
            </a:r>
            <a:r>
              <a:rPr lang="en-US" b="1" dirty="0">
                <a:solidFill>
                  <a:schemeClr val="bg1"/>
                </a:solidFill>
                <a:latin typeface="Georgia" charset="0"/>
                <a:ea typeface="Georgia" charset="0"/>
                <a:cs typeface="Georgia" charset="0"/>
              </a:rPr>
              <a:t>A</a:t>
            </a:r>
            <a:r>
              <a:rPr lang="en-US" b="1" dirty="0" smtClean="0">
                <a:solidFill>
                  <a:schemeClr val="bg1"/>
                </a:solidFill>
                <a:latin typeface="Georgia" charset="0"/>
                <a:ea typeface="Georgia" charset="0"/>
                <a:cs typeface="Georgia" charset="0"/>
              </a:rPr>
              <a:t>reas </a:t>
            </a:r>
            <a:r>
              <a:rPr lang="en-US" b="1" dirty="0">
                <a:solidFill>
                  <a:schemeClr val="bg1"/>
                </a:solidFill>
                <a:latin typeface="Georgia" charset="0"/>
                <a:ea typeface="Georgia" charset="0"/>
                <a:cs typeface="Georgia" charset="0"/>
              </a:rPr>
              <a:t>by </a:t>
            </a:r>
            <a:r>
              <a:rPr lang="en-US" b="1" dirty="0" smtClean="0">
                <a:solidFill>
                  <a:schemeClr val="bg1"/>
                </a:solidFill>
                <a:latin typeface="Georgia" charset="0"/>
                <a:ea typeface="Georgia" charset="0"/>
                <a:cs typeface="Georgia" charset="0"/>
              </a:rPr>
              <a:t>Key </a:t>
            </a:r>
            <a:r>
              <a:rPr lang="en-US" b="1" dirty="0">
                <a:solidFill>
                  <a:schemeClr val="bg1"/>
                </a:solidFill>
                <a:latin typeface="Georgia" charset="0"/>
                <a:ea typeface="Georgia" charset="0"/>
                <a:cs typeface="Georgia" charset="0"/>
              </a:rPr>
              <a:t>D</a:t>
            </a:r>
            <a:r>
              <a:rPr lang="en-US" b="1" dirty="0" smtClean="0">
                <a:solidFill>
                  <a:schemeClr val="bg1"/>
                </a:solidFill>
                <a:latin typeface="Georgia" charset="0"/>
                <a:ea typeface="Georgia" charset="0"/>
                <a:cs typeface="Georgia" charset="0"/>
              </a:rPr>
              <a:t>onors</a:t>
            </a:r>
            <a:endParaRPr lang="en-US" b="1" dirty="0">
              <a:solidFill>
                <a:schemeClr val="bg1"/>
              </a:solidFill>
              <a:latin typeface="Georgia" charset="0"/>
              <a:ea typeface="Georgia" charset="0"/>
              <a:cs typeface="Georgia" charset="0"/>
            </a:endParaRPr>
          </a:p>
          <a:p>
            <a:pPr>
              <a:lnSpc>
                <a:spcPct val="150000"/>
              </a:lnSpc>
            </a:pPr>
            <a:endParaRPr lang="en-US" b="1" dirty="0"/>
          </a:p>
        </p:txBody>
      </p:sp>
      <p:cxnSp>
        <p:nvCxnSpPr>
          <p:cNvPr id="4" name="Straight Connector 3"/>
          <p:cNvCxnSpPr/>
          <p:nvPr/>
        </p:nvCxnSpPr>
        <p:spPr>
          <a:xfrm flipH="1">
            <a:off x="945931" y="625734"/>
            <a:ext cx="23125" cy="586965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09461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61470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829868ED-5905-4288-A35F-8B4C0E68E30A}"/>
              </a:ext>
            </a:extLst>
          </p:cNvPr>
          <p:cNvSpPr>
            <a:spLocks noGrp="1"/>
          </p:cNvSpPr>
          <p:nvPr>
            <p:ph idx="1"/>
          </p:nvPr>
        </p:nvSpPr>
        <p:spPr>
          <a:xfrm>
            <a:off x="1248104" y="1804234"/>
            <a:ext cx="10515600" cy="5314814"/>
          </a:xfrm>
        </p:spPr>
        <p:txBody>
          <a:bodyPr>
            <a:normAutofit/>
          </a:bodyPr>
          <a:lstStyle/>
          <a:p>
            <a:pPr>
              <a:lnSpc>
                <a:spcPct val="100000"/>
              </a:lnSpc>
              <a:spcBef>
                <a:spcPts val="0"/>
              </a:spcBef>
              <a:spcAft>
                <a:spcPts val="2500"/>
              </a:spcAft>
            </a:pPr>
            <a:r>
              <a:rPr lang="en-US" sz="2700" dirty="0">
                <a:solidFill>
                  <a:schemeClr val="bg1"/>
                </a:solidFill>
                <a:latin typeface="Georgia" charset="0"/>
                <a:ea typeface="Georgia" charset="0"/>
                <a:cs typeface="Georgia" charset="0"/>
              </a:rPr>
              <a:t>Support global condom programming efforts</a:t>
            </a:r>
          </a:p>
          <a:p>
            <a:pPr>
              <a:lnSpc>
                <a:spcPct val="100000"/>
              </a:lnSpc>
              <a:spcBef>
                <a:spcPts val="0"/>
              </a:spcBef>
              <a:spcAft>
                <a:spcPts val="2500"/>
              </a:spcAft>
            </a:pPr>
            <a:r>
              <a:rPr lang="en-US" sz="2700" dirty="0">
                <a:solidFill>
                  <a:schemeClr val="bg1"/>
                </a:solidFill>
                <a:latin typeface="Georgia" charset="0"/>
                <a:ea typeface="Georgia" charset="0"/>
                <a:cs typeface="Georgia" charset="0"/>
              </a:rPr>
              <a:t>Focus on making condom programming more sustainable and equitable </a:t>
            </a:r>
          </a:p>
          <a:p>
            <a:pPr>
              <a:lnSpc>
                <a:spcPct val="100000"/>
              </a:lnSpc>
              <a:spcBef>
                <a:spcPts val="0"/>
              </a:spcBef>
              <a:spcAft>
                <a:spcPts val="2500"/>
              </a:spcAft>
            </a:pPr>
            <a:r>
              <a:rPr lang="en-US" sz="2700" dirty="0">
                <a:solidFill>
                  <a:schemeClr val="bg1"/>
                </a:solidFill>
                <a:latin typeface="Georgia" charset="0"/>
                <a:ea typeface="Georgia" charset="0"/>
                <a:cs typeface="Georgia" charset="0"/>
              </a:rPr>
              <a:t>Provide recommendations for approaches and interventions as well as potential roles and investments for donors and key stakeholders </a:t>
            </a:r>
          </a:p>
        </p:txBody>
      </p:sp>
      <p:cxnSp>
        <p:nvCxnSpPr>
          <p:cNvPr id="4" name="Straight Connector 3"/>
          <p:cNvCxnSpPr/>
          <p:nvPr/>
        </p:nvCxnSpPr>
        <p:spPr>
          <a:xfrm flipH="1">
            <a:off x="969708" y="1540133"/>
            <a:ext cx="15114" cy="38359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8060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65888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77ECE145-12C7-4FBA-B704-D9B7E7C9B9EF}"/>
              </a:ext>
            </a:extLst>
          </p:cNvPr>
          <p:cNvSpPr>
            <a:spLocks noGrp="1"/>
          </p:cNvSpPr>
          <p:nvPr>
            <p:ph idx="1"/>
          </p:nvPr>
        </p:nvSpPr>
        <p:spPr>
          <a:xfrm>
            <a:off x="1676400" y="620251"/>
            <a:ext cx="10515600" cy="5675672"/>
          </a:xfrm>
        </p:spPr>
        <p:txBody>
          <a:bodyPr>
            <a:normAutofit fontScale="85000" lnSpcReduction="10000"/>
          </a:bodyPr>
          <a:lstStyle/>
          <a:p>
            <a:pPr>
              <a:lnSpc>
                <a:spcPct val="120000"/>
              </a:lnSpc>
              <a:spcBef>
                <a:spcPts val="0"/>
              </a:spcBef>
              <a:spcAft>
                <a:spcPts val="2500"/>
              </a:spcAft>
            </a:pPr>
            <a:r>
              <a:rPr lang="en-US" sz="3200" dirty="0">
                <a:solidFill>
                  <a:schemeClr val="bg1"/>
                </a:solidFill>
                <a:latin typeface="Georgia" charset="0"/>
                <a:ea typeface="Georgia" charset="0"/>
                <a:cs typeface="Georgia" charset="0"/>
              </a:rPr>
              <a:t>Overall funding for condom programming is declining </a:t>
            </a:r>
          </a:p>
          <a:p>
            <a:pPr>
              <a:lnSpc>
                <a:spcPct val="120000"/>
              </a:lnSpc>
              <a:spcBef>
                <a:spcPts val="0"/>
              </a:spcBef>
              <a:spcAft>
                <a:spcPts val="2500"/>
              </a:spcAft>
            </a:pPr>
            <a:r>
              <a:rPr lang="en-US" sz="3200" dirty="0">
                <a:solidFill>
                  <a:schemeClr val="bg1"/>
                </a:solidFill>
                <a:latin typeface="Georgia" charset="0"/>
                <a:ea typeface="Georgia" charset="0"/>
                <a:cs typeface="Georgia" charset="0"/>
              </a:rPr>
              <a:t>In all countries, condom use is lower than total condom need </a:t>
            </a:r>
          </a:p>
          <a:p>
            <a:pPr>
              <a:lnSpc>
                <a:spcPct val="120000"/>
              </a:lnSpc>
              <a:spcBef>
                <a:spcPts val="0"/>
              </a:spcBef>
              <a:spcAft>
                <a:spcPts val="2500"/>
              </a:spcAft>
            </a:pPr>
            <a:r>
              <a:rPr lang="en-US" sz="3200" dirty="0">
                <a:solidFill>
                  <a:schemeClr val="bg1"/>
                </a:solidFill>
                <a:latin typeface="Georgia" charset="0"/>
                <a:ea typeface="Georgia" charset="0"/>
                <a:cs typeface="Georgia" charset="0"/>
              </a:rPr>
              <a:t>Some countries show trends of plateauing or declining condom use, especially among priority populations (e.g</a:t>
            </a:r>
            <a:r>
              <a:rPr lang="en-US" sz="3200" dirty="0" smtClean="0">
                <a:solidFill>
                  <a:schemeClr val="bg1"/>
                </a:solidFill>
                <a:latin typeface="Georgia" charset="0"/>
                <a:ea typeface="Georgia" charset="0"/>
                <a:cs typeface="Georgia" charset="0"/>
              </a:rPr>
              <a:t>., </a:t>
            </a:r>
            <a:r>
              <a:rPr lang="en-US" sz="3200" dirty="0">
                <a:solidFill>
                  <a:schemeClr val="bg1"/>
                </a:solidFill>
                <a:latin typeface="Georgia" charset="0"/>
                <a:ea typeface="Georgia" charset="0"/>
                <a:cs typeface="Georgia" charset="0"/>
              </a:rPr>
              <a:t>youth) and lower income groups</a:t>
            </a:r>
          </a:p>
          <a:p>
            <a:pPr>
              <a:lnSpc>
                <a:spcPct val="120000"/>
              </a:lnSpc>
              <a:spcBef>
                <a:spcPts val="0"/>
              </a:spcBef>
              <a:spcAft>
                <a:spcPts val="2500"/>
              </a:spcAft>
            </a:pPr>
            <a:r>
              <a:rPr lang="en-US" sz="3200" dirty="0">
                <a:solidFill>
                  <a:schemeClr val="bg1"/>
                </a:solidFill>
                <a:latin typeface="Georgia" charset="0"/>
                <a:ea typeface="Georgia" charset="0"/>
                <a:cs typeface="Georgia" charset="0"/>
              </a:rPr>
              <a:t>Increased interest in the role of commercial </a:t>
            </a:r>
            <a:r>
              <a:rPr lang="en-US" sz="3200" dirty="0" smtClean="0">
                <a:solidFill>
                  <a:schemeClr val="bg1"/>
                </a:solidFill>
                <a:latin typeface="Georgia" charset="0"/>
                <a:ea typeface="Georgia" charset="0"/>
                <a:cs typeface="Georgia" charset="0"/>
              </a:rPr>
              <a:t>actors and </a:t>
            </a:r>
            <a:r>
              <a:rPr lang="en-US" sz="3200" dirty="0">
                <a:solidFill>
                  <a:schemeClr val="bg1"/>
                </a:solidFill>
                <a:latin typeface="Georgia" charset="0"/>
                <a:ea typeface="Georgia" charset="0"/>
                <a:cs typeface="Georgia" charset="0"/>
              </a:rPr>
              <a:t>long-term sustainability of condom markets</a:t>
            </a:r>
          </a:p>
          <a:p>
            <a:pPr>
              <a:lnSpc>
                <a:spcPct val="120000"/>
              </a:lnSpc>
              <a:spcBef>
                <a:spcPts val="0"/>
              </a:spcBef>
              <a:spcAft>
                <a:spcPts val="2500"/>
              </a:spcAft>
            </a:pPr>
            <a:r>
              <a:rPr lang="en-US" sz="3200" dirty="0">
                <a:solidFill>
                  <a:schemeClr val="bg1"/>
                </a:solidFill>
                <a:latin typeface="Georgia" charset="0"/>
                <a:ea typeface="Georgia" charset="0"/>
                <a:cs typeface="Georgia" charset="0"/>
              </a:rPr>
              <a:t>Potential to leverage existing initiatives and support for total market approach for condom programming </a:t>
            </a:r>
          </a:p>
        </p:txBody>
      </p:sp>
      <p:cxnSp>
        <p:nvCxnSpPr>
          <p:cNvPr id="4" name="Straight Connector 3"/>
          <p:cNvCxnSpPr/>
          <p:nvPr/>
        </p:nvCxnSpPr>
        <p:spPr>
          <a:xfrm flipH="1">
            <a:off x="969708" y="1540133"/>
            <a:ext cx="15114" cy="38359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2520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59545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2445391-C1C2-4B4E-8898-DD92AF8BB6F7}"/>
              </a:ext>
            </a:extLst>
          </p:cNvPr>
          <p:cNvSpPr>
            <a:spLocks noGrp="1"/>
          </p:cNvSpPr>
          <p:nvPr>
            <p:ph type="title"/>
          </p:nvPr>
        </p:nvSpPr>
        <p:spPr/>
        <p:txBody>
          <a:bodyPr>
            <a:normAutofit/>
          </a:bodyPr>
          <a:lstStyle/>
          <a:p>
            <a:pPr algn="ctr"/>
            <a:r>
              <a:rPr lang="en-US" sz="3600" i="1" dirty="0">
                <a:solidFill>
                  <a:schemeClr val="bg1"/>
                </a:solidFill>
                <a:latin typeface="Georgia" charset="0"/>
                <a:ea typeface="Georgia" charset="0"/>
                <a:cs typeface="Georgia" charset="0"/>
              </a:rPr>
              <a:t>Who are the </a:t>
            </a:r>
            <a:r>
              <a:rPr lang="en-US" sz="3600" i="1" dirty="0" smtClean="0">
                <a:solidFill>
                  <a:schemeClr val="bg1"/>
                </a:solidFill>
                <a:latin typeface="Georgia" charset="0"/>
                <a:ea typeface="Georgia" charset="0"/>
                <a:cs typeface="Georgia" charset="0"/>
              </a:rPr>
              <a:t>major </a:t>
            </a:r>
            <a:r>
              <a:rPr lang="en-US" sz="3600" i="1" dirty="0">
                <a:solidFill>
                  <a:schemeClr val="bg1"/>
                </a:solidFill>
                <a:latin typeface="Georgia" charset="0"/>
                <a:ea typeface="Georgia" charset="0"/>
                <a:cs typeface="Georgia" charset="0"/>
              </a:rPr>
              <a:t>players supporting condom programming? </a:t>
            </a:r>
          </a:p>
        </p:txBody>
      </p:sp>
      <p:graphicFrame>
        <p:nvGraphicFramePr>
          <p:cNvPr id="4" name="Content Placeholder 3">
            <a:extLst>
              <a:ext uri="{FF2B5EF4-FFF2-40B4-BE49-F238E27FC236}">
                <a16:creationId xmlns="" xmlns:a16="http://schemas.microsoft.com/office/drawing/2014/main" id="{B4FDB437-95D9-44B8-B4AC-66FE83736EE9}"/>
              </a:ext>
            </a:extLst>
          </p:cNvPr>
          <p:cNvGraphicFramePr>
            <a:graphicFrameLocks noGrp="1"/>
          </p:cNvGraphicFramePr>
          <p:nvPr>
            <p:ph idx="1"/>
            <p:extLst>
              <p:ext uri="{D42A27DB-BD31-4B8C-83A1-F6EECF244321}">
                <p14:modId xmlns:p14="http://schemas.microsoft.com/office/powerpoint/2010/main" val="526309472"/>
              </p:ext>
            </p:extLst>
          </p:nvPr>
        </p:nvGraphicFramePr>
        <p:xfrm>
          <a:off x="752168" y="2003178"/>
          <a:ext cx="10601631" cy="3663642"/>
        </p:xfrm>
        <a:graphic>
          <a:graphicData uri="http://schemas.openxmlformats.org/drawingml/2006/table">
            <a:tbl>
              <a:tblPr firstRow="1" bandRow="1">
                <a:tableStyleId>{5C22544A-7EE6-4342-B048-85BDC9FD1C3A}</a:tableStyleId>
              </a:tblPr>
              <a:tblGrid>
                <a:gridCol w="1549911">
                  <a:extLst>
                    <a:ext uri="{9D8B030D-6E8A-4147-A177-3AD203B41FA5}">
                      <a16:colId xmlns="" xmlns:a16="http://schemas.microsoft.com/office/drawing/2014/main" val="2429410391"/>
                    </a:ext>
                  </a:extLst>
                </a:gridCol>
                <a:gridCol w="1810344">
                  <a:extLst>
                    <a:ext uri="{9D8B030D-6E8A-4147-A177-3AD203B41FA5}">
                      <a16:colId xmlns="" xmlns:a16="http://schemas.microsoft.com/office/drawing/2014/main" val="3827867390"/>
                    </a:ext>
                  </a:extLst>
                </a:gridCol>
                <a:gridCol w="1810344">
                  <a:extLst>
                    <a:ext uri="{9D8B030D-6E8A-4147-A177-3AD203B41FA5}">
                      <a16:colId xmlns="" xmlns:a16="http://schemas.microsoft.com/office/drawing/2014/main" val="1665286470"/>
                    </a:ext>
                  </a:extLst>
                </a:gridCol>
                <a:gridCol w="1810344">
                  <a:extLst>
                    <a:ext uri="{9D8B030D-6E8A-4147-A177-3AD203B41FA5}">
                      <a16:colId xmlns="" xmlns:a16="http://schemas.microsoft.com/office/drawing/2014/main" val="1055858385"/>
                    </a:ext>
                  </a:extLst>
                </a:gridCol>
                <a:gridCol w="1810344">
                  <a:extLst>
                    <a:ext uri="{9D8B030D-6E8A-4147-A177-3AD203B41FA5}">
                      <a16:colId xmlns="" xmlns:a16="http://schemas.microsoft.com/office/drawing/2014/main" val="273414128"/>
                    </a:ext>
                  </a:extLst>
                </a:gridCol>
                <a:gridCol w="1810344">
                  <a:extLst>
                    <a:ext uri="{9D8B030D-6E8A-4147-A177-3AD203B41FA5}">
                      <a16:colId xmlns="" xmlns:a16="http://schemas.microsoft.com/office/drawing/2014/main" val="2933288281"/>
                    </a:ext>
                  </a:extLst>
                </a:gridCol>
              </a:tblGrid>
              <a:tr h="600429">
                <a:tc>
                  <a:txBody>
                    <a:bodyPr/>
                    <a:lstStyle/>
                    <a:p>
                      <a:endParaRPr lang="en-US" dirty="0"/>
                    </a:p>
                  </a:txBody>
                  <a:tcPr>
                    <a:solidFill>
                      <a:srgbClr val="5BADAC"/>
                    </a:solidFill>
                  </a:tcPr>
                </a:tc>
                <a:tc>
                  <a:txBody>
                    <a:bodyPr/>
                    <a:lstStyle/>
                    <a:p>
                      <a:r>
                        <a:rPr lang="en-US" dirty="0"/>
                        <a:t>Botswana</a:t>
                      </a:r>
                    </a:p>
                  </a:txBody>
                  <a:tcPr>
                    <a:solidFill>
                      <a:srgbClr val="5BADAC"/>
                    </a:solidFill>
                  </a:tcPr>
                </a:tc>
                <a:tc>
                  <a:txBody>
                    <a:bodyPr/>
                    <a:lstStyle/>
                    <a:p>
                      <a:r>
                        <a:rPr lang="en-US" dirty="0"/>
                        <a:t>Kenya</a:t>
                      </a:r>
                    </a:p>
                  </a:txBody>
                  <a:tcPr>
                    <a:solidFill>
                      <a:srgbClr val="5BADAC"/>
                    </a:solidFill>
                  </a:tcPr>
                </a:tc>
                <a:tc>
                  <a:txBody>
                    <a:bodyPr/>
                    <a:lstStyle/>
                    <a:p>
                      <a:r>
                        <a:rPr lang="en-US" dirty="0"/>
                        <a:t>Tanzania</a:t>
                      </a:r>
                    </a:p>
                  </a:txBody>
                  <a:tcPr>
                    <a:solidFill>
                      <a:srgbClr val="5BADAC"/>
                    </a:solidFill>
                  </a:tcPr>
                </a:tc>
                <a:tc>
                  <a:txBody>
                    <a:bodyPr/>
                    <a:lstStyle/>
                    <a:p>
                      <a:r>
                        <a:rPr lang="en-US" dirty="0"/>
                        <a:t>Zambia</a:t>
                      </a:r>
                    </a:p>
                  </a:txBody>
                  <a:tcPr>
                    <a:solidFill>
                      <a:srgbClr val="5BADAC"/>
                    </a:solidFill>
                  </a:tcPr>
                </a:tc>
                <a:tc>
                  <a:txBody>
                    <a:bodyPr/>
                    <a:lstStyle/>
                    <a:p>
                      <a:r>
                        <a:rPr lang="en-US" dirty="0"/>
                        <a:t>Zimbabwe</a:t>
                      </a:r>
                    </a:p>
                  </a:txBody>
                  <a:tcPr>
                    <a:solidFill>
                      <a:srgbClr val="5BADAC"/>
                    </a:solidFill>
                  </a:tcPr>
                </a:tc>
                <a:extLst>
                  <a:ext uri="{0D108BD9-81ED-4DB2-BD59-A6C34878D82A}">
                    <a16:rowId xmlns="" xmlns:a16="http://schemas.microsoft.com/office/drawing/2014/main" val="2337261120"/>
                  </a:ext>
                </a:extLst>
              </a:tr>
              <a:tr h="1582704">
                <a:tc>
                  <a:txBody>
                    <a:bodyPr/>
                    <a:lstStyle/>
                    <a:p>
                      <a:r>
                        <a:rPr lang="en-US" b="1" dirty="0"/>
                        <a:t>Donors</a:t>
                      </a:r>
                    </a:p>
                  </a:txBody>
                  <a:tcPr anchor="ctr">
                    <a:solidFill>
                      <a:srgbClr val="E7EFEC"/>
                    </a:solidFill>
                  </a:tcPr>
                </a:tc>
                <a:tc>
                  <a:txBody>
                    <a:bodyPr/>
                    <a:lstStyle/>
                    <a:p>
                      <a:pPr marL="285750" indent="-285750">
                        <a:buFont typeface="Arial" panose="020B0604020202020204" pitchFamily="34" charset="0"/>
                        <a:buChar char="•"/>
                      </a:pPr>
                      <a:r>
                        <a:rPr lang="en-US" dirty="0">
                          <a:solidFill>
                            <a:schemeClr val="tx1"/>
                          </a:solidFill>
                        </a:rPr>
                        <a:t>Government of Botswana </a:t>
                      </a: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r>
                        <a:rPr lang="en-US" dirty="0">
                          <a:solidFill>
                            <a:schemeClr val="tx1"/>
                          </a:solidFill>
                        </a:rPr>
                        <a:t>USAID,</a:t>
                      </a:r>
                      <a:r>
                        <a:rPr lang="en-US" baseline="0" dirty="0">
                          <a:solidFill>
                            <a:schemeClr val="tx1"/>
                          </a:solidFill>
                        </a:rPr>
                        <a:t> GF secondary</a:t>
                      </a:r>
                      <a:endParaRPr lang="en-US" dirty="0">
                        <a:solidFill>
                          <a:schemeClr val="tx1"/>
                        </a:solidFill>
                      </a:endParaRPr>
                    </a:p>
                  </a:txBody>
                  <a:tcPr anchor="ctr">
                    <a:solidFill>
                      <a:srgbClr val="E7EFEC"/>
                    </a:solidFill>
                  </a:tcPr>
                </a:tc>
                <a:tc>
                  <a:txBody>
                    <a:bodyPr/>
                    <a:lstStyle/>
                    <a:p>
                      <a:pPr marL="285750" indent="-285750">
                        <a:buFont typeface="Arial" panose="020B0604020202020204" pitchFamily="34" charset="0"/>
                        <a:buChar char="•"/>
                      </a:pPr>
                      <a:r>
                        <a:rPr lang="en-US" dirty="0">
                          <a:solidFill>
                            <a:schemeClr val="tx1"/>
                          </a:solidFill>
                        </a:rPr>
                        <a:t>Global Fund</a:t>
                      </a: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r>
                        <a:rPr lang="en-US" dirty="0">
                          <a:solidFill>
                            <a:schemeClr val="tx1"/>
                          </a:solidFill>
                        </a:rPr>
                        <a:t>UNFPA</a:t>
                      </a: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r>
                        <a:rPr lang="en-US" dirty="0">
                          <a:solidFill>
                            <a:schemeClr val="tx1"/>
                          </a:solidFill>
                        </a:rPr>
                        <a:t>USAID</a:t>
                      </a:r>
                    </a:p>
                  </a:txBody>
                  <a:tcPr anchor="ctr">
                    <a:solidFill>
                      <a:srgbClr val="E7EFEC"/>
                    </a:solidFill>
                  </a:tcPr>
                </a:tc>
                <a:tc>
                  <a:txBody>
                    <a:bodyPr/>
                    <a:lstStyle/>
                    <a:p>
                      <a:pPr marL="285750" indent="-285750">
                        <a:buFont typeface="Arial" panose="020B0604020202020204" pitchFamily="34" charset="0"/>
                        <a:buChar char="•"/>
                      </a:pPr>
                      <a:r>
                        <a:rPr lang="en-US" dirty="0"/>
                        <a:t>Global Fund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USAID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UNFPA</a:t>
                      </a:r>
                    </a:p>
                  </a:txBody>
                  <a:tcPr anchor="ctr">
                    <a:solidFill>
                      <a:srgbClr val="E7EFEC"/>
                    </a:solidFill>
                  </a:tcPr>
                </a:tc>
                <a:tc>
                  <a:txBody>
                    <a:bodyPr/>
                    <a:lstStyle/>
                    <a:p>
                      <a:pPr marL="285750" indent="-285750">
                        <a:buFont typeface="Arial" panose="020B0604020202020204" pitchFamily="34" charset="0"/>
                        <a:buChar char="•"/>
                      </a:pPr>
                      <a:r>
                        <a:rPr lang="en-US" dirty="0"/>
                        <a:t>UNFPA</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USAID</a:t>
                      </a:r>
                    </a:p>
                  </a:txBody>
                  <a:tcPr anchor="ctr">
                    <a:solidFill>
                      <a:srgbClr val="E7EFEC"/>
                    </a:solidFill>
                  </a:tcPr>
                </a:tc>
                <a:tc>
                  <a:txBody>
                    <a:bodyPr/>
                    <a:lstStyle/>
                    <a:p>
                      <a:pPr marL="285750" indent="-285750">
                        <a:buFont typeface="Arial" panose="020B0604020202020204" pitchFamily="34" charset="0"/>
                        <a:buChar char="•"/>
                      </a:pPr>
                      <a:r>
                        <a:rPr lang="en-US" dirty="0"/>
                        <a:t>USAID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UNFPA</a:t>
                      </a:r>
                    </a:p>
                  </a:txBody>
                  <a:tcPr anchor="ctr">
                    <a:solidFill>
                      <a:srgbClr val="E7EFEC"/>
                    </a:solidFill>
                  </a:tcPr>
                </a:tc>
                <a:extLst>
                  <a:ext uri="{0D108BD9-81ED-4DB2-BD59-A6C34878D82A}">
                    <a16:rowId xmlns="" xmlns:a16="http://schemas.microsoft.com/office/drawing/2014/main" val="3971447451"/>
                  </a:ext>
                </a:extLst>
              </a:tr>
              <a:tr h="1480509">
                <a:tc>
                  <a:txBody>
                    <a:bodyPr/>
                    <a:lstStyle/>
                    <a:p>
                      <a:r>
                        <a:rPr lang="en-US" b="1" dirty="0"/>
                        <a:t>Other funding (private capital)</a:t>
                      </a:r>
                    </a:p>
                  </a:txBody>
                  <a:tcPr anchor="ctr"/>
                </a:tc>
                <a:tc>
                  <a:txBody>
                    <a:bodyPr/>
                    <a:lstStyle/>
                    <a:p>
                      <a:r>
                        <a:rPr lang="en-US" dirty="0"/>
                        <a:t>Commercial sector</a:t>
                      </a:r>
                    </a:p>
                  </a:txBody>
                  <a:tcPr anchor="ctr"/>
                </a:tc>
                <a:tc>
                  <a:txBody>
                    <a:bodyPr/>
                    <a:lstStyle/>
                    <a:p>
                      <a:r>
                        <a:rPr lang="en-US" dirty="0"/>
                        <a:t>Commercial sector </a:t>
                      </a:r>
                    </a:p>
                  </a:txBody>
                  <a:tcPr anchor="ctr"/>
                </a:tc>
                <a:tc>
                  <a:txBody>
                    <a:bodyPr/>
                    <a:lstStyle/>
                    <a:p>
                      <a:r>
                        <a:rPr lang="en-US" dirty="0"/>
                        <a:t>Commercial sector </a:t>
                      </a:r>
                    </a:p>
                  </a:txBody>
                  <a:tcPr anchor="ctr"/>
                </a:tc>
                <a:tc>
                  <a:txBody>
                    <a:bodyPr/>
                    <a:lstStyle/>
                    <a:p>
                      <a:r>
                        <a:rPr lang="en-US" dirty="0"/>
                        <a:t>Commercial sector</a:t>
                      </a:r>
                    </a:p>
                  </a:txBody>
                  <a:tcPr anchor="ctr"/>
                </a:tc>
                <a:tc>
                  <a:txBody>
                    <a:bodyPr/>
                    <a:lstStyle/>
                    <a:p>
                      <a:r>
                        <a:rPr lang="en-US" dirty="0"/>
                        <a:t>Commercial sector </a:t>
                      </a:r>
                    </a:p>
                  </a:txBody>
                  <a:tcPr anchor="ctr"/>
                </a:tc>
                <a:extLst>
                  <a:ext uri="{0D108BD9-81ED-4DB2-BD59-A6C34878D82A}">
                    <a16:rowId xmlns="" xmlns:a16="http://schemas.microsoft.com/office/drawing/2014/main" val="3310119789"/>
                  </a:ext>
                </a:extLst>
              </a:tr>
            </a:tbl>
          </a:graphicData>
        </a:graphic>
      </p:graphicFrame>
      <p:sp>
        <p:nvSpPr>
          <p:cNvPr id="3" name="TextBox 2">
            <a:extLst>
              <a:ext uri="{FF2B5EF4-FFF2-40B4-BE49-F238E27FC236}">
                <a16:creationId xmlns="" xmlns:a16="http://schemas.microsoft.com/office/drawing/2014/main" id="{A0057B76-418F-4146-9517-382381F2C82A}"/>
              </a:ext>
            </a:extLst>
          </p:cNvPr>
          <p:cNvSpPr txBox="1"/>
          <p:nvPr/>
        </p:nvSpPr>
        <p:spPr>
          <a:xfrm>
            <a:off x="650193" y="5945241"/>
            <a:ext cx="4405373" cy="276999"/>
          </a:xfrm>
          <a:prstGeom prst="rect">
            <a:avLst/>
          </a:prstGeom>
          <a:noFill/>
        </p:spPr>
        <p:txBody>
          <a:bodyPr wrap="none" rtlCol="0">
            <a:spAutoFit/>
          </a:bodyPr>
          <a:lstStyle/>
          <a:p>
            <a:r>
              <a:rPr lang="en-US" sz="1200" dirty="0">
                <a:solidFill>
                  <a:schemeClr val="bg1"/>
                </a:solidFill>
                <a:latin typeface="Georgia" charset="0"/>
                <a:ea typeface="Georgia" charset="0"/>
                <a:cs typeface="Georgia" charset="0"/>
              </a:rPr>
              <a:t>Source: Key </a:t>
            </a:r>
            <a:r>
              <a:rPr lang="en-US" sz="1200" dirty="0" smtClean="0">
                <a:solidFill>
                  <a:schemeClr val="bg1"/>
                </a:solidFill>
                <a:latin typeface="Georgia" charset="0"/>
                <a:ea typeface="Georgia" charset="0"/>
                <a:cs typeface="Georgia" charset="0"/>
              </a:rPr>
              <a:t>Informant </a:t>
            </a:r>
            <a:r>
              <a:rPr lang="en-US" sz="1200" dirty="0">
                <a:solidFill>
                  <a:schemeClr val="bg1"/>
                </a:solidFill>
                <a:latin typeface="Georgia" charset="0"/>
                <a:ea typeface="Georgia" charset="0"/>
                <a:cs typeface="Georgia" charset="0"/>
              </a:rPr>
              <a:t>Interviews during country assessments</a:t>
            </a:r>
          </a:p>
        </p:txBody>
      </p:sp>
    </p:spTree>
    <p:extLst>
      <p:ext uri="{BB962C8B-B14F-4D97-AF65-F5344CB8AC3E}">
        <p14:creationId xmlns:p14="http://schemas.microsoft.com/office/powerpoint/2010/main" val="1679327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4294967295"/>
            <p:extLst>
              <p:ext uri="{D42A27DB-BD31-4B8C-83A1-F6EECF244321}">
                <p14:modId xmlns:p14="http://schemas.microsoft.com/office/powerpoint/2010/main" val="155751253"/>
              </p:ext>
            </p:extLst>
          </p:nvPr>
        </p:nvGraphicFramePr>
        <p:xfrm>
          <a:off x="355600" y="1290480"/>
          <a:ext cx="11251381" cy="469122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10176589" y="5981700"/>
            <a:ext cx="1233544" cy="338554"/>
          </a:xfrm>
          <a:prstGeom prst="rect">
            <a:avLst/>
          </a:prstGeom>
          <a:noFill/>
        </p:spPr>
        <p:txBody>
          <a:bodyPr wrap="square" rtlCol="0">
            <a:spAutoFit/>
          </a:bodyPr>
          <a:lstStyle/>
          <a:p>
            <a:pPr defTabSz="609585"/>
            <a:r>
              <a:rPr lang="en-US" sz="1600" dirty="0" smtClean="0">
                <a:solidFill>
                  <a:schemeClr val="bg1"/>
                </a:solidFill>
              </a:rPr>
              <a:t>2017 (est</a:t>
            </a:r>
            <a:r>
              <a:rPr lang="en-US" sz="1600" dirty="0">
                <a:solidFill>
                  <a:schemeClr val="bg1"/>
                </a:solidFill>
              </a:rPr>
              <a:t>.)*</a:t>
            </a:r>
          </a:p>
        </p:txBody>
      </p:sp>
      <p:sp>
        <p:nvSpPr>
          <p:cNvPr id="8" name="Title 1"/>
          <p:cNvSpPr txBox="1">
            <a:spLocks/>
          </p:cNvSpPr>
          <p:nvPr/>
        </p:nvSpPr>
        <p:spPr>
          <a:xfrm>
            <a:off x="24581" y="147480"/>
            <a:ext cx="12192000" cy="1143000"/>
          </a:xfrm>
          <a:prstGeom prst="rect">
            <a:avLst/>
          </a:prstGeom>
          <a:noFill/>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i="1" dirty="0">
                <a:solidFill>
                  <a:schemeClr val="bg1"/>
                </a:solidFill>
                <a:latin typeface="Georgia" charset="0"/>
                <a:ea typeface="Georgia" charset="0"/>
                <a:cs typeface="Georgia" charset="0"/>
              </a:rPr>
              <a:t>Proportion of </a:t>
            </a:r>
            <a:r>
              <a:rPr lang="en-US" sz="3200" i="1" dirty="0" smtClean="0">
                <a:solidFill>
                  <a:schemeClr val="bg1"/>
                </a:solidFill>
                <a:latin typeface="Georgia" charset="0"/>
                <a:ea typeface="Georgia" charset="0"/>
                <a:cs typeface="Georgia" charset="0"/>
              </a:rPr>
              <a:t>Donor Funding </a:t>
            </a:r>
            <a:r>
              <a:rPr lang="en-US" sz="3200" i="1" dirty="0">
                <a:solidFill>
                  <a:schemeClr val="bg1"/>
                </a:solidFill>
                <a:latin typeface="Georgia" charset="0"/>
                <a:ea typeface="Georgia" charset="0"/>
                <a:cs typeface="Georgia" charset="0"/>
              </a:rPr>
              <a:t>for </a:t>
            </a:r>
            <a:r>
              <a:rPr lang="en-US" sz="3200" i="1" dirty="0" smtClean="0">
                <a:solidFill>
                  <a:schemeClr val="bg1"/>
                </a:solidFill>
                <a:latin typeface="Georgia" charset="0"/>
                <a:ea typeface="Georgia" charset="0"/>
                <a:cs typeface="Georgia" charset="0"/>
              </a:rPr>
              <a:t>Condom Programming</a:t>
            </a:r>
            <a:endParaRPr lang="en-US" sz="3200" i="1" dirty="0">
              <a:solidFill>
                <a:schemeClr val="bg1"/>
              </a:solidFill>
              <a:latin typeface="Georgia" charset="0"/>
              <a:ea typeface="Georgia" charset="0"/>
              <a:cs typeface="Georgia" charset="0"/>
            </a:endParaRPr>
          </a:p>
        </p:txBody>
      </p:sp>
    </p:spTree>
    <p:extLst>
      <p:ext uri="{BB962C8B-B14F-4D97-AF65-F5344CB8AC3E}">
        <p14:creationId xmlns:p14="http://schemas.microsoft.com/office/powerpoint/2010/main" val="2008412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12139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0" y="407213"/>
            <a:ext cx="12192000" cy="1143000"/>
          </a:xfrm>
          <a:prstGeom prst="rect">
            <a:avLst/>
          </a:prstGeom>
          <a:solidFill>
            <a:srgbClr val="16406C"/>
          </a:solidFill>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i="1" dirty="0">
                <a:solidFill>
                  <a:schemeClr val="bg1"/>
                </a:solidFill>
                <a:latin typeface="Georgia" charset="0"/>
                <a:ea typeface="Georgia" charset="0"/>
                <a:cs typeface="Georgia" charset="0"/>
              </a:rPr>
              <a:t>Despite decades of heavy investment, there remains a considerable gap between current condom </a:t>
            </a:r>
            <a:r>
              <a:rPr lang="en-US" sz="2800" i="1" u="sng" dirty="0">
                <a:solidFill>
                  <a:schemeClr val="bg1"/>
                </a:solidFill>
                <a:latin typeface="Georgia" charset="0"/>
                <a:ea typeface="Georgia" charset="0"/>
                <a:cs typeface="Georgia" charset="0"/>
              </a:rPr>
              <a:t>Use</a:t>
            </a:r>
            <a:r>
              <a:rPr lang="en-US" sz="2800" i="1" dirty="0">
                <a:solidFill>
                  <a:schemeClr val="bg1"/>
                </a:solidFill>
                <a:latin typeface="Georgia" charset="0"/>
                <a:ea typeface="Georgia" charset="0"/>
                <a:cs typeface="Georgia" charset="0"/>
              </a:rPr>
              <a:t> and total condom </a:t>
            </a:r>
            <a:r>
              <a:rPr lang="en-US" sz="2800" i="1" u="sng" dirty="0">
                <a:solidFill>
                  <a:schemeClr val="bg1"/>
                </a:solidFill>
                <a:latin typeface="Georgia" charset="0"/>
                <a:ea typeface="Georgia" charset="0"/>
                <a:cs typeface="Georgia" charset="0"/>
              </a:rPr>
              <a:t>Need</a:t>
            </a:r>
            <a:r>
              <a:rPr lang="en-US" sz="2800" i="1" dirty="0">
                <a:solidFill>
                  <a:schemeClr val="bg1"/>
                </a:solidFill>
                <a:latin typeface="Georgia" charset="0"/>
                <a:ea typeface="Georgia" charset="0"/>
                <a:cs typeface="Georgia" charset="0"/>
              </a:rPr>
              <a:t>.</a:t>
            </a:r>
          </a:p>
        </p:txBody>
      </p:sp>
      <p:graphicFrame>
        <p:nvGraphicFramePr>
          <p:cNvPr id="34" name="Chart 33"/>
          <p:cNvGraphicFramePr/>
          <p:nvPr>
            <p:extLst/>
          </p:nvPr>
        </p:nvGraphicFramePr>
        <p:xfrm>
          <a:off x="2931407" y="3348384"/>
          <a:ext cx="1964775" cy="2143877"/>
        </p:xfrm>
        <a:graphic>
          <a:graphicData uri="http://schemas.openxmlformats.org/drawingml/2006/chart">
            <c:chart xmlns:c="http://schemas.openxmlformats.org/drawingml/2006/chart" xmlns:r="http://schemas.openxmlformats.org/officeDocument/2006/relationships" r:id="rId3"/>
          </a:graphicData>
        </a:graphic>
      </p:graphicFrame>
      <p:sp>
        <p:nvSpPr>
          <p:cNvPr id="62" name="TextBox 61"/>
          <p:cNvSpPr txBox="1"/>
          <p:nvPr/>
        </p:nvSpPr>
        <p:spPr>
          <a:xfrm rot="18367283">
            <a:off x="1043224" y="2038431"/>
            <a:ext cx="2081721" cy="584775"/>
          </a:xfrm>
          <a:prstGeom prst="rect">
            <a:avLst/>
          </a:prstGeom>
          <a:noFill/>
        </p:spPr>
        <p:txBody>
          <a:bodyPr wrap="square" rtlCol="0">
            <a:spAutoFit/>
          </a:bodyPr>
          <a:lstStyle/>
          <a:p>
            <a:r>
              <a:rPr lang="en-US" sz="3200" dirty="0">
                <a:solidFill>
                  <a:schemeClr val="bg1"/>
                </a:solidFill>
              </a:rPr>
              <a:t>Botswana</a:t>
            </a:r>
          </a:p>
        </p:txBody>
      </p:sp>
      <p:sp>
        <p:nvSpPr>
          <p:cNvPr id="64" name="TextBox 63"/>
          <p:cNvSpPr txBox="1"/>
          <p:nvPr/>
        </p:nvSpPr>
        <p:spPr>
          <a:xfrm rot="18367283">
            <a:off x="3287878" y="1810377"/>
            <a:ext cx="2081721" cy="584775"/>
          </a:xfrm>
          <a:prstGeom prst="rect">
            <a:avLst/>
          </a:prstGeom>
          <a:noFill/>
        </p:spPr>
        <p:txBody>
          <a:bodyPr wrap="square" rtlCol="0">
            <a:spAutoFit/>
          </a:bodyPr>
          <a:lstStyle/>
          <a:p>
            <a:r>
              <a:rPr lang="en-US" sz="3200" dirty="0">
                <a:solidFill>
                  <a:schemeClr val="bg1"/>
                </a:solidFill>
              </a:rPr>
              <a:t>Kenya</a:t>
            </a:r>
          </a:p>
        </p:txBody>
      </p:sp>
      <p:sp>
        <p:nvSpPr>
          <p:cNvPr id="65" name="TextBox 64"/>
          <p:cNvSpPr txBox="1"/>
          <p:nvPr/>
        </p:nvSpPr>
        <p:spPr>
          <a:xfrm rot="18367283">
            <a:off x="5310081" y="1931926"/>
            <a:ext cx="2081721" cy="584775"/>
          </a:xfrm>
          <a:prstGeom prst="rect">
            <a:avLst/>
          </a:prstGeom>
          <a:noFill/>
        </p:spPr>
        <p:txBody>
          <a:bodyPr wrap="square" rtlCol="0">
            <a:spAutoFit/>
          </a:bodyPr>
          <a:lstStyle/>
          <a:p>
            <a:r>
              <a:rPr lang="en-US" sz="3200" dirty="0">
                <a:solidFill>
                  <a:schemeClr val="bg1"/>
                </a:solidFill>
              </a:rPr>
              <a:t>Tanzania</a:t>
            </a:r>
          </a:p>
        </p:txBody>
      </p:sp>
      <p:sp>
        <p:nvSpPr>
          <p:cNvPr id="66" name="TextBox 65"/>
          <p:cNvSpPr txBox="1"/>
          <p:nvPr/>
        </p:nvSpPr>
        <p:spPr>
          <a:xfrm rot="18367283">
            <a:off x="7474570" y="1869720"/>
            <a:ext cx="2081721" cy="584775"/>
          </a:xfrm>
          <a:prstGeom prst="rect">
            <a:avLst/>
          </a:prstGeom>
          <a:noFill/>
        </p:spPr>
        <p:txBody>
          <a:bodyPr wrap="square" rtlCol="0">
            <a:spAutoFit/>
          </a:bodyPr>
          <a:lstStyle/>
          <a:p>
            <a:r>
              <a:rPr lang="en-US" sz="3200" dirty="0">
                <a:solidFill>
                  <a:schemeClr val="bg1"/>
                </a:solidFill>
              </a:rPr>
              <a:t>Zambia</a:t>
            </a:r>
          </a:p>
        </p:txBody>
      </p:sp>
      <p:sp>
        <p:nvSpPr>
          <p:cNvPr id="67" name="TextBox 66"/>
          <p:cNvSpPr txBox="1"/>
          <p:nvPr/>
        </p:nvSpPr>
        <p:spPr>
          <a:xfrm rot="18367283">
            <a:off x="9459012" y="1931929"/>
            <a:ext cx="2081721" cy="584775"/>
          </a:xfrm>
          <a:prstGeom prst="rect">
            <a:avLst/>
          </a:prstGeom>
          <a:noFill/>
        </p:spPr>
        <p:txBody>
          <a:bodyPr wrap="square" rtlCol="0">
            <a:spAutoFit/>
          </a:bodyPr>
          <a:lstStyle/>
          <a:p>
            <a:r>
              <a:rPr lang="en-US" sz="3200" dirty="0">
                <a:solidFill>
                  <a:schemeClr val="bg1">
                    <a:lumMod val="95000"/>
                  </a:schemeClr>
                </a:solidFill>
              </a:rPr>
              <a:t>Zimbabwe</a:t>
            </a:r>
          </a:p>
        </p:txBody>
      </p:sp>
      <p:sp>
        <p:nvSpPr>
          <p:cNvPr id="3" name="Oval 2"/>
          <p:cNvSpPr/>
          <p:nvPr/>
        </p:nvSpPr>
        <p:spPr>
          <a:xfrm>
            <a:off x="666342" y="3392369"/>
            <a:ext cx="1807285" cy="1735567"/>
          </a:xfrm>
          <a:prstGeom prst="ellipse">
            <a:avLst/>
          </a:prstGeom>
          <a:solidFill>
            <a:srgbClr val="5BAD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3" name="Oval 22"/>
          <p:cNvSpPr/>
          <p:nvPr/>
        </p:nvSpPr>
        <p:spPr>
          <a:xfrm>
            <a:off x="937439" y="3652702"/>
            <a:ext cx="1265100" cy="1214897"/>
          </a:xfrm>
          <a:prstGeom prst="ellipse">
            <a:avLst/>
          </a:prstGeom>
          <a:solidFill>
            <a:srgbClr val="FBDF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8" name="TextBox 27"/>
          <p:cNvSpPr txBox="1"/>
          <p:nvPr/>
        </p:nvSpPr>
        <p:spPr>
          <a:xfrm>
            <a:off x="937440" y="3952373"/>
            <a:ext cx="1265100" cy="584775"/>
          </a:xfrm>
          <a:prstGeom prst="rect">
            <a:avLst/>
          </a:prstGeom>
          <a:noFill/>
        </p:spPr>
        <p:txBody>
          <a:bodyPr wrap="square" rtlCol="0">
            <a:spAutoFit/>
          </a:bodyPr>
          <a:lstStyle/>
          <a:p>
            <a:pPr algn="ctr"/>
            <a:r>
              <a:rPr lang="en-IN" sz="3200" b="1" dirty="0">
                <a:solidFill>
                  <a:srgbClr val="16406C"/>
                </a:solidFill>
              </a:rPr>
              <a:t>70%</a:t>
            </a:r>
          </a:p>
        </p:txBody>
      </p:sp>
      <p:sp>
        <p:nvSpPr>
          <p:cNvPr id="27" name="Oval 26"/>
          <p:cNvSpPr/>
          <p:nvPr/>
        </p:nvSpPr>
        <p:spPr>
          <a:xfrm>
            <a:off x="2838247" y="3358702"/>
            <a:ext cx="1807285" cy="1735567"/>
          </a:xfrm>
          <a:prstGeom prst="ellipse">
            <a:avLst/>
          </a:prstGeom>
          <a:solidFill>
            <a:srgbClr val="5BAD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43" name="Oval 42"/>
          <p:cNvSpPr>
            <a:spLocks noChangeAspect="1"/>
          </p:cNvSpPr>
          <p:nvPr/>
        </p:nvSpPr>
        <p:spPr>
          <a:xfrm>
            <a:off x="2090059" y="4867576"/>
            <a:ext cx="141148800" cy="135532800"/>
          </a:xfrm>
          <a:prstGeom prst="ellipse">
            <a:avLst/>
          </a:prstGeom>
          <a:solidFill>
            <a:srgbClr val="5BADA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44" name="Oval 43"/>
          <p:cNvSpPr/>
          <p:nvPr/>
        </p:nvSpPr>
        <p:spPr>
          <a:xfrm>
            <a:off x="3021328" y="3570927"/>
            <a:ext cx="1401029" cy="1315084"/>
          </a:xfrm>
          <a:prstGeom prst="ellipse">
            <a:avLst/>
          </a:prstGeom>
          <a:solidFill>
            <a:srgbClr val="FBDF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9" name="TextBox 28"/>
          <p:cNvSpPr txBox="1"/>
          <p:nvPr/>
        </p:nvSpPr>
        <p:spPr>
          <a:xfrm>
            <a:off x="3043887" y="3974243"/>
            <a:ext cx="1389299" cy="584775"/>
          </a:xfrm>
          <a:prstGeom prst="rect">
            <a:avLst/>
          </a:prstGeom>
          <a:noFill/>
        </p:spPr>
        <p:txBody>
          <a:bodyPr wrap="square" rtlCol="0">
            <a:spAutoFit/>
          </a:bodyPr>
          <a:lstStyle/>
          <a:p>
            <a:pPr algn="ctr"/>
            <a:r>
              <a:rPr lang="en-IN" sz="3200" b="1" dirty="0">
                <a:solidFill>
                  <a:srgbClr val="16406C"/>
                </a:solidFill>
              </a:rPr>
              <a:t>78%</a:t>
            </a:r>
          </a:p>
        </p:txBody>
      </p:sp>
      <p:sp>
        <p:nvSpPr>
          <p:cNvPr id="46" name="Oval 45"/>
          <p:cNvSpPr/>
          <p:nvPr/>
        </p:nvSpPr>
        <p:spPr>
          <a:xfrm>
            <a:off x="4874822" y="3287181"/>
            <a:ext cx="1807285" cy="1735567"/>
          </a:xfrm>
          <a:prstGeom prst="ellipse">
            <a:avLst/>
          </a:prstGeom>
          <a:solidFill>
            <a:srgbClr val="5BAD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47" name="Oval 46"/>
          <p:cNvSpPr/>
          <p:nvPr/>
        </p:nvSpPr>
        <p:spPr>
          <a:xfrm>
            <a:off x="5230285" y="3666815"/>
            <a:ext cx="1105108" cy="1037316"/>
          </a:xfrm>
          <a:prstGeom prst="ellipse">
            <a:avLst/>
          </a:prstGeom>
          <a:solidFill>
            <a:srgbClr val="FBDF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0" name="TextBox 29"/>
          <p:cNvSpPr txBox="1"/>
          <p:nvPr/>
        </p:nvSpPr>
        <p:spPr>
          <a:xfrm>
            <a:off x="5349930" y="3888642"/>
            <a:ext cx="901209" cy="584775"/>
          </a:xfrm>
          <a:prstGeom prst="rect">
            <a:avLst/>
          </a:prstGeom>
          <a:noFill/>
        </p:spPr>
        <p:txBody>
          <a:bodyPr wrap="none" rtlCol="0">
            <a:spAutoFit/>
          </a:bodyPr>
          <a:lstStyle/>
          <a:p>
            <a:r>
              <a:rPr lang="en-IN" sz="3200" b="1" dirty="0">
                <a:solidFill>
                  <a:srgbClr val="16406C"/>
                </a:solidFill>
              </a:rPr>
              <a:t>47%</a:t>
            </a:r>
          </a:p>
        </p:txBody>
      </p:sp>
      <p:sp>
        <p:nvSpPr>
          <p:cNvPr id="48" name="Oval 47"/>
          <p:cNvSpPr/>
          <p:nvPr/>
        </p:nvSpPr>
        <p:spPr>
          <a:xfrm>
            <a:off x="6976846" y="3287181"/>
            <a:ext cx="1807285" cy="1735567"/>
          </a:xfrm>
          <a:prstGeom prst="ellipse">
            <a:avLst/>
          </a:prstGeom>
          <a:solidFill>
            <a:srgbClr val="5BAD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0" name="Oval 49"/>
          <p:cNvSpPr/>
          <p:nvPr/>
        </p:nvSpPr>
        <p:spPr>
          <a:xfrm>
            <a:off x="7458779" y="3769538"/>
            <a:ext cx="883716" cy="829505"/>
          </a:xfrm>
          <a:prstGeom prst="ellipse">
            <a:avLst/>
          </a:prstGeom>
          <a:solidFill>
            <a:srgbClr val="FBDF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1" name="TextBox 30"/>
          <p:cNvSpPr txBox="1"/>
          <p:nvPr/>
        </p:nvSpPr>
        <p:spPr>
          <a:xfrm>
            <a:off x="7441849" y="3885495"/>
            <a:ext cx="901209" cy="584775"/>
          </a:xfrm>
          <a:prstGeom prst="rect">
            <a:avLst/>
          </a:prstGeom>
          <a:noFill/>
        </p:spPr>
        <p:txBody>
          <a:bodyPr wrap="none" rtlCol="0">
            <a:spAutoFit/>
          </a:bodyPr>
          <a:lstStyle/>
          <a:p>
            <a:r>
              <a:rPr lang="en-IN" sz="3200" b="1" dirty="0">
                <a:solidFill>
                  <a:srgbClr val="16406C"/>
                </a:solidFill>
              </a:rPr>
              <a:t>32%</a:t>
            </a:r>
          </a:p>
        </p:txBody>
      </p:sp>
      <p:sp>
        <p:nvSpPr>
          <p:cNvPr id="51" name="Oval 50"/>
          <p:cNvSpPr/>
          <p:nvPr/>
        </p:nvSpPr>
        <p:spPr>
          <a:xfrm>
            <a:off x="9026520" y="3358701"/>
            <a:ext cx="1807285" cy="1735567"/>
          </a:xfrm>
          <a:prstGeom prst="ellipse">
            <a:avLst/>
          </a:prstGeom>
          <a:solidFill>
            <a:srgbClr val="5BAD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2" name="Oval 51"/>
          <p:cNvSpPr/>
          <p:nvPr/>
        </p:nvSpPr>
        <p:spPr>
          <a:xfrm>
            <a:off x="9345221" y="3696578"/>
            <a:ext cx="1169889" cy="1104335"/>
          </a:xfrm>
          <a:prstGeom prst="ellipse">
            <a:avLst/>
          </a:prstGeom>
          <a:solidFill>
            <a:srgbClr val="FBDF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61" name="TextBox 60"/>
          <p:cNvSpPr txBox="1"/>
          <p:nvPr/>
        </p:nvSpPr>
        <p:spPr>
          <a:xfrm>
            <a:off x="9493137" y="3896298"/>
            <a:ext cx="901209" cy="584775"/>
          </a:xfrm>
          <a:prstGeom prst="rect">
            <a:avLst/>
          </a:prstGeom>
          <a:noFill/>
        </p:spPr>
        <p:txBody>
          <a:bodyPr wrap="none" rtlCol="0">
            <a:spAutoFit/>
          </a:bodyPr>
          <a:lstStyle/>
          <a:p>
            <a:r>
              <a:rPr lang="en-IN" sz="3200" b="1" dirty="0">
                <a:solidFill>
                  <a:srgbClr val="16406C"/>
                </a:solidFill>
              </a:rPr>
              <a:t>54%</a:t>
            </a:r>
          </a:p>
        </p:txBody>
      </p:sp>
      <p:sp>
        <p:nvSpPr>
          <p:cNvPr id="53" name="Oval 52"/>
          <p:cNvSpPr/>
          <p:nvPr/>
        </p:nvSpPr>
        <p:spPr>
          <a:xfrm>
            <a:off x="2240834" y="5408779"/>
            <a:ext cx="592567" cy="569052"/>
          </a:xfrm>
          <a:prstGeom prst="ellipse">
            <a:avLst/>
          </a:prstGeom>
          <a:solidFill>
            <a:srgbClr val="FBDF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4" name="Oval 53"/>
          <p:cNvSpPr/>
          <p:nvPr/>
        </p:nvSpPr>
        <p:spPr>
          <a:xfrm>
            <a:off x="7312384" y="5474481"/>
            <a:ext cx="588229" cy="564887"/>
          </a:xfrm>
          <a:prstGeom prst="ellipse">
            <a:avLst/>
          </a:prstGeom>
          <a:solidFill>
            <a:srgbClr val="5BAD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8" name="TextBox 7"/>
          <p:cNvSpPr txBox="1"/>
          <p:nvPr/>
        </p:nvSpPr>
        <p:spPr>
          <a:xfrm>
            <a:off x="2833394" y="5501551"/>
            <a:ext cx="4417885" cy="461665"/>
          </a:xfrm>
          <a:prstGeom prst="rect">
            <a:avLst/>
          </a:prstGeom>
          <a:noFill/>
        </p:spPr>
        <p:txBody>
          <a:bodyPr wrap="square" rtlCol="0">
            <a:spAutoFit/>
          </a:bodyPr>
          <a:lstStyle/>
          <a:p>
            <a:r>
              <a:rPr lang="en-US" sz="2400" dirty="0">
                <a:solidFill>
                  <a:schemeClr val="bg1"/>
                </a:solidFill>
              </a:rPr>
              <a:t>Total Condom Distribution (2016)</a:t>
            </a:r>
          </a:p>
        </p:txBody>
      </p:sp>
      <p:sp>
        <p:nvSpPr>
          <p:cNvPr id="55" name="TextBox 54"/>
          <p:cNvSpPr txBox="1"/>
          <p:nvPr/>
        </p:nvSpPr>
        <p:spPr>
          <a:xfrm>
            <a:off x="8055719" y="5558176"/>
            <a:ext cx="3770093" cy="461665"/>
          </a:xfrm>
          <a:prstGeom prst="rect">
            <a:avLst/>
          </a:prstGeom>
          <a:noFill/>
        </p:spPr>
        <p:txBody>
          <a:bodyPr wrap="square" rtlCol="0">
            <a:spAutoFit/>
          </a:bodyPr>
          <a:lstStyle/>
          <a:p>
            <a:r>
              <a:rPr lang="en-US" sz="2400" dirty="0">
                <a:solidFill>
                  <a:schemeClr val="bg1"/>
                </a:solidFill>
              </a:rPr>
              <a:t>Universe of Need</a:t>
            </a:r>
          </a:p>
        </p:txBody>
      </p:sp>
      <p:sp>
        <p:nvSpPr>
          <p:cNvPr id="7" name="TextBox 6"/>
          <p:cNvSpPr txBox="1"/>
          <p:nvPr/>
        </p:nvSpPr>
        <p:spPr>
          <a:xfrm>
            <a:off x="2320320" y="6282689"/>
            <a:ext cx="7861638" cy="318100"/>
          </a:xfrm>
          <a:prstGeom prst="rect">
            <a:avLst/>
          </a:prstGeom>
          <a:noFill/>
        </p:spPr>
        <p:txBody>
          <a:bodyPr wrap="square" rtlCol="0">
            <a:spAutoFit/>
          </a:bodyPr>
          <a:lstStyle/>
          <a:p>
            <a:pPr algn="ctr"/>
            <a:r>
              <a:rPr lang="en-US" sz="1467" dirty="0">
                <a:solidFill>
                  <a:schemeClr val="bg1"/>
                </a:solidFill>
              </a:rPr>
              <a:t>Source: Distribution data from in-country assessments and UNAIDS Condom Fast-Track Tool</a:t>
            </a:r>
          </a:p>
        </p:txBody>
      </p:sp>
    </p:spTree>
    <p:extLst>
      <p:ext uri="{BB962C8B-B14F-4D97-AF65-F5344CB8AC3E}">
        <p14:creationId xmlns:p14="http://schemas.microsoft.com/office/powerpoint/2010/main" val="1679256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10" name="Title 1"/>
          <p:cNvSpPr txBox="1">
            <a:spLocks/>
          </p:cNvSpPr>
          <p:nvPr/>
        </p:nvSpPr>
        <p:spPr>
          <a:xfrm>
            <a:off x="0" y="0"/>
            <a:ext cx="12192000" cy="1143000"/>
          </a:xfrm>
          <a:prstGeom prst="rect">
            <a:avLst/>
          </a:prstGeom>
          <a:solidFill>
            <a:srgbClr val="16406C"/>
          </a:solidFill>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700" i="1" dirty="0">
                <a:solidFill>
                  <a:schemeClr val="bg1"/>
                </a:solidFill>
                <a:latin typeface="Georgia" charset="0"/>
                <a:ea typeface="Georgia" charset="0"/>
                <a:cs typeface="Georgia" charset="0"/>
              </a:rPr>
              <a:t>Condom</a:t>
            </a:r>
            <a:r>
              <a:rPr lang="en-US" sz="2400" i="1" dirty="0">
                <a:solidFill>
                  <a:schemeClr val="bg1"/>
                </a:solidFill>
                <a:latin typeface="Georgia" charset="0"/>
                <a:ea typeface="Georgia" charset="0"/>
                <a:cs typeface="Georgia" charset="0"/>
              </a:rPr>
              <a:t> use trends are stagnant and even decreasing among certain </a:t>
            </a:r>
            <a:r>
              <a:rPr lang="en-US" sz="2400" i="1" dirty="0" smtClean="0">
                <a:solidFill>
                  <a:schemeClr val="bg1"/>
                </a:solidFill>
                <a:latin typeface="Georgia" charset="0"/>
                <a:ea typeface="Georgia" charset="0"/>
                <a:cs typeface="Georgia" charset="0"/>
              </a:rPr>
              <a:t>populations.</a:t>
            </a:r>
            <a:endParaRPr lang="en-US" sz="2400" i="1" dirty="0">
              <a:solidFill>
                <a:schemeClr val="bg1"/>
              </a:solidFill>
              <a:latin typeface="Georgia" charset="0"/>
              <a:ea typeface="Georgia" charset="0"/>
              <a:cs typeface="Georgia" charset="0"/>
            </a:endParaRPr>
          </a:p>
        </p:txBody>
      </p:sp>
      <p:graphicFrame>
        <p:nvGraphicFramePr>
          <p:cNvPr id="11" name="Chart 10"/>
          <p:cNvGraphicFramePr/>
          <p:nvPr>
            <p:extLst>
              <p:ext uri="{D42A27DB-BD31-4B8C-83A1-F6EECF244321}">
                <p14:modId xmlns:p14="http://schemas.microsoft.com/office/powerpoint/2010/main" val="1168952283"/>
              </p:ext>
            </p:extLst>
          </p:nvPr>
        </p:nvGraphicFramePr>
        <p:xfrm>
          <a:off x="8445565" y="1313386"/>
          <a:ext cx="3518704" cy="392233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p:cNvGraphicFramePr/>
          <p:nvPr>
            <p:extLst>
              <p:ext uri="{D42A27DB-BD31-4B8C-83A1-F6EECF244321}">
                <p14:modId xmlns:p14="http://schemas.microsoft.com/office/powerpoint/2010/main" val="1030848996"/>
              </p:ext>
            </p:extLst>
          </p:nvPr>
        </p:nvGraphicFramePr>
        <p:xfrm>
          <a:off x="390353" y="1311830"/>
          <a:ext cx="3915429" cy="3935392"/>
        </p:xfrm>
        <a:graphic>
          <a:graphicData uri="http://schemas.openxmlformats.org/drawingml/2006/chart">
            <c:chart xmlns:c="http://schemas.openxmlformats.org/drawingml/2006/chart" xmlns:r="http://schemas.openxmlformats.org/officeDocument/2006/relationships" r:id="rId4"/>
          </a:graphicData>
        </a:graphic>
      </p:graphicFrame>
      <p:sp>
        <p:nvSpPr>
          <p:cNvPr id="14" name="TextBox 13"/>
          <p:cNvSpPr txBox="1"/>
          <p:nvPr/>
        </p:nvSpPr>
        <p:spPr>
          <a:xfrm>
            <a:off x="390353" y="5396101"/>
            <a:ext cx="3335867" cy="523220"/>
          </a:xfrm>
          <a:prstGeom prst="rect">
            <a:avLst/>
          </a:prstGeom>
          <a:noFill/>
        </p:spPr>
        <p:txBody>
          <a:bodyPr wrap="square" rtlCol="0">
            <a:spAutoFit/>
          </a:bodyPr>
          <a:lstStyle/>
          <a:p>
            <a:r>
              <a:rPr lang="en-US" sz="1400" dirty="0">
                <a:solidFill>
                  <a:schemeClr val="bg1"/>
                </a:solidFill>
                <a:latin typeface="Georgia" charset="0"/>
                <a:ea typeface="Georgia" charset="0"/>
                <a:cs typeface="Georgia" charset="0"/>
              </a:rPr>
              <a:t>Source: Uganda DHS (AIDS Indicator survey)</a:t>
            </a:r>
          </a:p>
        </p:txBody>
      </p:sp>
      <p:sp>
        <p:nvSpPr>
          <p:cNvPr id="15" name="TextBox 14"/>
          <p:cNvSpPr txBox="1"/>
          <p:nvPr/>
        </p:nvSpPr>
        <p:spPr>
          <a:xfrm>
            <a:off x="4763913" y="5441505"/>
            <a:ext cx="3335867" cy="307777"/>
          </a:xfrm>
          <a:prstGeom prst="rect">
            <a:avLst/>
          </a:prstGeom>
          <a:noFill/>
        </p:spPr>
        <p:txBody>
          <a:bodyPr wrap="square" rtlCol="0">
            <a:spAutoFit/>
          </a:bodyPr>
          <a:lstStyle/>
          <a:p>
            <a:r>
              <a:rPr lang="en-US" sz="1400" dirty="0">
                <a:solidFill>
                  <a:schemeClr val="bg1"/>
                </a:solidFill>
                <a:latin typeface="Georgia" charset="0"/>
                <a:ea typeface="Georgia" charset="0"/>
                <a:cs typeface="Georgia" charset="0"/>
              </a:rPr>
              <a:t>Source: PSK </a:t>
            </a:r>
            <a:r>
              <a:rPr lang="en-US" sz="1400" dirty="0" err="1">
                <a:solidFill>
                  <a:schemeClr val="bg1"/>
                </a:solidFill>
                <a:latin typeface="Georgia" charset="0"/>
                <a:ea typeface="Georgia" charset="0"/>
                <a:cs typeface="Georgia" charset="0"/>
              </a:rPr>
              <a:t>TRaC</a:t>
            </a:r>
            <a:r>
              <a:rPr lang="en-US" sz="1400" dirty="0">
                <a:solidFill>
                  <a:schemeClr val="bg1"/>
                </a:solidFill>
                <a:latin typeface="Georgia" charset="0"/>
                <a:ea typeface="Georgia" charset="0"/>
                <a:cs typeface="Georgia" charset="0"/>
              </a:rPr>
              <a:t> 2013</a:t>
            </a:r>
          </a:p>
        </p:txBody>
      </p:sp>
      <p:sp>
        <p:nvSpPr>
          <p:cNvPr id="16" name="TextBox 15"/>
          <p:cNvSpPr txBox="1"/>
          <p:nvPr/>
        </p:nvSpPr>
        <p:spPr>
          <a:xfrm>
            <a:off x="8445565" y="5449653"/>
            <a:ext cx="3335867" cy="523220"/>
          </a:xfrm>
          <a:prstGeom prst="rect">
            <a:avLst/>
          </a:prstGeom>
          <a:noFill/>
        </p:spPr>
        <p:txBody>
          <a:bodyPr wrap="square" rtlCol="0">
            <a:spAutoFit/>
          </a:bodyPr>
          <a:lstStyle/>
          <a:p>
            <a:r>
              <a:rPr lang="en-US" sz="1400" dirty="0">
                <a:solidFill>
                  <a:schemeClr val="bg1"/>
                </a:solidFill>
                <a:latin typeface="Georgia" charset="0"/>
                <a:ea typeface="Georgia" charset="0"/>
                <a:cs typeface="Georgia" charset="0"/>
              </a:rPr>
              <a:t>Source: 2010 DHS, 2011-12 THMIS, 2015 Omnibus Survey</a:t>
            </a:r>
          </a:p>
        </p:txBody>
      </p:sp>
      <p:graphicFrame>
        <p:nvGraphicFramePr>
          <p:cNvPr id="18" name="Chart 17"/>
          <p:cNvGraphicFramePr/>
          <p:nvPr>
            <p:extLst>
              <p:ext uri="{D42A27DB-BD31-4B8C-83A1-F6EECF244321}">
                <p14:modId xmlns:p14="http://schemas.microsoft.com/office/powerpoint/2010/main" val="270131479"/>
              </p:ext>
            </p:extLst>
          </p:nvPr>
        </p:nvGraphicFramePr>
        <p:xfrm>
          <a:off x="4483716" y="1313999"/>
          <a:ext cx="3765631" cy="393539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050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6" name="Title 1"/>
          <p:cNvSpPr txBox="1">
            <a:spLocks/>
          </p:cNvSpPr>
          <p:nvPr/>
        </p:nvSpPr>
        <p:spPr>
          <a:xfrm>
            <a:off x="0" y="-123688"/>
            <a:ext cx="12192000" cy="1143000"/>
          </a:xfrm>
          <a:prstGeom prst="rect">
            <a:avLst/>
          </a:prstGeom>
          <a:solidFill>
            <a:srgbClr val="16406C"/>
          </a:solidFill>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700" i="1" dirty="0">
                <a:solidFill>
                  <a:schemeClr val="bg1"/>
                </a:solidFill>
                <a:latin typeface="Georgia" charset="0"/>
                <a:ea typeface="Georgia" charset="0"/>
                <a:cs typeface="Georgia" charset="0"/>
              </a:rPr>
              <a:t>Condom use is decreasing even in high risk sexual relationships.</a:t>
            </a:r>
          </a:p>
        </p:txBody>
      </p:sp>
      <p:graphicFrame>
        <p:nvGraphicFramePr>
          <p:cNvPr id="7" name="Chart 6"/>
          <p:cNvGraphicFramePr/>
          <p:nvPr>
            <p:extLst>
              <p:ext uri="{D42A27DB-BD31-4B8C-83A1-F6EECF244321}">
                <p14:modId xmlns:p14="http://schemas.microsoft.com/office/powerpoint/2010/main" val="1626452445"/>
              </p:ext>
            </p:extLst>
          </p:nvPr>
        </p:nvGraphicFramePr>
        <p:xfrm>
          <a:off x="2251723" y="839625"/>
          <a:ext cx="8382861" cy="5519601"/>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flipH="1">
            <a:off x="3164154" y="6370112"/>
            <a:ext cx="6676530" cy="338554"/>
          </a:xfrm>
          <a:prstGeom prst="rect">
            <a:avLst/>
          </a:prstGeom>
          <a:noFill/>
        </p:spPr>
        <p:txBody>
          <a:bodyPr wrap="square" rtlCol="0">
            <a:spAutoFit/>
          </a:bodyPr>
          <a:lstStyle/>
          <a:p>
            <a:pPr algn="ctr"/>
            <a:r>
              <a:rPr lang="en-US" sz="1600" dirty="0">
                <a:solidFill>
                  <a:schemeClr val="bg1"/>
                </a:solidFill>
                <a:latin typeface="Georgia" charset="0"/>
                <a:ea typeface="Georgia" charset="0"/>
                <a:cs typeface="Georgia" charset="0"/>
              </a:rPr>
              <a:t>Sources: THMIS 2007/2008 and THMIS 2011/2012</a:t>
            </a:r>
          </a:p>
        </p:txBody>
      </p:sp>
    </p:spTree>
    <p:extLst>
      <p:ext uri="{BB962C8B-B14F-4D97-AF65-F5344CB8AC3E}">
        <p14:creationId xmlns:p14="http://schemas.microsoft.com/office/powerpoint/2010/main" val="582992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90650626"/>
              </p:ext>
            </p:extLst>
          </p:nvPr>
        </p:nvGraphicFramePr>
        <p:xfrm>
          <a:off x="557101" y="1509539"/>
          <a:ext cx="10972800" cy="4525433"/>
        </p:xfrm>
        <a:graphic>
          <a:graphicData uri="http://schemas.openxmlformats.org/drawingml/2006/chart">
            <c:chart xmlns:c="http://schemas.openxmlformats.org/drawingml/2006/chart" xmlns:r="http://schemas.openxmlformats.org/officeDocument/2006/relationships" r:id="rId3"/>
          </a:graphicData>
        </a:graphic>
      </p:graphicFrame>
      <p:sp>
        <p:nvSpPr>
          <p:cNvPr id="7" name="Title 1"/>
          <p:cNvSpPr txBox="1">
            <a:spLocks/>
          </p:cNvSpPr>
          <p:nvPr/>
        </p:nvSpPr>
        <p:spPr>
          <a:xfrm>
            <a:off x="0" y="366539"/>
            <a:ext cx="12192000" cy="1143000"/>
          </a:xfrm>
          <a:prstGeom prst="rect">
            <a:avLst/>
          </a:prstGeom>
          <a:solidFill>
            <a:srgbClr val="16406C"/>
          </a:solidFill>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700" i="1" dirty="0" smtClean="0">
                <a:solidFill>
                  <a:schemeClr val="bg1"/>
                </a:solidFill>
                <a:latin typeface="Georgia" charset="0"/>
                <a:ea typeface="Georgia" charset="0"/>
                <a:cs typeface="Georgia" charset="0"/>
              </a:rPr>
              <a:t>There is significant </a:t>
            </a:r>
            <a:r>
              <a:rPr lang="en-US" sz="2700" i="1" dirty="0">
                <a:solidFill>
                  <a:schemeClr val="bg1"/>
                </a:solidFill>
                <a:latin typeface="Georgia" charset="0"/>
                <a:ea typeface="Georgia" charset="0"/>
                <a:cs typeface="Georgia" charset="0"/>
              </a:rPr>
              <a:t>room to improve condom use in rural areas</a:t>
            </a:r>
          </a:p>
        </p:txBody>
      </p:sp>
    </p:spTree>
    <p:extLst>
      <p:ext uri="{BB962C8B-B14F-4D97-AF65-F5344CB8AC3E}">
        <p14:creationId xmlns:p14="http://schemas.microsoft.com/office/powerpoint/2010/main" val="170562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graphicFrame>
        <p:nvGraphicFramePr>
          <p:cNvPr id="4" name="Chart 3">
            <a:extLst>
              <a:ext uri="{FF2B5EF4-FFF2-40B4-BE49-F238E27FC236}">
                <a16:creationId xmlns="" xmlns:a16="http://schemas.microsoft.com/office/drawing/2014/main" id="{6E33F25D-6008-4956-873D-1F3EA0E29139}"/>
              </a:ext>
            </a:extLst>
          </p:cNvPr>
          <p:cNvGraphicFramePr/>
          <p:nvPr>
            <p:extLst>
              <p:ext uri="{D42A27DB-BD31-4B8C-83A1-F6EECF244321}">
                <p14:modId xmlns:p14="http://schemas.microsoft.com/office/powerpoint/2010/main" val="53440724"/>
              </p:ext>
            </p:extLst>
          </p:nvPr>
        </p:nvGraphicFramePr>
        <p:xfrm>
          <a:off x="787400" y="1466556"/>
          <a:ext cx="10617200" cy="5041899"/>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1"/>
          <p:cNvSpPr txBox="1">
            <a:spLocks/>
          </p:cNvSpPr>
          <p:nvPr/>
        </p:nvSpPr>
        <p:spPr>
          <a:xfrm>
            <a:off x="0" y="323556"/>
            <a:ext cx="12192000" cy="1143000"/>
          </a:xfrm>
          <a:prstGeom prst="rect">
            <a:avLst/>
          </a:prstGeom>
          <a:solidFill>
            <a:srgbClr val="16406C"/>
          </a:solidFill>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700" i="1" dirty="0">
                <a:solidFill>
                  <a:schemeClr val="bg1"/>
                </a:solidFill>
                <a:latin typeface="Georgia" charset="0"/>
                <a:ea typeface="Georgia" charset="0"/>
                <a:cs typeface="Georgia" charset="0"/>
              </a:rPr>
              <a:t>Similarly, need to focus on condom use among </a:t>
            </a:r>
            <a:r>
              <a:rPr lang="en-US" sz="2700" i="1" dirty="0" smtClean="0">
                <a:solidFill>
                  <a:schemeClr val="bg1"/>
                </a:solidFill>
                <a:latin typeface="Georgia" charset="0"/>
                <a:ea typeface="Georgia" charset="0"/>
                <a:cs typeface="Georgia" charset="0"/>
              </a:rPr>
              <a:t>lower </a:t>
            </a:r>
            <a:r>
              <a:rPr lang="en-US" sz="2700" i="1" dirty="0">
                <a:solidFill>
                  <a:schemeClr val="bg1"/>
                </a:solidFill>
                <a:latin typeface="Georgia" charset="0"/>
                <a:ea typeface="Georgia" charset="0"/>
                <a:cs typeface="Georgia" charset="0"/>
              </a:rPr>
              <a:t>wealth quintiles</a:t>
            </a:r>
          </a:p>
        </p:txBody>
      </p:sp>
    </p:spTree>
    <p:extLst>
      <p:ext uri="{BB962C8B-B14F-4D97-AF65-F5344CB8AC3E}">
        <p14:creationId xmlns:p14="http://schemas.microsoft.com/office/powerpoint/2010/main" val="31302745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97639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CB5895C9-1123-483F-9DEF-2596E99DC745}"/>
              </a:ext>
            </a:extLst>
          </p:cNvPr>
          <p:cNvSpPr>
            <a:spLocks noGrp="1"/>
          </p:cNvSpPr>
          <p:nvPr>
            <p:ph type="title"/>
          </p:nvPr>
        </p:nvSpPr>
        <p:spPr>
          <a:xfrm>
            <a:off x="838200" y="108647"/>
            <a:ext cx="10515600" cy="1325563"/>
          </a:xfrm>
        </p:spPr>
        <p:txBody>
          <a:bodyPr>
            <a:normAutofit/>
          </a:bodyPr>
          <a:lstStyle/>
          <a:p>
            <a:r>
              <a:rPr lang="en-US" sz="4000" dirty="0" smtClean="0">
                <a:solidFill>
                  <a:schemeClr val="bg1"/>
                </a:solidFill>
                <a:latin typeface="Georgia" charset="0"/>
                <a:ea typeface="Georgia" charset="0"/>
                <a:cs typeface="Georgia" charset="0"/>
              </a:rPr>
              <a:t>20x20 </a:t>
            </a:r>
            <a:r>
              <a:rPr lang="en-US" sz="4000" dirty="0">
                <a:solidFill>
                  <a:schemeClr val="bg1"/>
                </a:solidFill>
                <a:latin typeface="Georgia" charset="0"/>
                <a:ea typeface="Georgia" charset="0"/>
                <a:cs typeface="Georgia" charset="0"/>
              </a:rPr>
              <a:t>Initiative</a:t>
            </a:r>
          </a:p>
        </p:txBody>
      </p:sp>
      <p:sp>
        <p:nvSpPr>
          <p:cNvPr id="5" name="Content Placeholder 4">
            <a:extLst>
              <a:ext uri="{FF2B5EF4-FFF2-40B4-BE49-F238E27FC236}">
                <a16:creationId xmlns="" xmlns:a16="http://schemas.microsoft.com/office/drawing/2014/main" id="{7EEF78A1-E85A-4297-938F-3DAFEE3CF185}"/>
              </a:ext>
            </a:extLst>
          </p:cNvPr>
          <p:cNvSpPr>
            <a:spLocks noGrp="1"/>
          </p:cNvSpPr>
          <p:nvPr>
            <p:ph idx="1"/>
          </p:nvPr>
        </p:nvSpPr>
        <p:spPr>
          <a:xfrm>
            <a:off x="838200" y="1265030"/>
            <a:ext cx="10748554" cy="5331713"/>
          </a:xfrm>
        </p:spPr>
        <p:txBody>
          <a:bodyPr>
            <a:normAutofit fontScale="70000" lnSpcReduction="20000"/>
          </a:bodyPr>
          <a:lstStyle/>
          <a:p>
            <a:pPr>
              <a:lnSpc>
                <a:spcPct val="150000"/>
              </a:lnSpc>
            </a:pPr>
            <a:r>
              <a:rPr lang="en-US" dirty="0">
                <a:solidFill>
                  <a:schemeClr val="bg1"/>
                </a:solidFill>
                <a:latin typeface="Georgia" charset="0"/>
                <a:ea typeface="Georgia" charset="0"/>
                <a:cs typeface="Georgia" charset="0"/>
              </a:rPr>
              <a:t>Led by UNFPA, in collaboration with World Bank, RHSC, USAID and ILO</a:t>
            </a:r>
          </a:p>
          <a:p>
            <a:pPr>
              <a:lnSpc>
                <a:spcPct val="150000"/>
              </a:lnSpc>
            </a:pPr>
            <a:r>
              <a:rPr lang="en-US" dirty="0">
                <a:solidFill>
                  <a:schemeClr val="bg1"/>
                </a:solidFill>
                <a:latin typeface="Georgia" charset="0"/>
                <a:ea typeface="Georgia" charset="0"/>
                <a:cs typeface="Georgia" charset="0"/>
              </a:rPr>
              <a:t>Objective is to increase the availability, access, and usage of 20 billion condoms in low- and </a:t>
            </a:r>
            <a:r>
              <a:rPr lang="en-US" dirty="0" smtClean="0">
                <a:solidFill>
                  <a:schemeClr val="bg1"/>
                </a:solidFill>
                <a:latin typeface="Georgia" charset="0"/>
                <a:ea typeface="Georgia" charset="0"/>
                <a:cs typeface="Georgia" charset="0"/>
              </a:rPr>
              <a:t>middle-income </a:t>
            </a:r>
            <a:r>
              <a:rPr lang="en-US" dirty="0">
                <a:solidFill>
                  <a:schemeClr val="bg1"/>
                </a:solidFill>
                <a:latin typeface="Georgia" charset="0"/>
                <a:ea typeface="Georgia" charset="0"/>
                <a:cs typeface="Georgia" charset="0"/>
              </a:rPr>
              <a:t>countries by the year 2020</a:t>
            </a:r>
          </a:p>
          <a:p>
            <a:pPr>
              <a:lnSpc>
                <a:spcPct val="150000"/>
              </a:lnSpc>
            </a:pPr>
            <a:r>
              <a:rPr lang="en-US" dirty="0">
                <a:solidFill>
                  <a:schemeClr val="bg1"/>
                </a:solidFill>
                <a:latin typeface="Georgia" charset="0"/>
                <a:ea typeface="Georgia" charset="0"/>
                <a:cs typeface="Georgia" charset="0"/>
              </a:rPr>
              <a:t>Two major workshops </a:t>
            </a:r>
            <a:r>
              <a:rPr lang="en-US" dirty="0" smtClean="0">
                <a:solidFill>
                  <a:schemeClr val="bg1"/>
                </a:solidFill>
                <a:latin typeface="Georgia" charset="0"/>
                <a:ea typeface="Georgia" charset="0"/>
                <a:cs typeface="Georgia" charset="0"/>
              </a:rPr>
              <a:t>to </a:t>
            </a:r>
            <a:r>
              <a:rPr lang="en-US" dirty="0">
                <a:solidFill>
                  <a:schemeClr val="bg1"/>
                </a:solidFill>
                <a:latin typeface="Georgia" charset="0"/>
                <a:ea typeface="Georgia" charset="0"/>
                <a:cs typeface="Georgia" charset="0"/>
              </a:rPr>
              <a:t>date – Bangkok, Thailand (2015) and Windhoek, Namibia (2016) </a:t>
            </a:r>
          </a:p>
          <a:p>
            <a:pPr lvl="1">
              <a:lnSpc>
                <a:spcPct val="150000"/>
              </a:lnSpc>
            </a:pPr>
            <a:r>
              <a:rPr lang="en-US" dirty="0">
                <a:solidFill>
                  <a:schemeClr val="bg1"/>
                </a:solidFill>
                <a:latin typeface="Georgia" charset="0"/>
                <a:ea typeface="Georgia" charset="0"/>
                <a:cs typeface="Georgia" charset="0"/>
              </a:rPr>
              <a:t>1</a:t>
            </a:r>
            <a:r>
              <a:rPr lang="en-US" baseline="30000" dirty="0">
                <a:solidFill>
                  <a:schemeClr val="bg1"/>
                </a:solidFill>
                <a:latin typeface="Georgia" charset="0"/>
                <a:ea typeface="Georgia" charset="0"/>
                <a:cs typeface="Georgia" charset="0"/>
              </a:rPr>
              <a:t>st</a:t>
            </a:r>
            <a:r>
              <a:rPr lang="en-US" dirty="0">
                <a:solidFill>
                  <a:schemeClr val="bg1"/>
                </a:solidFill>
                <a:latin typeface="Georgia" charset="0"/>
                <a:ea typeface="Georgia" charset="0"/>
                <a:cs typeface="Georgia" charset="0"/>
              </a:rPr>
              <a:t> workshop – focused on condom gap in Africa; role of public sector, donors and SMOs in condom market; and challenges and opportunities for private sector investment </a:t>
            </a:r>
          </a:p>
          <a:p>
            <a:pPr lvl="1">
              <a:lnSpc>
                <a:spcPct val="150000"/>
              </a:lnSpc>
            </a:pPr>
            <a:r>
              <a:rPr lang="en-US" dirty="0">
                <a:solidFill>
                  <a:schemeClr val="bg1"/>
                </a:solidFill>
                <a:latin typeface="Georgia" charset="0"/>
                <a:ea typeface="Georgia" charset="0"/>
                <a:cs typeface="Georgia" charset="0"/>
              </a:rPr>
              <a:t>2</a:t>
            </a:r>
            <a:r>
              <a:rPr lang="en-US" baseline="30000" dirty="0">
                <a:solidFill>
                  <a:schemeClr val="bg1"/>
                </a:solidFill>
                <a:latin typeface="Georgia" charset="0"/>
                <a:ea typeface="Georgia" charset="0"/>
                <a:cs typeface="Georgia" charset="0"/>
              </a:rPr>
              <a:t>nd</a:t>
            </a:r>
            <a:r>
              <a:rPr lang="en-US" dirty="0">
                <a:solidFill>
                  <a:schemeClr val="bg1"/>
                </a:solidFill>
                <a:latin typeface="Georgia" charset="0"/>
                <a:ea typeface="Georgia" charset="0"/>
                <a:cs typeface="Georgia" charset="0"/>
              </a:rPr>
              <a:t> workshop – focused on better understanding African condom markets; and selected 5 countries (Kenya, Nigeria, South Africa, Zambia and Zimbabwe) for condom market intelligence data collection </a:t>
            </a:r>
          </a:p>
          <a:p>
            <a:pPr>
              <a:lnSpc>
                <a:spcPct val="150000"/>
              </a:lnSpc>
            </a:pPr>
            <a:r>
              <a:rPr lang="en-US" dirty="0">
                <a:solidFill>
                  <a:schemeClr val="bg1"/>
                </a:solidFill>
                <a:latin typeface="Georgia" charset="0"/>
                <a:ea typeface="Georgia" charset="0"/>
                <a:cs typeface="Georgia" charset="0"/>
              </a:rPr>
              <a:t>Third workshop planned in January 2018 – agenda in development. Broad goals are to share condom market intelligence data and foster private sector engagement in African condom markets </a:t>
            </a:r>
          </a:p>
        </p:txBody>
      </p:sp>
    </p:spTree>
    <p:extLst>
      <p:ext uri="{BB962C8B-B14F-4D97-AF65-F5344CB8AC3E}">
        <p14:creationId xmlns:p14="http://schemas.microsoft.com/office/powerpoint/2010/main" val="997048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9C5BED-BB88-4DA1-9103-F91229839A61}"/>
              </a:ext>
            </a:extLst>
          </p:cNvPr>
          <p:cNvSpPr>
            <a:spLocks noGrp="1"/>
          </p:cNvSpPr>
          <p:nvPr>
            <p:ph type="title"/>
          </p:nvPr>
        </p:nvSpPr>
        <p:spPr>
          <a:xfrm>
            <a:off x="838199" y="0"/>
            <a:ext cx="10515600" cy="1325563"/>
          </a:xfrm>
        </p:spPr>
        <p:txBody>
          <a:bodyPr>
            <a:normAutofit/>
          </a:bodyPr>
          <a:lstStyle/>
          <a:p>
            <a:r>
              <a:rPr lang="en-US" sz="4000" dirty="0">
                <a:solidFill>
                  <a:schemeClr val="bg1"/>
                </a:solidFill>
                <a:latin typeface="Georgia" charset="0"/>
                <a:ea typeface="Georgia" charset="0"/>
                <a:cs typeface="Georgia" charset="0"/>
              </a:rPr>
              <a:t>AIDS Free Condom Market Assessments</a:t>
            </a:r>
          </a:p>
        </p:txBody>
      </p:sp>
      <p:sp>
        <p:nvSpPr>
          <p:cNvPr id="3" name="Content Placeholder 2">
            <a:extLst>
              <a:ext uri="{FF2B5EF4-FFF2-40B4-BE49-F238E27FC236}">
                <a16:creationId xmlns="" xmlns:a16="http://schemas.microsoft.com/office/drawing/2014/main" id="{897818AD-B3DE-4718-9206-7F2F41C6C769}"/>
              </a:ext>
            </a:extLst>
          </p:cNvPr>
          <p:cNvSpPr>
            <a:spLocks noGrp="1"/>
          </p:cNvSpPr>
          <p:nvPr>
            <p:ph idx="1"/>
          </p:nvPr>
        </p:nvSpPr>
        <p:spPr>
          <a:xfrm>
            <a:off x="838199" y="1184045"/>
            <a:ext cx="11009812" cy="5532437"/>
          </a:xfrm>
        </p:spPr>
        <p:txBody>
          <a:bodyPr>
            <a:normAutofit/>
          </a:bodyPr>
          <a:lstStyle/>
          <a:p>
            <a:pPr>
              <a:lnSpc>
                <a:spcPts val="3000"/>
              </a:lnSpc>
              <a:spcBef>
                <a:spcPts val="0"/>
              </a:spcBef>
              <a:spcAft>
                <a:spcPts val="2000"/>
              </a:spcAft>
            </a:pPr>
            <a:r>
              <a:rPr lang="en-US" sz="2200" dirty="0">
                <a:solidFill>
                  <a:schemeClr val="bg1">
                    <a:lumMod val="95000"/>
                  </a:schemeClr>
                </a:solidFill>
                <a:latin typeface="Georgia" charset="0"/>
                <a:ea typeface="Georgia" charset="0"/>
                <a:cs typeface="Georgia" charset="0"/>
              </a:rPr>
              <a:t>Led by </a:t>
            </a:r>
            <a:r>
              <a:rPr lang="en-US" sz="2200" dirty="0" err="1" smtClean="0">
                <a:solidFill>
                  <a:schemeClr val="bg1">
                    <a:lumMod val="95000"/>
                  </a:schemeClr>
                </a:solidFill>
                <a:latin typeface="Georgia" charset="0"/>
                <a:ea typeface="Georgia" charset="0"/>
                <a:cs typeface="Georgia" charset="0"/>
              </a:rPr>
              <a:t>Abt</a:t>
            </a:r>
            <a:r>
              <a:rPr lang="en-US" sz="2200" dirty="0" smtClean="0">
                <a:solidFill>
                  <a:schemeClr val="bg1">
                    <a:lumMod val="95000"/>
                  </a:schemeClr>
                </a:solidFill>
                <a:latin typeface="Georgia" charset="0"/>
                <a:ea typeface="Georgia" charset="0"/>
                <a:cs typeface="Georgia" charset="0"/>
              </a:rPr>
              <a:t> Associates </a:t>
            </a:r>
            <a:r>
              <a:rPr lang="en-US" sz="2200" dirty="0">
                <a:solidFill>
                  <a:schemeClr val="bg1">
                    <a:lumMod val="95000"/>
                  </a:schemeClr>
                </a:solidFill>
                <a:latin typeface="Georgia" charset="0"/>
                <a:ea typeface="Georgia" charset="0"/>
                <a:cs typeface="Georgia" charset="0"/>
              </a:rPr>
              <a:t>under </a:t>
            </a:r>
            <a:r>
              <a:rPr lang="en-US" sz="2200" dirty="0" err="1">
                <a:solidFill>
                  <a:schemeClr val="bg1">
                    <a:lumMod val="95000"/>
                  </a:schemeClr>
                </a:solidFill>
                <a:latin typeface="Georgia" charset="0"/>
                <a:ea typeface="Georgia" charset="0"/>
                <a:cs typeface="Georgia" charset="0"/>
              </a:rPr>
              <a:t>AIDSFree</a:t>
            </a:r>
            <a:r>
              <a:rPr lang="en-US" sz="2200" dirty="0">
                <a:solidFill>
                  <a:schemeClr val="bg1">
                    <a:lumMod val="95000"/>
                  </a:schemeClr>
                </a:solidFill>
                <a:latin typeface="Georgia" charset="0"/>
                <a:ea typeface="Georgia" charset="0"/>
                <a:cs typeface="Georgia" charset="0"/>
              </a:rPr>
              <a:t> and focused on 5 countries </a:t>
            </a:r>
            <a:r>
              <a:rPr lang="en-US" sz="2200" dirty="0" smtClean="0">
                <a:solidFill>
                  <a:schemeClr val="bg1">
                    <a:lumMod val="95000"/>
                  </a:schemeClr>
                </a:solidFill>
                <a:latin typeface="Georgia" charset="0"/>
                <a:ea typeface="Georgia" charset="0"/>
                <a:cs typeface="Georgia" charset="0"/>
              </a:rPr>
              <a:t>– </a:t>
            </a:r>
            <a:r>
              <a:rPr lang="en-US" sz="2200" dirty="0">
                <a:solidFill>
                  <a:schemeClr val="bg1">
                    <a:lumMod val="95000"/>
                  </a:schemeClr>
                </a:solidFill>
                <a:latin typeface="Georgia" charset="0"/>
                <a:ea typeface="Georgia" charset="0"/>
                <a:cs typeface="Georgia" charset="0"/>
              </a:rPr>
              <a:t>in South Africa, Nigeria, Zimbabwe, Zambia and Kenya. </a:t>
            </a:r>
          </a:p>
          <a:p>
            <a:pPr>
              <a:lnSpc>
                <a:spcPts val="3000"/>
              </a:lnSpc>
              <a:spcBef>
                <a:spcPts val="0"/>
              </a:spcBef>
              <a:spcAft>
                <a:spcPts val="2000"/>
              </a:spcAft>
            </a:pPr>
            <a:r>
              <a:rPr lang="en-US" sz="2200" dirty="0">
                <a:solidFill>
                  <a:schemeClr val="bg1">
                    <a:lumMod val="95000"/>
                  </a:schemeClr>
                </a:solidFill>
                <a:latin typeface="Georgia" charset="0"/>
                <a:ea typeface="Georgia" charset="0"/>
                <a:cs typeface="Georgia" charset="0"/>
              </a:rPr>
              <a:t>Analysis of retail environment for private sector investment in condoms – analysis will cover regulations, distribution infrastructure, demand and media channels for condom promotion and provision. </a:t>
            </a:r>
          </a:p>
          <a:p>
            <a:pPr>
              <a:lnSpc>
                <a:spcPts val="3000"/>
              </a:lnSpc>
              <a:spcBef>
                <a:spcPts val="0"/>
              </a:spcBef>
              <a:spcAft>
                <a:spcPts val="2000"/>
              </a:spcAft>
            </a:pPr>
            <a:r>
              <a:rPr lang="en-US" sz="2200" dirty="0">
                <a:solidFill>
                  <a:schemeClr val="bg1">
                    <a:lumMod val="95000"/>
                  </a:schemeClr>
                </a:solidFill>
                <a:latin typeface="Georgia" charset="0"/>
                <a:ea typeface="Georgia" charset="0"/>
                <a:cs typeface="Georgia" charset="0"/>
              </a:rPr>
              <a:t>Condom social marketing pricing analysis – analysis of information on pricing of social marketing brands and price increases. </a:t>
            </a:r>
          </a:p>
          <a:p>
            <a:pPr>
              <a:lnSpc>
                <a:spcPts val="3000"/>
              </a:lnSpc>
              <a:spcBef>
                <a:spcPts val="0"/>
              </a:spcBef>
              <a:spcAft>
                <a:spcPts val="2000"/>
              </a:spcAft>
            </a:pPr>
            <a:r>
              <a:rPr lang="en-US" sz="2200" dirty="0">
                <a:solidFill>
                  <a:schemeClr val="bg1">
                    <a:lumMod val="95000"/>
                  </a:schemeClr>
                </a:solidFill>
                <a:latin typeface="Georgia" charset="0"/>
                <a:ea typeface="Georgia" charset="0"/>
                <a:cs typeface="Georgia" charset="0"/>
              </a:rPr>
              <a:t>Willingness to pay </a:t>
            </a:r>
            <a:r>
              <a:rPr lang="en-US" sz="2200" dirty="0" smtClean="0">
                <a:solidFill>
                  <a:schemeClr val="bg1">
                    <a:lumMod val="95000"/>
                  </a:schemeClr>
                </a:solidFill>
                <a:latin typeface="Georgia" charset="0"/>
                <a:ea typeface="Georgia" charset="0"/>
                <a:cs typeface="Georgia" charset="0"/>
              </a:rPr>
              <a:t>studies - </a:t>
            </a:r>
            <a:r>
              <a:rPr lang="en-US" sz="2200" dirty="0">
                <a:solidFill>
                  <a:schemeClr val="bg1">
                    <a:lumMod val="95000"/>
                  </a:schemeClr>
                </a:solidFill>
                <a:latin typeface="Georgia" charset="0"/>
                <a:ea typeface="Georgia" charset="0"/>
                <a:cs typeface="Georgia" charset="0"/>
              </a:rPr>
              <a:t>to determine price sensitivity in the condom market and impact of price increase in continued purchase of condoms. </a:t>
            </a:r>
          </a:p>
          <a:p>
            <a:pPr>
              <a:lnSpc>
                <a:spcPts val="3000"/>
              </a:lnSpc>
              <a:spcBef>
                <a:spcPts val="0"/>
              </a:spcBef>
              <a:spcAft>
                <a:spcPts val="2000"/>
              </a:spcAft>
            </a:pPr>
            <a:r>
              <a:rPr lang="en-US" sz="2200" dirty="0">
                <a:solidFill>
                  <a:schemeClr val="bg1">
                    <a:lumMod val="95000"/>
                  </a:schemeClr>
                </a:solidFill>
                <a:latin typeface="Georgia" charset="0"/>
                <a:ea typeface="Georgia" charset="0"/>
                <a:cs typeface="Georgia" charset="0"/>
              </a:rPr>
              <a:t>All </a:t>
            </a:r>
            <a:r>
              <a:rPr lang="en-US" sz="2200" dirty="0" smtClean="0">
                <a:solidFill>
                  <a:schemeClr val="bg1">
                    <a:lumMod val="95000"/>
                  </a:schemeClr>
                </a:solidFill>
                <a:latin typeface="Georgia" charset="0"/>
                <a:ea typeface="Georgia" charset="0"/>
                <a:cs typeface="Georgia" charset="0"/>
              </a:rPr>
              <a:t>reports </a:t>
            </a:r>
            <a:r>
              <a:rPr lang="en-US" sz="2200" dirty="0">
                <a:solidFill>
                  <a:schemeClr val="bg1">
                    <a:lumMod val="95000"/>
                  </a:schemeClr>
                </a:solidFill>
                <a:latin typeface="Georgia" charset="0"/>
                <a:ea typeface="Georgia" charset="0"/>
                <a:cs typeface="Georgia" charset="0"/>
              </a:rPr>
              <a:t>will be available on </a:t>
            </a:r>
            <a:r>
              <a:rPr lang="en-US" sz="2200" dirty="0" err="1">
                <a:solidFill>
                  <a:schemeClr val="bg1">
                    <a:lumMod val="95000"/>
                  </a:schemeClr>
                </a:solidFill>
                <a:latin typeface="Georgia" charset="0"/>
                <a:ea typeface="Georgia" charset="0"/>
                <a:cs typeface="Georgia" charset="0"/>
              </a:rPr>
              <a:t>AIDSFree</a:t>
            </a:r>
            <a:r>
              <a:rPr lang="en-US" sz="2200" dirty="0">
                <a:solidFill>
                  <a:schemeClr val="bg1">
                    <a:lumMod val="95000"/>
                  </a:schemeClr>
                </a:solidFill>
                <a:latin typeface="Georgia" charset="0"/>
                <a:ea typeface="Georgia" charset="0"/>
                <a:cs typeface="Georgia" charset="0"/>
              </a:rPr>
              <a:t> website from September 2017. </a:t>
            </a:r>
          </a:p>
          <a:p>
            <a:pPr>
              <a:lnSpc>
                <a:spcPts val="3000"/>
              </a:lnSpc>
              <a:spcBef>
                <a:spcPts val="0"/>
              </a:spcBef>
              <a:spcAft>
                <a:spcPts val="2000"/>
              </a:spcAft>
            </a:pPr>
            <a:endParaRPr lang="en-US" sz="2200" dirty="0">
              <a:solidFill>
                <a:schemeClr val="bg1">
                  <a:lumMod val="95000"/>
                </a:schemeClr>
              </a:solidFill>
              <a:latin typeface="Georgia" charset="0"/>
              <a:ea typeface="Georgia" charset="0"/>
              <a:cs typeface="Georgia" charset="0"/>
            </a:endParaRPr>
          </a:p>
        </p:txBody>
      </p:sp>
    </p:spTree>
    <p:extLst>
      <p:ext uri="{BB962C8B-B14F-4D97-AF65-F5344CB8AC3E}">
        <p14:creationId xmlns:p14="http://schemas.microsoft.com/office/powerpoint/2010/main" val="32296862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68903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EF941CD-415D-4E9E-A3C0-94B9A4F04FAC}"/>
              </a:ext>
            </a:extLst>
          </p:cNvPr>
          <p:cNvSpPr>
            <a:spLocks noGrp="1"/>
          </p:cNvSpPr>
          <p:nvPr>
            <p:ph type="title"/>
          </p:nvPr>
        </p:nvSpPr>
        <p:spPr>
          <a:xfrm>
            <a:off x="560772" y="-511"/>
            <a:ext cx="10793028" cy="1325563"/>
          </a:xfrm>
        </p:spPr>
        <p:txBody>
          <a:bodyPr>
            <a:normAutofit/>
          </a:bodyPr>
          <a:lstStyle/>
          <a:p>
            <a:r>
              <a:rPr lang="en-US" sz="4000" dirty="0">
                <a:solidFill>
                  <a:schemeClr val="bg1"/>
                </a:solidFill>
                <a:latin typeface="Georgia" charset="0"/>
                <a:ea typeface="Georgia" charset="0"/>
                <a:cs typeface="Georgia" charset="0"/>
              </a:rPr>
              <a:t>Interest in TMA at national level</a:t>
            </a:r>
          </a:p>
        </p:txBody>
      </p:sp>
      <p:graphicFrame>
        <p:nvGraphicFramePr>
          <p:cNvPr id="4" name="Content Placeholder 3">
            <a:extLst>
              <a:ext uri="{FF2B5EF4-FFF2-40B4-BE49-F238E27FC236}">
                <a16:creationId xmlns="" xmlns:a16="http://schemas.microsoft.com/office/drawing/2014/main" id="{ACFDC1C4-58D7-460B-BDC7-955B7F4B32FD}"/>
              </a:ext>
            </a:extLst>
          </p:cNvPr>
          <p:cNvGraphicFramePr>
            <a:graphicFrameLocks noGrp="1"/>
          </p:cNvGraphicFramePr>
          <p:nvPr>
            <p:ph idx="1"/>
            <p:extLst>
              <p:ext uri="{D42A27DB-BD31-4B8C-83A1-F6EECF244321}">
                <p14:modId xmlns:p14="http://schemas.microsoft.com/office/powerpoint/2010/main" val="2106176518"/>
              </p:ext>
            </p:extLst>
          </p:nvPr>
        </p:nvGraphicFramePr>
        <p:xfrm>
          <a:off x="560772" y="1064376"/>
          <a:ext cx="11070455" cy="5000258"/>
        </p:xfrm>
        <a:graphic>
          <a:graphicData uri="http://schemas.openxmlformats.org/drawingml/2006/table">
            <a:tbl>
              <a:tblPr firstRow="1" bandRow="1">
                <a:tableStyleId>{5C22544A-7EE6-4342-B048-85BDC9FD1C3A}</a:tableStyleId>
              </a:tblPr>
              <a:tblGrid>
                <a:gridCol w="1766656">
                  <a:extLst>
                    <a:ext uri="{9D8B030D-6E8A-4147-A177-3AD203B41FA5}">
                      <a16:colId xmlns="" xmlns:a16="http://schemas.microsoft.com/office/drawing/2014/main" val="3058776029"/>
                    </a:ext>
                  </a:extLst>
                </a:gridCol>
                <a:gridCol w="1599283">
                  <a:extLst>
                    <a:ext uri="{9D8B030D-6E8A-4147-A177-3AD203B41FA5}">
                      <a16:colId xmlns="" xmlns:a16="http://schemas.microsoft.com/office/drawing/2014/main" val="399327179"/>
                    </a:ext>
                  </a:extLst>
                </a:gridCol>
                <a:gridCol w="1874010">
                  <a:extLst>
                    <a:ext uri="{9D8B030D-6E8A-4147-A177-3AD203B41FA5}">
                      <a16:colId xmlns="" xmlns:a16="http://schemas.microsoft.com/office/drawing/2014/main" val="2948817099"/>
                    </a:ext>
                  </a:extLst>
                </a:gridCol>
                <a:gridCol w="2412602">
                  <a:extLst>
                    <a:ext uri="{9D8B030D-6E8A-4147-A177-3AD203B41FA5}">
                      <a16:colId xmlns="" xmlns:a16="http://schemas.microsoft.com/office/drawing/2014/main" val="2653177809"/>
                    </a:ext>
                  </a:extLst>
                </a:gridCol>
                <a:gridCol w="1572828">
                  <a:extLst>
                    <a:ext uri="{9D8B030D-6E8A-4147-A177-3AD203B41FA5}">
                      <a16:colId xmlns="" xmlns:a16="http://schemas.microsoft.com/office/drawing/2014/main" val="303931758"/>
                    </a:ext>
                  </a:extLst>
                </a:gridCol>
                <a:gridCol w="1845076">
                  <a:extLst>
                    <a:ext uri="{9D8B030D-6E8A-4147-A177-3AD203B41FA5}">
                      <a16:colId xmlns="" xmlns:a16="http://schemas.microsoft.com/office/drawing/2014/main" val="775346238"/>
                    </a:ext>
                  </a:extLst>
                </a:gridCol>
              </a:tblGrid>
              <a:tr h="428258">
                <a:tc>
                  <a:txBody>
                    <a:bodyPr/>
                    <a:lstStyle/>
                    <a:p>
                      <a:endParaRPr lang="en-US" dirty="0"/>
                    </a:p>
                  </a:txBody>
                  <a:tcPr>
                    <a:solidFill>
                      <a:srgbClr val="5BADAC"/>
                    </a:solidFill>
                  </a:tcPr>
                </a:tc>
                <a:tc>
                  <a:txBody>
                    <a:bodyPr/>
                    <a:lstStyle/>
                    <a:p>
                      <a:r>
                        <a:rPr lang="en-US" dirty="0"/>
                        <a:t>Botswana</a:t>
                      </a:r>
                    </a:p>
                  </a:txBody>
                  <a:tcPr>
                    <a:solidFill>
                      <a:srgbClr val="5BADAC"/>
                    </a:solidFill>
                  </a:tcPr>
                </a:tc>
                <a:tc>
                  <a:txBody>
                    <a:bodyPr/>
                    <a:lstStyle/>
                    <a:p>
                      <a:r>
                        <a:rPr lang="en-US" dirty="0"/>
                        <a:t>Kenya</a:t>
                      </a:r>
                    </a:p>
                  </a:txBody>
                  <a:tcPr>
                    <a:solidFill>
                      <a:srgbClr val="5BADAC"/>
                    </a:solidFill>
                  </a:tcPr>
                </a:tc>
                <a:tc>
                  <a:txBody>
                    <a:bodyPr/>
                    <a:lstStyle/>
                    <a:p>
                      <a:r>
                        <a:rPr lang="en-US" dirty="0"/>
                        <a:t>Tanzania</a:t>
                      </a:r>
                    </a:p>
                  </a:txBody>
                  <a:tcPr>
                    <a:solidFill>
                      <a:srgbClr val="5BADAC"/>
                    </a:solidFill>
                  </a:tcPr>
                </a:tc>
                <a:tc>
                  <a:txBody>
                    <a:bodyPr/>
                    <a:lstStyle/>
                    <a:p>
                      <a:r>
                        <a:rPr lang="en-US" dirty="0"/>
                        <a:t>Zambia</a:t>
                      </a:r>
                    </a:p>
                  </a:txBody>
                  <a:tcPr>
                    <a:solidFill>
                      <a:srgbClr val="5BADAC"/>
                    </a:solidFill>
                  </a:tcPr>
                </a:tc>
                <a:tc>
                  <a:txBody>
                    <a:bodyPr/>
                    <a:lstStyle/>
                    <a:p>
                      <a:r>
                        <a:rPr lang="en-US" dirty="0"/>
                        <a:t>Zimbabwe</a:t>
                      </a:r>
                    </a:p>
                  </a:txBody>
                  <a:tcPr>
                    <a:solidFill>
                      <a:srgbClr val="5BADAC"/>
                    </a:solidFill>
                  </a:tcPr>
                </a:tc>
                <a:extLst>
                  <a:ext uri="{0D108BD9-81ED-4DB2-BD59-A6C34878D82A}">
                    <a16:rowId xmlns="" xmlns:a16="http://schemas.microsoft.com/office/drawing/2014/main" val="4104763441"/>
                  </a:ext>
                </a:extLst>
              </a:tr>
              <a:tr h="2956743">
                <a:tc>
                  <a:txBody>
                    <a:bodyPr/>
                    <a:lstStyle/>
                    <a:p>
                      <a:r>
                        <a:rPr lang="en-US" dirty="0" smtClean="0"/>
                        <a:t>Current</a:t>
                      </a:r>
                      <a:r>
                        <a:rPr lang="en-US" baseline="0" dirty="0" smtClean="0"/>
                        <a:t> d</a:t>
                      </a:r>
                      <a:r>
                        <a:rPr lang="en-US" dirty="0" smtClean="0"/>
                        <a:t>onor </a:t>
                      </a:r>
                      <a:r>
                        <a:rPr lang="en-US" dirty="0"/>
                        <a:t>support </a:t>
                      </a:r>
                      <a:r>
                        <a:rPr lang="en-US" dirty="0" smtClean="0"/>
                        <a:t>for TMA initiatives?</a:t>
                      </a:r>
                      <a:endParaRPr lang="en-US" dirty="0"/>
                    </a:p>
                  </a:txBody>
                  <a:tcPr anchor="ctr">
                    <a:solidFill>
                      <a:srgbClr val="E7EFEC"/>
                    </a:solidFill>
                  </a:tcPr>
                </a:tc>
                <a:tc>
                  <a:txBody>
                    <a:bodyPr/>
                    <a:lstStyle/>
                    <a:p>
                      <a:r>
                        <a:rPr lang="en-US" dirty="0"/>
                        <a:t>No. </a:t>
                      </a:r>
                    </a:p>
                    <a:p>
                      <a:endParaRPr lang="en-US" dirty="0" smtClean="0"/>
                    </a:p>
                    <a:p>
                      <a:r>
                        <a:rPr lang="en-US" dirty="0" smtClean="0"/>
                        <a:t>Condom </a:t>
                      </a:r>
                      <a:r>
                        <a:rPr lang="en-US" dirty="0"/>
                        <a:t>programming is primarily supported by </a:t>
                      </a:r>
                      <a:r>
                        <a:rPr lang="en-US" dirty="0" err="1"/>
                        <a:t>GoB</a:t>
                      </a:r>
                      <a:r>
                        <a:rPr lang="en-US" dirty="0"/>
                        <a:t> with a focus on free condom distribution. </a:t>
                      </a:r>
                    </a:p>
                  </a:txBody>
                  <a:tcPr anchor="ctr">
                    <a:solidFill>
                      <a:srgbClr val="E7EFEC"/>
                    </a:solidFill>
                  </a:tcPr>
                </a:tc>
                <a:tc>
                  <a:txBody>
                    <a:bodyPr/>
                    <a:lstStyle/>
                    <a:p>
                      <a:r>
                        <a:rPr lang="en-US" dirty="0"/>
                        <a:t>Yes. DFID. </a:t>
                      </a:r>
                      <a:endParaRPr lang="en-US" dirty="0" smtClean="0"/>
                    </a:p>
                    <a:p>
                      <a:endParaRPr lang="en-US" dirty="0" smtClean="0"/>
                    </a:p>
                    <a:p>
                      <a:r>
                        <a:rPr lang="en-US" dirty="0" smtClean="0"/>
                        <a:t>Supported </a:t>
                      </a:r>
                      <a:r>
                        <a:rPr lang="en-US" dirty="0"/>
                        <a:t>by funding through the ESHE project focusing on TMA for Family Planning (needs to further focus on condoms).</a:t>
                      </a:r>
                    </a:p>
                  </a:txBody>
                  <a:tcPr anchor="ctr">
                    <a:solidFill>
                      <a:srgbClr val="E7EFEC"/>
                    </a:solidFill>
                  </a:tcPr>
                </a:tc>
                <a:tc>
                  <a:txBody>
                    <a:bodyPr/>
                    <a:lstStyle/>
                    <a:p>
                      <a:r>
                        <a:rPr lang="en-US" dirty="0"/>
                        <a:t>Yes. USAID. </a:t>
                      </a:r>
                    </a:p>
                    <a:p>
                      <a:endParaRPr lang="en-US" dirty="0" smtClean="0"/>
                    </a:p>
                    <a:p>
                      <a:r>
                        <a:rPr lang="en-US" dirty="0" smtClean="0"/>
                        <a:t>Supported </a:t>
                      </a:r>
                      <a:r>
                        <a:rPr lang="en-US" dirty="0"/>
                        <a:t>through the Tanzania Social Marketing Project (TSMP) that ended in 2016 and new USAID funding for TMA under consideration for 2018. </a:t>
                      </a:r>
                    </a:p>
                  </a:txBody>
                  <a:tcPr anchor="ctr">
                    <a:solidFill>
                      <a:srgbClr val="E7EFEC"/>
                    </a:solidFill>
                  </a:tcPr>
                </a:tc>
                <a:tc>
                  <a:txBody>
                    <a:bodyPr/>
                    <a:lstStyle/>
                    <a:p>
                      <a:r>
                        <a:rPr lang="en-US" dirty="0"/>
                        <a:t>Yes. USAID. </a:t>
                      </a:r>
                      <a:endParaRPr lang="en-US" dirty="0" smtClean="0"/>
                    </a:p>
                    <a:p>
                      <a:endParaRPr lang="en-US" dirty="0" smtClean="0"/>
                    </a:p>
                    <a:p>
                      <a:r>
                        <a:rPr lang="en-US" dirty="0" smtClean="0"/>
                        <a:t>Supported </a:t>
                      </a:r>
                      <a:r>
                        <a:rPr lang="en-US" dirty="0"/>
                        <a:t>through the new </a:t>
                      </a:r>
                      <a:r>
                        <a:rPr lang="en-US" dirty="0" smtClean="0"/>
                        <a:t>DISCOVER-HEALTH </a:t>
                      </a:r>
                      <a:r>
                        <a:rPr lang="en-US" dirty="0"/>
                        <a:t>project that has a TMA mandate.</a:t>
                      </a:r>
                    </a:p>
                  </a:txBody>
                  <a:tcPr anchor="ctr">
                    <a:solidFill>
                      <a:srgbClr val="E7EFEC"/>
                    </a:solidFill>
                  </a:tcPr>
                </a:tc>
                <a:tc>
                  <a:txBody>
                    <a:bodyPr/>
                    <a:lstStyle/>
                    <a:p>
                      <a:r>
                        <a:rPr lang="en-US" dirty="0"/>
                        <a:t>No. </a:t>
                      </a:r>
                    </a:p>
                    <a:p>
                      <a:endParaRPr lang="en-US" dirty="0" smtClean="0"/>
                    </a:p>
                    <a:p>
                      <a:r>
                        <a:rPr lang="en-US" dirty="0" smtClean="0"/>
                        <a:t>USAID </a:t>
                      </a:r>
                      <a:r>
                        <a:rPr lang="en-US" dirty="0"/>
                        <a:t>and UNFPA have made significant investment </a:t>
                      </a:r>
                      <a:r>
                        <a:rPr lang="en-US" dirty="0" smtClean="0"/>
                        <a:t>in </a:t>
                      </a:r>
                      <a:r>
                        <a:rPr lang="en-US" dirty="0"/>
                        <a:t>supporting national capacity to implement Comprehensive Condom Programming. </a:t>
                      </a:r>
                    </a:p>
                  </a:txBody>
                  <a:tcPr anchor="ctr">
                    <a:solidFill>
                      <a:srgbClr val="E7EFEC"/>
                    </a:solidFill>
                  </a:tcPr>
                </a:tc>
                <a:extLst>
                  <a:ext uri="{0D108BD9-81ED-4DB2-BD59-A6C34878D82A}">
                    <a16:rowId xmlns="" xmlns:a16="http://schemas.microsoft.com/office/drawing/2014/main" val="3756773166"/>
                  </a:ext>
                </a:extLst>
              </a:tr>
              <a:tr h="739186">
                <a:tc>
                  <a:txBody>
                    <a:bodyPr/>
                    <a:lstStyle/>
                    <a:p>
                      <a:r>
                        <a:rPr lang="en-US" dirty="0" smtClean="0"/>
                        <a:t>TMA</a:t>
                      </a:r>
                      <a:r>
                        <a:rPr lang="en-US" baseline="0" dirty="0" smtClean="0"/>
                        <a:t> i</a:t>
                      </a:r>
                      <a:r>
                        <a:rPr lang="en-US" dirty="0" smtClean="0"/>
                        <a:t>ncluded </a:t>
                      </a:r>
                      <a:r>
                        <a:rPr lang="en-US" dirty="0"/>
                        <a:t>in </a:t>
                      </a:r>
                      <a:r>
                        <a:rPr lang="en-US" dirty="0" smtClean="0"/>
                        <a:t>the national strategy?</a:t>
                      </a:r>
                      <a:endParaRPr lang="en-US" dirty="0"/>
                    </a:p>
                  </a:txBody>
                  <a:tcPr anchor="ctr">
                    <a:solidFill>
                      <a:srgbClr val="E7EFEC"/>
                    </a:solidFill>
                  </a:tcPr>
                </a:tc>
                <a:tc>
                  <a:txBody>
                    <a:bodyPr/>
                    <a:lstStyle/>
                    <a:p>
                      <a:r>
                        <a:rPr lang="en-US" dirty="0"/>
                        <a:t>Yes, but very high level</a:t>
                      </a:r>
                      <a:r>
                        <a:rPr lang="en-US" baseline="0" dirty="0"/>
                        <a:t> - needs to be strengthened</a:t>
                      </a:r>
                      <a:endParaRPr lang="en-US" dirty="0"/>
                    </a:p>
                  </a:txBody>
                  <a:tcPr anchor="ctr">
                    <a:solidFill>
                      <a:srgbClr val="E7EFEC"/>
                    </a:solidFill>
                  </a:tcPr>
                </a:tc>
                <a:tc>
                  <a:txBody>
                    <a:bodyPr/>
                    <a:lstStyle/>
                    <a:p>
                      <a:r>
                        <a:rPr lang="en-US" dirty="0"/>
                        <a:t>Yes but needs to be strengthened. </a:t>
                      </a:r>
                    </a:p>
                  </a:txBody>
                  <a:tcPr anchor="ctr">
                    <a:solidFill>
                      <a:srgbClr val="E7EFE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Yes but needs to be strengthened. </a:t>
                      </a:r>
                    </a:p>
                  </a:txBody>
                  <a:tcPr anchor="ctr">
                    <a:solidFill>
                      <a:srgbClr val="E7EFEC"/>
                    </a:solidFill>
                  </a:tcPr>
                </a:tc>
                <a:tc>
                  <a:txBody>
                    <a:bodyPr/>
                    <a:lstStyle/>
                    <a:p>
                      <a:r>
                        <a:rPr lang="en-US" dirty="0"/>
                        <a:t>No</a:t>
                      </a:r>
                    </a:p>
                  </a:txBody>
                  <a:tcPr anchor="ctr">
                    <a:solidFill>
                      <a:srgbClr val="E7EFEC"/>
                    </a:solidFill>
                  </a:tcPr>
                </a:tc>
                <a:tc>
                  <a:txBody>
                    <a:bodyPr/>
                    <a:lstStyle/>
                    <a:p>
                      <a:r>
                        <a:rPr lang="en-US" dirty="0"/>
                        <a:t>No</a:t>
                      </a:r>
                    </a:p>
                  </a:txBody>
                  <a:tcPr anchor="ctr">
                    <a:solidFill>
                      <a:srgbClr val="E7EFEC"/>
                    </a:solidFill>
                  </a:tcPr>
                </a:tc>
                <a:extLst>
                  <a:ext uri="{0D108BD9-81ED-4DB2-BD59-A6C34878D82A}">
                    <a16:rowId xmlns="" xmlns:a16="http://schemas.microsoft.com/office/drawing/2014/main" val="106673825"/>
                  </a:ext>
                </a:extLst>
              </a:tr>
            </a:tbl>
          </a:graphicData>
        </a:graphic>
      </p:graphicFrame>
    </p:spTree>
    <p:extLst>
      <p:ext uri="{BB962C8B-B14F-4D97-AF65-F5344CB8AC3E}">
        <p14:creationId xmlns:p14="http://schemas.microsoft.com/office/powerpoint/2010/main" val="8962665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99303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237DBC0-24AF-46CF-93AD-4BA9FB2BD5E2}"/>
              </a:ext>
            </a:extLst>
          </p:cNvPr>
          <p:cNvSpPr>
            <a:spLocks noGrp="1"/>
          </p:cNvSpPr>
          <p:nvPr>
            <p:ph type="title"/>
          </p:nvPr>
        </p:nvSpPr>
        <p:spPr>
          <a:xfrm>
            <a:off x="176048" y="144408"/>
            <a:ext cx="10515600" cy="1325563"/>
          </a:xfrm>
        </p:spPr>
        <p:txBody>
          <a:bodyPr>
            <a:normAutofit/>
          </a:bodyPr>
          <a:lstStyle/>
          <a:p>
            <a:r>
              <a:rPr lang="en-US" sz="4000" dirty="0">
                <a:solidFill>
                  <a:schemeClr val="bg1"/>
                </a:solidFill>
                <a:latin typeface="Georgia" charset="0"/>
                <a:ea typeface="Georgia" charset="0"/>
                <a:cs typeface="Georgia" charset="0"/>
              </a:rPr>
              <a:t>The </a:t>
            </a:r>
            <a:r>
              <a:rPr lang="en-US" sz="4000" dirty="0" smtClean="0">
                <a:solidFill>
                  <a:schemeClr val="bg1"/>
                </a:solidFill>
                <a:latin typeface="Georgia" charset="0"/>
                <a:ea typeface="Georgia" charset="0"/>
                <a:cs typeface="Georgia" charset="0"/>
              </a:rPr>
              <a:t>following </a:t>
            </a:r>
            <a:r>
              <a:rPr lang="en-US" sz="4000" dirty="0">
                <a:solidFill>
                  <a:schemeClr val="bg1"/>
                </a:solidFill>
                <a:latin typeface="Georgia" charset="0"/>
                <a:ea typeface="Georgia" charset="0"/>
                <a:cs typeface="Georgia" charset="0"/>
              </a:rPr>
              <a:t>slides provide: 	</a:t>
            </a:r>
          </a:p>
        </p:txBody>
      </p:sp>
      <p:sp>
        <p:nvSpPr>
          <p:cNvPr id="3" name="Content Placeholder 2">
            <a:extLst>
              <a:ext uri="{FF2B5EF4-FFF2-40B4-BE49-F238E27FC236}">
                <a16:creationId xmlns="" xmlns:a16="http://schemas.microsoft.com/office/drawing/2014/main" id="{28A14908-94D5-43FA-8949-D7E603DCBF20}"/>
              </a:ext>
            </a:extLst>
          </p:cNvPr>
          <p:cNvSpPr>
            <a:spLocks noGrp="1"/>
          </p:cNvSpPr>
          <p:nvPr>
            <p:ph idx="1"/>
          </p:nvPr>
        </p:nvSpPr>
        <p:spPr>
          <a:xfrm>
            <a:off x="838200" y="1331859"/>
            <a:ext cx="10515600" cy="4972050"/>
          </a:xfrm>
        </p:spPr>
        <p:txBody>
          <a:bodyPr>
            <a:normAutofit/>
          </a:bodyPr>
          <a:lstStyle/>
          <a:p>
            <a:pPr>
              <a:lnSpc>
                <a:spcPts val="3000"/>
              </a:lnSpc>
              <a:spcBef>
                <a:spcPts val="0"/>
              </a:spcBef>
              <a:spcAft>
                <a:spcPts val="2000"/>
              </a:spcAft>
            </a:pPr>
            <a:r>
              <a:rPr lang="en-US" sz="2200" b="1" i="1" dirty="0">
                <a:solidFill>
                  <a:schemeClr val="bg1">
                    <a:lumMod val="95000"/>
                  </a:schemeClr>
                </a:solidFill>
                <a:latin typeface="Georgia" charset="0"/>
                <a:ea typeface="Georgia" charset="0"/>
                <a:cs typeface="Georgia" charset="0"/>
              </a:rPr>
              <a:t>Formula for a vision for condom programming that supports growth, equity and </a:t>
            </a:r>
            <a:r>
              <a:rPr lang="en-US" sz="2200" b="1" i="1" dirty="0" smtClean="0">
                <a:solidFill>
                  <a:schemeClr val="bg1">
                    <a:lumMod val="95000"/>
                  </a:schemeClr>
                </a:solidFill>
                <a:latin typeface="Georgia" charset="0"/>
                <a:ea typeface="Georgia" charset="0"/>
                <a:cs typeface="Georgia" charset="0"/>
              </a:rPr>
              <a:t>sustainability.</a:t>
            </a:r>
            <a:r>
              <a:rPr lang="en-US" sz="2200" dirty="0" smtClean="0">
                <a:solidFill>
                  <a:schemeClr val="bg1">
                    <a:lumMod val="95000"/>
                  </a:schemeClr>
                </a:solidFill>
                <a:latin typeface="Georgia" charset="0"/>
                <a:ea typeface="Georgia" charset="0"/>
                <a:cs typeface="Georgia" charset="0"/>
              </a:rPr>
              <a:t> </a:t>
            </a:r>
            <a:r>
              <a:rPr lang="en-US" sz="2200" dirty="0">
                <a:solidFill>
                  <a:schemeClr val="bg1">
                    <a:lumMod val="95000"/>
                  </a:schemeClr>
                </a:solidFill>
                <a:latin typeface="Georgia" charset="0"/>
                <a:ea typeface="Georgia" charset="0"/>
                <a:cs typeface="Georgia" charset="0"/>
              </a:rPr>
              <a:t>This formula can be adapted for different markets based on the market assessments but is an overarching formula to aspire to over time. </a:t>
            </a:r>
          </a:p>
          <a:p>
            <a:pPr>
              <a:lnSpc>
                <a:spcPts val="3000"/>
              </a:lnSpc>
              <a:spcBef>
                <a:spcPts val="0"/>
              </a:spcBef>
              <a:spcAft>
                <a:spcPts val="2000"/>
              </a:spcAft>
            </a:pPr>
            <a:r>
              <a:rPr lang="en-US" sz="2200" b="1" i="1" dirty="0">
                <a:solidFill>
                  <a:schemeClr val="bg1">
                    <a:lumMod val="95000"/>
                  </a:schemeClr>
                </a:solidFill>
                <a:latin typeface="Georgia" charset="0"/>
                <a:ea typeface="Georgia" charset="0"/>
                <a:cs typeface="Georgia" charset="0"/>
              </a:rPr>
              <a:t>Guiding principles for investing in condom </a:t>
            </a:r>
            <a:r>
              <a:rPr lang="en-US" sz="2200" b="1" i="1" dirty="0" smtClean="0">
                <a:solidFill>
                  <a:schemeClr val="bg1">
                    <a:lumMod val="95000"/>
                  </a:schemeClr>
                </a:solidFill>
                <a:latin typeface="Georgia" charset="0"/>
                <a:ea typeface="Georgia" charset="0"/>
                <a:cs typeface="Georgia" charset="0"/>
              </a:rPr>
              <a:t>programming. </a:t>
            </a:r>
            <a:r>
              <a:rPr lang="en-US" sz="2200" dirty="0">
                <a:solidFill>
                  <a:schemeClr val="bg1">
                    <a:lumMod val="95000"/>
                  </a:schemeClr>
                </a:solidFill>
                <a:latin typeface="Georgia" charset="0"/>
                <a:ea typeface="Georgia" charset="0"/>
                <a:cs typeface="Georgia" charset="0"/>
              </a:rPr>
              <a:t>There is an urgent need for alignment of donor funding for condom programming. These principles apply across all types of donor funding and support and </a:t>
            </a:r>
            <a:r>
              <a:rPr lang="en-US" sz="2200" dirty="0" smtClean="0">
                <a:solidFill>
                  <a:schemeClr val="bg1">
                    <a:lumMod val="95000"/>
                  </a:schemeClr>
                </a:solidFill>
                <a:latin typeface="Georgia" charset="0"/>
                <a:ea typeface="Georgia" charset="0"/>
                <a:cs typeface="Georgia" charset="0"/>
              </a:rPr>
              <a:t>help </a:t>
            </a:r>
            <a:r>
              <a:rPr lang="en-US" sz="2200" dirty="0">
                <a:solidFill>
                  <a:schemeClr val="bg1">
                    <a:lumMod val="95000"/>
                  </a:schemeClr>
                </a:solidFill>
                <a:latin typeface="Georgia" charset="0"/>
                <a:ea typeface="Georgia" charset="0"/>
                <a:cs typeface="Georgia" charset="0"/>
              </a:rPr>
              <a:t>ensure complementarity and mutually reinforcing approaches towards a common vision. </a:t>
            </a:r>
          </a:p>
          <a:p>
            <a:pPr>
              <a:lnSpc>
                <a:spcPts val="3000"/>
              </a:lnSpc>
              <a:spcBef>
                <a:spcPts val="0"/>
              </a:spcBef>
              <a:spcAft>
                <a:spcPts val="2000"/>
              </a:spcAft>
            </a:pPr>
            <a:r>
              <a:rPr lang="en-US" sz="2200" b="1" i="1" dirty="0">
                <a:solidFill>
                  <a:schemeClr val="bg1">
                    <a:lumMod val="95000"/>
                  </a:schemeClr>
                </a:solidFill>
                <a:latin typeface="Georgia" charset="0"/>
                <a:ea typeface="Georgia" charset="0"/>
                <a:cs typeface="Georgia" charset="0"/>
              </a:rPr>
              <a:t>Standardized </a:t>
            </a:r>
            <a:r>
              <a:rPr lang="en-US" sz="2200" b="1" i="1" dirty="0" smtClean="0">
                <a:solidFill>
                  <a:schemeClr val="bg1">
                    <a:lumMod val="95000"/>
                  </a:schemeClr>
                </a:solidFill>
                <a:latin typeface="Georgia" charset="0"/>
                <a:ea typeface="Georgia" charset="0"/>
                <a:cs typeface="Georgia" charset="0"/>
              </a:rPr>
              <a:t>approaches. </a:t>
            </a:r>
            <a:r>
              <a:rPr lang="en-US" sz="2200" dirty="0">
                <a:solidFill>
                  <a:schemeClr val="bg1">
                    <a:lumMod val="95000"/>
                  </a:schemeClr>
                </a:solidFill>
                <a:latin typeface="Georgia" charset="0"/>
                <a:ea typeface="Georgia" charset="0"/>
                <a:cs typeface="Georgia" charset="0"/>
              </a:rPr>
              <a:t>In an effort to leverage funding and build on </a:t>
            </a:r>
            <a:r>
              <a:rPr lang="en-US" sz="2200" dirty="0" smtClean="0">
                <a:solidFill>
                  <a:schemeClr val="bg1">
                    <a:lumMod val="95000"/>
                  </a:schemeClr>
                </a:solidFill>
                <a:latin typeface="Georgia" charset="0"/>
                <a:ea typeface="Georgia" charset="0"/>
                <a:cs typeface="Georgia" charset="0"/>
              </a:rPr>
              <a:t>investments, </a:t>
            </a:r>
            <a:r>
              <a:rPr lang="en-US" sz="2200" dirty="0">
                <a:solidFill>
                  <a:schemeClr val="bg1">
                    <a:lumMod val="95000"/>
                  </a:schemeClr>
                </a:solidFill>
                <a:latin typeface="Georgia" charset="0"/>
                <a:ea typeface="Georgia" charset="0"/>
                <a:cs typeface="Georgia" charset="0"/>
              </a:rPr>
              <a:t>it is recommended to have </a:t>
            </a:r>
            <a:r>
              <a:rPr lang="en-US" sz="2200" dirty="0" smtClean="0">
                <a:solidFill>
                  <a:schemeClr val="bg1">
                    <a:lumMod val="95000"/>
                  </a:schemeClr>
                </a:solidFill>
                <a:latin typeface="Georgia" charset="0"/>
                <a:ea typeface="Georgia" charset="0"/>
                <a:cs typeface="Georgia" charset="0"/>
              </a:rPr>
              <a:t>standardized, transparent </a:t>
            </a:r>
            <a:r>
              <a:rPr lang="en-US" sz="2200" dirty="0">
                <a:solidFill>
                  <a:schemeClr val="bg1">
                    <a:lumMod val="95000"/>
                  </a:schemeClr>
                </a:solidFill>
                <a:latin typeface="Georgia" charset="0"/>
                <a:ea typeface="Georgia" charset="0"/>
                <a:cs typeface="Georgia" charset="0"/>
              </a:rPr>
              <a:t>approaches and tools across donors and partners. </a:t>
            </a:r>
          </a:p>
        </p:txBody>
      </p:sp>
    </p:spTree>
    <p:extLst>
      <p:ext uri="{BB962C8B-B14F-4D97-AF65-F5344CB8AC3E}">
        <p14:creationId xmlns:p14="http://schemas.microsoft.com/office/powerpoint/2010/main" val="7387372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2426974-8C4F-477A-B857-14E830540793}"/>
              </a:ext>
            </a:extLst>
          </p:cNvPr>
          <p:cNvSpPr>
            <a:spLocks noGrp="1"/>
          </p:cNvSpPr>
          <p:nvPr>
            <p:ph type="title"/>
          </p:nvPr>
        </p:nvSpPr>
        <p:spPr>
          <a:xfrm>
            <a:off x="475593" y="365125"/>
            <a:ext cx="10515600" cy="1325563"/>
          </a:xfrm>
        </p:spPr>
        <p:txBody>
          <a:bodyPr>
            <a:normAutofit/>
          </a:bodyPr>
          <a:lstStyle/>
          <a:p>
            <a:r>
              <a:rPr lang="en-US" sz="4000" dirty="0">
                <a:solidFill>
                  <a:schemeClr val="bg1"/>
                </a:solidFill>
                <a:latin typeface="Georgia" charset="0"/>
                <a:ea typeface="Georgia" charset="0"/>
                <a:cs typeface="Georgia" charset="0"/>
              </a:rPr>
              <a:t>Alignment around a common vision for condom programming	 </a:t>
            </a:r>
          </a:p>
        </p:txBody>
      </p:sp>
      <p:sp>
        <p:nvSpPr>
          <p:cNvPr id="3" name="Content Placeholder 2">
            <a:extLst>
              <a:ext uri="{FF2B5EF4-FFF2-40B4-BE49-F238E27FC236}">
                <a16:creationId xmlns="" xmlns:a16="http://schemas.microsoft.com/office/drawing/2014/main" id="{77ECE145-12C7-4FBA-B704-D9B7E7C9B9EF}"/>
              </a:ext>
            </a:extLst>
          </p:cNvPr>
          <p:cNvSpPr>
            <a:spLocks noGrp="1"/>
          </p:cNvSpPr>
          <p:nvPr>
            <p:ph idx="1"/>
          </p:nvPr>
        </p:nvSpPr>
        <p:spPr>
          <a:xfrm>
            <a:off x="725943" y="3342324"/>
            <a:ext cx="10515600" cy="4351338"/>
          </a:xfrm>
        </p:spPr>
        <p:txBody>
          <a:bodyPr>
            <a:normAutofit/>
          </a:bodyPr>
          <a:lstStyle/>
          <a:p>
            <a:pPr>
              <a:lnSpc>
                <a:spcPts val="3000"/>
              </a:lnSpc>
              <a:spcBef>
                <a:spcPts val="0"/>
              </a:spcBef>
              <a:spcAft>
                <a:spcPts val="2000"/>
              </a:spcAft>
            </a:pPr>
            <a:r>
              <a:rPr lang="en-US" sz="2200" dirty="0">
                <a:solidFill>
                  <a:schemeClr val="bg1"/>
                </a:solidFill>
                <a:latin typeface="Georgia" charset="0"/>
                <a:ea typeface="Georgia" charset="0"/>
                <a:cs typeface="Georgia" charset="0"/>
              </a:rPr>
              <a:t>Increase condom use to meet total needs of the </a:t>
            </a:r>
            <a:r>
              <a:rPr lang="en-US" sz="2200" dirty="0" smtClean="0">
                <a:solidFill>
                  <a:schemeClr val="bg1"/>
                </a:solidFill>
                <a:latin typeface="Georgia" charset="0"/>
                <a:ea typeface="Georgia" charset="0"/>
                <a:cs typeface="Georgia" charset="0"/>
              </a:rPr>
              <a:t>population.</a:t>
            </a:r>
            <a:endParaRPr lang="en-US" sz="2200" dirty="0">
              <a:solidFill>
                <a:schemeClr val="bg1"/>
              </a:solidFill>
              <a:latin typeface="Georgia" charset="0"/>
              <a:ea typeface="Georgia" charset="0"/>
              <a:cs typeface="Georgia" charset="0"/>
            </a:endParaRPr>
          </a:p>
          <a:p>
            <a:pPr>
              <a:lnSpc>
                <a:spcPts val="3000"/>
              </a:lnSpc>
              <a:spcBef>
                <a:spcPts val="0"/>
              </a:spcBef>
              <a:spcAft>
                <a:spcPts val="2000"/>
              </a:spcAft>
            </a:pPr>
            <a:r>
              <a:rPr lang="en-US" sz="2200" dirty="0">
                <a:solidFill>
                  <a:schemeClr val="bg1"/>
                </a:solidFill>
                <a:latin typeface="Georgia" charset="0"/>
                <a:ea typeface="Georgia" charset="0"/>
                <a:cs typeface="Georgia" charset="0"/>
              </a:rPr>
              <a:t>Increase in use must be equitable across age, gender, geography, wealth quintiles and risk </a:t>
            </a:r>
            <a:r>
              <a:rPr lang="en-US" sz="2200" dirty="0" smtClean="0">
                <a:solidFill>
                  <a:schemeClr val="bg1"/>
                </a:solidFill>
                <a:latin typeface="Georgia" charset="0"/>
                <a:ea typeface="Georgia" charset="0"/>
                <a:cs typeface="Georgia" charset="0"/>
              </a:rPr>
              <a:t>behaviors. </a:t>
            </a:r>
            <a:endParaRPr lang="en-US" sz="2200" dirty="0">
              <a:solidFill>
                <a:schemeClr val="bg1"/>
              </a:solidFill>
              <a:latin typeface="Georgia" charset="0"/>
              <a:ea typeface="Georgia" charset="0"/>
              <a:cs typeface="Georgia" charset="0"/>
            </a:endParaRPr>
          </a:p>
          <a:p>
            <a:pPr>
              <a:lnSpc>
                <a:spcPts val="3000"/>
              </a:lnSpc>
              <a:spcBef>
                <a:spcPts val="0"/>
              </a:spcBef>
              <a:spcAft>
                <a:spcPts val="2000"/>
              </a:spcAft>
            </a:pPr>
            <a:r>
              <a:rPr lang="en-US" sz="2200" dirty="0">
                <a:solidFill>
                  <a:schemeClr val="bg1"/>
                </a:solidFill>
                <a:latin typeface="Georgia" charset="0"/>
                <a:ea typeface="Georgia" charset="0"/>
                <a:cs typeface="Georgia" charset="0"/>
              </a:rPr>
              <a:t>Increase in use must be sustainable over time and reduce reliance on external </a:t>
            </a:r>
            <a:r>
              <a:rPr lang="en-US" sz="2200" dirty="0" smtClean="0">
                <a:solidFill>
                  <a:schemeClr val="bg1"/>
                </a:solidFill>
                <a:latin typeface="Georgia" charset="0"/>
                <a:ea typeface="Georgia" charset="0"/>
                <a:cs typeface="Georgia" charset="0"/>
              </a:rPr>
              <a:t>funding.</a:t>
            </a:r>
            <a:endParaRPr lang="en-US" sz="2200" dirty="0">
              <a:solidFill>
                <a:schemeClr val="bg1"/>
              </a:solidFill>
              <a:latin typeface="Georgia" charset="0"/>
              <a:ea typeface="Georgia" charset="0"/>
              <a:cs typeface="Georgia" charset="0"/>
            </a:endParaRPr>
          </a:p>
        </p:txBody>
      </p:sp>
      <p:sp>
        <p:nvSpPr>
          <p:cNvPr id="4" name="Text Box 1">
            <a:extLst>
              <a:ext uri="{FF2B5EF4-FFF2-40B4-BE49-F238E27FC236}">
                <a16:creationId xmlns="" xmlns:a16="http://schemas.microsoft.com/office/drawing/2014/main" id="{6C8DC7FD-525C-4DD6-BB15-972FFF468A44}"/>
              </a:ext>
            </a:extLst>
          </p:cNvPr>
          <p:cNvSpPr txBox="1"/>
          <p:nvPr/>
        </p:nvSpPr>
        <p:spPr>
          <a:xfrm flipH="1">
            <a:off x="857672" y="1948631"/>
            <a:ext cx="10496128" cy="1135750"/>
          </a:xfrm>
          <a:prstGeom prst="rect">
            <a:avLst/>
          </a:prstGeom>
          <a:solidFill>
            <a:srgbClr val="E7EFEC"/>
          </a:solidFill>
          <a:ln>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2200" b="1" dirty="0">
                <a:solidFill>
                  <a:srgbClr val="002060"/>
                </a:solidFill>
                <a:effectLst/>
                <a:uFill>
                  <a:solidFill>
                    <a:srgbClr val="000000"/>
                  </a:solidFill>
                </a:uFill>
                <a:ea typeface="Calibri" panose="020F0502020204030204" pitchFamily="34" charset="0"/>
              </a:rPr>
              <a:t>Healthy market = </a:t>
            </a:r>
            <a:r>
              <a:rPr lang="en-US" sz="2200" b="1" dirty="0">
                <a:solidFill>
                  <a:srgbClr val="002060"/>
                </a:solidFill>
                <a:effectLst/>
                <a:uFill>
                  <a:solidFill>
                    <a:srgbClr val="000000"/>
                  </a:solidFill>
                </a:uFill>
                <a:ea typeface="Calibri" panose="020F0502020204030204" pitchFamily="34" charset="0"/>
                <a:sym typeface="Symbol" panose="05050102010706020507" pitchFamily="18" charset="2"/>
              </a:rPr>
              <a:t></a:t>
            </a:r>
            <a:r>
              <a:rPr lang="en-US" sz="2200" b="1" dirty="0">
                <a:solidFill>
                  <a:srgbClr val="002060"/>
                </a:solidFill>
                <a:effectLst/>
                <a:uFill>
                  <a:solidFill>
                    <a:srgbClr val="000000"/>
                  </a:solidFill>
                </a:uFill>
                <a:ea typeface="Calibri" panose="020F0502020204030204" pitchFamily="34" charset="0"/>
              </a:rPr>
              <a:t> Condom Volumes + </a:t>
            </a:r>
            <a:r>
              <a:rPr lang="en-US" sz="2200" b="1" dirty="0">
                <a:solidFill>
                  <a:srgbClr val="002060"/>
                </a:solidFill>
                <a:effectLst/>
                <a:uFill>
                  <a:solidFill>
                    <a:srgbClr val="000000"/>
                  </a:solidFill>
                </a:uFill>
                <a:ea typeface="Calibri" panose="020F0502020204030204" pitchFamily="34" charset="0"/>
                <a:sym typeface="Symbol" panose="05050102010706020507" pitchFamily="18" charset="2"/>
              </a:rPr>
              <a:t></a:t>
            </a:r>
            <a:r>
              <a:rPr lang="en-US" sz="2200" b="1" dirty="0">
                <a:solidFill>
                  <a:srgbClr val="002060"/>
                </a:solidFill>
                <a:effectLst/>
                <a:uFill>
                  <a:solidFill>
                    <a:srgbClr val="000000"/>
                  </a:solidFill>
                </a:uFill>
                <a:ea typeface="Calibri" panose="020F0502020204030204" pitchFamily="34" charset="0"/>
              </a:rPr>
              <a:t> Condom Use across all population groups + </a:t>
            </a:r>
          </a:p>
          <a:p>
            <a:pPr marL="0" marR="0" algn="ctr">
              <a:lnSpc>
                <a:spcPct val="107000"/>
              </a:lnSpc>
              <a:spcBef>
                <a:spcPts val="0"/>
              </a:spcBef>
              <a:spcAft>
                <a:spcPts val="800"/>
              </a:spcAft>
            </a:pPr>
            <a:r>
              <a:rPr lang="en-US" sz="2200" b="1" dirty="0">
                <a:solidFill>
                  <a:srgbClr val="002060"/>
                </a:solidFill>
                <a:effectLst/>
                <a:uFill>
                  <a:solidFill>
                    <a:srgbClr val="000000"/>
                  </a:solidFill>
                </a:uFill>
                <a:ea typeface="Calibri" panose="020F0502020204030204" pitchFamily="34" charset="0"/>
                <a:sym typeface="Symbol" panose="05050102010706020507" pitchFamily="18" charset="2"/>
              </a:rPr>
              <a:t></a:t>
            </a:r>
            <a:r>
              <a:rPr lang="en-US" sz="2200" b="1" dirty="0">
                <a:solidFill>
                  <a:srgbClr val="002060"/>
                </a:solidFill>
                <a:effectLst/>
                <a:uFill>
                  <a:solidFill>
                    <a:srgbClr val="000000"/>
                  </a:solidFill>
                </a:uFill>
                <a:ea typeface="Calibri" panose="020F0502020204030204" pitchFamily="34" charset="0"/>
              </a:rPr>
              <a:t> Reliance on external funding</a:t>
            </a:r>
            <a:endParaRPr lang="en-US" sz="2200" dirty="0">
              <a:solidFill>
                <a:srgbClr val="000000"/>
              </a:solidFill>
              <a:effectLst/>
              <a:uFill>
                <a:solidFill>
                  <a:srgbClr val="000000"/>
                </a:solidFill>
              </a:uFill>
              <a:ea typeface="Calibri" panose="020F0502020204030204" pitchFamily="34" charset="0"/>
            </a:endParaRPr>
          </a:p>
        </p:txBody>
      </p:sp>
    </p:spTree>
    <p:extLst>
      <p:ext uri="{BB962C8B-B14F-4D97-AF65-F5344CB8AC3E}">
        <p14:creationId xmlns:p14="http://schemas.microsoft.com/office/powerpoint/2010/main" val="11689867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8FBCFDD-9C6C-4521-815A-881A0941619F}"/>
              </a:ext>
            </a:extLst>
          </p:cNvPr>
          <p:cNvSpPr>
            <a:spLocks noGrp="1"/>
          </p:cNvSpPr>
          <p:nvPr>
            <p:ph type="title"/>
          </p:nvPr>
        </p:nvSpPr>
        <p:spPr>
          <a:xfrm>
            <a:off x="396766" y="270532"/>
            <a:ext cx="10515600" cy="1325563"/>
          </a:xfrm>
        </p:spPr>
        <p:txBody>
          <a:bodyPr/>
          <a:lstStyle/>
          <a:p>
            <a:r>
              <a:rPr lang="en-US" dirty="0">
                <a:solidFill>
                  <a:schemeClr val="bg1"/>
                </a:solidFill>
                <a:latin typeface="Georgia" charset="0"/>
                <a:ea typeface="Georgia" charset="0"/>
                <a:cs typeface="Georgia" charset="0"/>
              </a:rPr>
              <a:t>Guiding </a:t>
            </a:r>
            <a:r>
              <a:rPr lang="en-US" dirty="0" smtClean="0">
                <a:solidFill>
                  <a:schemeClr val="bg1"/>
                </a:solidFill>
                <a:latin typeface="Georgia" charset="0"/>
                <a:ea typeface="Georgia" charset="0"/>
                <a:cs typeface="Georgia" charset="0"/>
              </a:rPr>
              <a:t>principles </a:t>
            </a:r>
            <a:r>
              <a:rPr lang="en-US" dirty="0">
                <a:solidFill>
                  <a:schemeClr val="bg1"/>
                </a:solidFill>
                <a:latin typeface="Georgia" charset="0"/>
                <a:ea typeface="Georgia" charset="0"/>
                <a:cs typeface="Georgia" charset="0"/>
              </a:rPr>
              <a:t>for </a:t>
            </a:r>
            <a:r>
              <a:rPr lang="en-US" dirty="0" smtClean="0">
                <a:solidFill>
                  <a:schemeClr val="bg1"/>
                </a:solidFill>
                <a:latin typeface="Georgia" charset="0"/>
                <a:ea typeface="Georgia" charset="0"/>
                <a:cs typeface="Georgia" charset="0"/>
              </a:rPr>
              <a:t>investing </a:t>
            </a:r>
            <a:r>
              <a:rPr lang="en-US" dirty="0">
                <a:solidFill>
                  <a:schemeClr val="bg1"/>
                </a:solidFill>
                <a:latin typeface="Georgia" charset="0"/>
                <a:ea typeface="Georgia" charset="0"/>
                <a:cs typeface="Georgia" charset="0"/>
              </a:rPr>
              <a:t>in </a:t>
            </a:r>
            <a:r>
              <a:rPr lang="en-US" dirty="0" smtClean="0">
                <a:solidFill>
                  <a:schemeClr val="bg1"/>
                </a:solidFill>
                <a:latin typeface="Georgia" charset="0"/>
                <a:ea typeface="Georgia" charset="0"/>
                <a:cs typeface="Georgia" charset="0"/>
              </a:rPr>
              <a:t>condom programming</a:t>
            </a:r>
            <a:endParaRPr lang="en-US" dirty="0">
              <a:solidFill>
                <a:schemeClr val="bg1"/>
              </a:solidFill>
              <a:latin typeface="Georgia" charset="0"/>
              <a:ea typeface="Georgia" charset="0"/>
              <a:cs typeface="Georgia" charset="0"/>
            </a:endParaRPr>
          </a:p>
        </p:txBody>
      </p:sp>
      <p:sp>
        <p:nvSpPr>
          <p:cNvPr id="3" name="Content Placeholder 2">
            <a:extLst>
              <a:ext uri="{FF2B5EF4-FFF2-40B4-BE49-F238E27FC236}">
                <a16:creationId xmlns="" xmlns:a16="http://schemas.microsoft.com/office/drawing/2014/main" id="{15E7677E-DB44-4078-901F-B42212C78D0C}"/>
              </a:ext>
            </a:extLst>
          </p:cNvPr>
          <p:cNvSpPr>
            <a:spLocks noGrp="1"/>
          </p:cNvSpPr>
          <p:nvPr>
            <p:ph idx="1"/>
          </p:nvPr>
        </p:nvSpPr>
        <p:spPr>
          <a:xfrm>
            <a:off x="702733" y="1941689"/>
            <a:ext cx="10515600" cy="4571999"/>
          </a:xfrm>
        </p:spPr>
        <p:txBody>
          <a:bodyPr>
            <a:noAutofit/>
          </a:bodyPr>
          <a:lstStyle/>
          <a:p>
            <a:pPr lvl="0">
              <a:lnSpc>
                <a:spcPts val="2500"/>
              </a:lnSpc>
              <a:spcBef>
                <a:spcPts val="0"/>
              </a:spcBef>
              <a:spcAft>
                <a:spcPts val="1000"/>
              </a:spcAft>
            </a:pPr>
            <a:r>
              <a:rPr lang="en-US" sz="2000" b="1" dirty="0">
                <a:solidFill>
                  <a:schemeClr val="bg1"/>
                </a:solidFill>
                <a:latin typeface="Georgia" charset="0"/>
                <a:ea typeface="Georgia" charset="0"/>
                <a:cs typeface="Georgia" charset="0"/>
              </a:rPr>
              <a:t>Know your market</a:t>
            </a:r>
            <a:r>
              <a:rPr lang="en-US" sz="2000" dirty="0">
                <a:solidFill>
                  <a:schemeClr val="bg1"/>
                </a:solidFill>
                <a:latin typeface="Georgia" charset="0"/>
                <a:ea typeface="Georgia" charset="0"/>
                <a:cs typeface="Georgia" charset="0"/>
              </a:rPr>
              <a:t>. Do not invest in any intervention until it is clear what its impact will be across all market players and market functions, </a:t>
            </a:r>
            <a:r>
              <a:rPr lang="en-US" sz="2000" dirty="0" smtClean="0">
                <a:solidFill>
                  <a:schemeClr val="bg1"/>
                </a:solidFill>
                <a:latin typeface="Georgia" charset="0"/>
                <a:ea typeface="Georgia" charset="0"/>
                <a:cs typeface="Georgia" charset="0"/>
              </a:rPr>
              <a:t>and on users</a:t>
            </a:r>
            <a:r>
              <a:rPr lang="en-US" sz="2000" dirty="0">
                <a:solidFill>
                  <a:schemeClr val="bg1"/>
                </a:solidFill>
                <a:latin typeface="Georgia" charset="0"/>
                <a:ea typeface="Georgia" charset="0"/>
                <a:cs typeface="Georgia" charset="0"/>
              </a:rPr>
              <a:t>. Support market assessments in all countries. </a:t>
            </a:r>
          </a:p>
          <a:p>
            <a:pPr lvl="0">
              <a:lnSpc>
                <a:spcPts val="2500"/>
              </a:lnSpc>
              <a:spcBef>
                <a:spcPts val="0"/>
              </a:spcBef>
              <a:spcAft>
                <a:spcPts val="1000"/>
              </a:spcAft>
            </a:pPr>
            <a:r>
              <a:rPr lang="en-US" sz="2000" b="1" dirty="0">
                <a:solidFill>
                  <a:schemeClr val="bg1"/>
                </a:solidFill>
                <a:latin typeface="Georgia" charset="0"/>
                <a:ea typeface="Georgia" charset="0"/>
                <a:cs typeface="Georgia" charset="0"/>
              </a:rPr>
              <a:t>Do no harm to the market</a:t>
            </a:r>
            <a:r>
              <a:rPr lang="en-US" sz="2000" dirty="0">
                <a:solidFill>
                  <a:schemeClr val="bg1"/>
                </a:solidFill>
                <a:latin typeface="Georgia" charset="0"/>
                <a:ea typeface="Georgia" charset="0"/>
                <a:cs typeface="Georgia" charset="0"/>
              </a:rPr>
              <a:t>. Use the market assessments and other guidance to determine possible market distortions due to funding, including decreased sustainability.</a:t>
            </a:r>
          </a:p>
          <a:p>
            <a:pPr lvl="0">
              <a:lnSpc>
                <a:spcPts val="2500"/>
              </a:lnSpc>
              <a:spcBef>
                <a:spcPts val="0"/>
              </a:spcBef>
              <a:spcAft>
                <a:spcPts val="1000"/>
              </a:spcAft>
            </a:pPr>
            <a:r>
              <a:rPr lang="en-US" sz="2000" b="1" dirty="0">
                <a:solidFill>
                  <a:schemeClr val="bg1"/>
                </a:solidFill>
                <a:latin typeface="Georgia" charset="0"/>
                <a:ea typeface="Georgia" charset="0"/>
                <a:cs typeface="Georgia" charset="0"/>
              </a:rPr>
              <a:t>Invest in </a:t>
            </a:r>
            <a:r>
              <a:rPr lang="en-US" sz="2000" b="1" i="1" dirty="0">
                <a:solidFill>
                  <a:schemeClr val="bg1"/>
                </a:solidFill>
                <a:latin typeface="Georgia" charset="0"/>
                <a:ea typeface="Georgia" charset="0"/>
                <a:cs typeface="Georgia" charset="0"/>
              </a:rPr>
              <a:t>systemic</a:t>
            </a:r>
            <a:r>
              <a:rPr lang="en-US" sz="2000" b="1" dirty="0">
                <a:solidFill>
                  <a:schemeClr val="bg1"/>
                </a:solidFill>
                <a:latin typeface="Georgia" charset="0"/>
                <a:ea typeface="Georgia" charset="0"/>
                <a:cs typeface="Georgia" charset="0"/>
              </a:rPr>
              <a:t> corrections to failing market </a:t>
            </a:r>
            <a:r>
              <a:rPr lang="en-US" sz="2000" b="1" i="1" dirty="0">
                <a:solidFill>
                  <a:schemeClr val="bg1"/>
                </a:solidFill>
                <a:latin typeface="Georgia" charset="0"/>
                <a:ea typeface="Georgia" charset="0"/>
                <a:cs typeface="Georgia" charset="0"/>
              </a:rPr>
              <a:t>functions</a:t>
            </a:r>
            <a:r>
              <a:rPr lang="en-US" sz="2000" dirty="0">
                <a:solidFill>
                  <a:schemeClr val="bg1"/>
                </a:solidFill>
                <a:latin typeface="Georgia" charset="0"/>
                <a:ea typeface="Georgia" charset="0"/>
                <a:cs typeface="Georgia" charset="0"/>
              </a:rPr>
              <a:t>. Donors must resist picking market winners. Rather than funding one sector or partner over another, or investing in the “easy” thing (more condoms in warehouses, for example), donors should fund the fixes to broken market functions that will have an impact on the total market and move it towards growth, equity, and sustainability.</a:t>
            </a:r>
          </a:p>
          <a:p>
            <a:pPr lvl="0">
              <a:lnSpc>
                <a:spcPts val="2500"/>
              </a:lnSpc>
              <a:spcBef>
                <a:spcPts val="0"/>
              </a:spcBef>
              <a:spcAft>
                <a:spcPts val="1000"/>
              </a:spcAft>
            </a:pPr>
            <a:r>
              <a:rPr lang="en-US" sz="2000" b="1" dirty="0">
                <a:solidFill>
                  <a:schemeClr val="bg1"/>
                </a:solidFill>
                <a:latin typeface="Georgia" charset="0"/>
                <a:ea typeface="Georgia" charset="0"/>
                <a:cs typeface="Georgia" charset="0"/>
              </a:rPr>
              <a:t>Consumer choice is key to growing use.</a:t>
            </a:r>
            <a:r>
              <a:rPr lang="en-US" sz="2000" dirty="0">
                <a:solidFill>
                  <a:schemeClr val="bg1"/>
                </a:solidFill>
                <a:latin typeface="Georgia" charset="0"/>
                <a:ea typeface="Georgia" charset="0"/>
                <a:cs typeface="Georgia" charset="0"/>
              </a:rPr>
              <a:t> Consumers need more choices for condom brands, but also more choices as to where they get their condoms, at what price, etc.</a:t>
            </a:r>
          </a:p>
          <a:p>
            <a:pPr>
              <a:lnSpc>
                <a:spcPts val="2500"/>
              </a:lnSpc>
              <a:spcBef>
                <a:spcPts val="0"/>
              </a:spcBef>
              <a:spcAft>
                <a:spcPts val="1000"/>
              </a:spcAft>
            </a:pPr>
            <a:endParaRPr lang="en-US" sz="2000" dirty="0">
              <a:solidFill>
                <a:schemeClr val="bg1"/>
              </a:solidFill>
              <a:latin typeface="Georgia" charset="0"/>
              <a:ea typeface="Georgia" charset="0"/>
              <a:cs typeface="Georgia" charset="0"/>
            </a:endParaRPr>
          </a:p>
        </p:txBody>
      </p:sp>
    </p:spTree>
    <p:extLst>
      <p:ext uri="{BB962C8B-B14F-4D97-AF65-F5344CB8AC3E}">
        <p14:creationId xmlns:p14="http://schemas.microsoft.com/office/powerpoint/2010/main" val="31815194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7ECE7BC-8F9F-4A14-A1F9-DF1BEAC14521}"/>
              </a:ext>
            </a:extLst>
          </p:cNvPr>
          <p:cNvSpPr>
            <a:spLocks noGrp="1"/>
          </p:cNvSpPr>
          <p:nvPr>
            <p:ph type="title"/>
          </p:nvPr>
        </p:nvSpPr>
        <p:spPr>
          <a:xfrm>
            <a:off x="252248" y="265814"/>
            <a:ext cx="10515600" cy="1325563"/>
          </a:xfrm>
        </p:spPr>
        <p:txBody>
          <a:bodyPr/>
          <a:lstStyle/>
          <a:p>
            <a:r>
              <a:rPr lang="en-US" dirty="0">
                <a:solidFill>
                  <a:schemeClr val="bg1"/>
                </a:solidFill>
                <a:latin typeface="Georgia" charset="0"/>
                <a:ea typeface="Georgia" charset="0"/>
                <a:cs typeface="Georgia" charset="0"/>
              </a:rPr>
              <a:t>Use </a:t>
            </a:r>
            <a:r>
              <a:rPr lang="en-US" sz="4000" dirty="0">
                <a:solidFill>
                  <a:schemeClr val="bg1"/>
                </a:solidFill>
                <a:latin typeface="Georgia" charset="0"/>
                <a:ea typeface="Georgia" charset="0"/>
                <a:cs typeface="Georgia" charset="0"/>
              </a:rPr>
              <a:t>standardized</a:t>
            </a:r>
            <a:r>
              <a:rPr lang="en-US" dirty="0">
                <a:solidFill>
                  <a:schemeClr val="bg1"/>
                </a:solidFill>
                <a:latin typeface="Georgia" charset="0"/>
                <a:ea typeface="Georgia" charset="0"/>
                <a:cs typeface="Georgia" charset="0"/>
              </a:rPr>
              <a:t> approach and tools	</a:t>
            </a:r>
          </a:p>
        </p:txBody>
      </p:sp>
      <p:sp>
        <p:nvSpPr>
          <p:cNvPr id="3" name="Content Placeholder 2">
            <a:extLst>
              <a:ext uri="{FF2B5EF4-FFF2-40B4-BE49-F238E27FC236}">
                <a16:creationId xmlns="" xmlns:a16="http://schemas.microsoft.com/office/drawing/2014/main" id="{2110DDBF-74A1-4842-9D0C-1968B72E8C46}"/>
              </a:ext>
            </a:extLst>
          </p:cNvPr>
          <p:cNvSpPr>
            <a:spLocks noGrp="1"/>
          </p:cNvSpPr>
          <p:nvPr>
            <p:ph idx="1"/>
          </p:nvPr>
        </p:nvSpPr>
        <p:spPr>
          <a:xfrm>
            <a:off x="838200" y="1591377"/>
            <a:ext cx="10515600" cy="5044553"/>
          </a:xfrm>
        </p:spPr>
        <p:txBody>
          <a:bodyPr>
            <a:noAutofit/>
          </a:bodyPr>
          <a:lstStyle/>
          <a:p>
            <a:pPr>
              <a:lnSpc>
                <a:spcPts val="3000"/>
              </a:lnSpc>
              <a:spcBef>
                <a:spcPts val="1200"/>
              </a:spcBef>
              <a:spcAft>
                <a:spcPts val="1000"/>
              </a:spcAft>
            </a:pPr>
            <a:r>
              <a:rPr lang="en-US" sz="2200" dirty="0">
                <a:solidFill>
                  <a:schemeClr val="bg1"/>
                </a:solidFill>
                <a:latin typeface="Georgia" charset="0"/>
                <a:ea typeface="Georgia" charset="0"/>
                <a:cs typeface="Georgia" charset="0"/>
              </a:rPr>
              <a:t>Ensures alignment of efforts across donors, Government agencies and all stakeholders involved in condom programming </a:t>
            </a:r>
          </a:p>
          <a:p>
            <a:pPr>
              <a:lnSpc>
                <a:spcPts val="3000"/>
              </a:lnSpc>
              <a:spcAft>
                <a:spcPts val="1000"/>
              </a:spcAft>
            </a:pPr>
            <a:r>
              <a:rPr lang="en-US" sz="2200" dirty="0">
                <a:solidFill>
                  <a:schemeClr val="bg1"/>
                </a:solidFill>
                <a:latin typeface="Georgia" charset="0"/>
                <a:ea typeface="Georgia" charset="0"/>
                <a:cs typeface="Georgia" charset="0"/>
              </a:rPr>
              <a:t>Helps determine baseline levels in each country and track performance over time </a:t>
            </a:r>
          </a:p>
          <a:p>
            <a:pPr>
              <a:lnSpc>
                <a:spcPts val="3000"/>
              </a:lnSpc>
              <a:spcAft>
                <a:spcPts val="1000"/>
              </a:spcAft>
            </a:pPr>
            <a:r>
              <a:rPr lang="en-US" sz="2200" dirty="0">
                <a:solidFill>
                  <a:schemeClr val="bg1"/>
                </a:solidFill>
                <a:latin typeface="Georgia" charset="0"/>
                <a:ea typeface="Georgia" charset="0"/>
                <a:cs typeface="Georgia" charset="0"/>
              </a:rPr>
              <a:t>Provides common language around gaps and opportunities in condom programming to inform current and future investments</a:t>
            </a:r>
          </a:p>
          <a:p>
            <a:pPr>
              <a:lnSpc>
                <a:spcPts val="3000"/>
              </a:lnSpc>
              <a:spcAft>
                <a:spcPts val="1000"/>
              </a:spcAft>
            </a:pPr>
            <a:r>
              <a:rPr lang="en-US" sz="2200" dirty="0">
                <a:solidFill>
                  <a:schemeClr val="bg1"/>
                </a:solidFill>
                <a:latin typeface="Georgia" charset="0"/>
                <a:ea typeface="Georgia" charset="0"/>
                <a:cs typeface="Georgia" charset="0"/>
              </a:rPr>
              <a:t>Helps to develop and track performance metrics for Strategic Framework for condom programming </a:t>
            </a:r>
          </a:p>
          <a:p>
            <a:pPr>
              <a:lnSpc>
                <a:spcPts val="3000"/>
              </a:lnSpc>
              <a:spcAft>
                <a:spcPts val="1000"/>
              </a:spcAft>
            </a:pPr>
            <a:r>
              <a:rPr lang="en-US" sz="2200" dirty="0">
                <a:solidFill>
                  <a:schemeClr val="bg1"/>
                </a:solidFill>
                <a:latin typeface="Georgia" charset="0"/>
                <a:ea typeface="Georgia" charset="0"/>
                <a:cs typeface="Georgia" charset="0"/>
              </a:rPr>
              <a:t>Allows for cross-country comparison over time to share lessons </a:t>
            </a:r>
            <a:r>
              <a:rPr lang="en-US" sz="2200" dirty="0" smtClean="0">
                <a:solidFill>
                  <a:schemeClr val="bg1"/>
                </a:solidFill>
                <a:latin typeface="Georgia" charset="0"/>
                <a:ea typeface="Georgia" charset="0"/>
                <a:cs typeface="Georgia" charset="0"/>
              </a:rPr>
              <a:t>learned</a:t>
            </a:r>
            <a:endParaRPr lang="en-US" sz="2200" dirty="0">
              <a:solidFill>
                <a:schemeClr val="bg1"/>
              </a:solidFill>
              <a:latin typeface="Georgia" charset="0"/>
              <a:ea typeface="Georgia" charset="0"/>
              <a:cs typeface="Georgia" charset="0"/>
            </a:endParaRPr>
          </a:p>
        </p:txBody>
      </p:sp>
    </p:spTree>
    <p:extLst>
      <p:ext uri="{BB962C8B-B14F-4D97-AF65-F5344CB8AC3E}">
        <p14:creationId xmlns:p14="http://schemas.microsoft.com/office/powerpoint/2010/main" val="42637868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964268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03FDCA5-BF82-4F2F-8666-8EAFC8700A6E}"/>
              </a:ext>
            </a:extLst>
          </p:cNvPr>
          <p:cNvSpPr>
            <a:spLocks noGrp="1"/>
          </p:cNvSpPr>
          <p:nvPr>
            <p:ph type="title"/>
          </p:nvPr>
        </p:nvSpPr>
        <p:spPr>
          <a:xfrm>
            <a:off x="396765" y="207470"/>
            <a:ext cx="10515600" cy="1325563"/>
          </a:xfrm>
        </p:spPr>
        <p:txBody>
          <a:bodyPr/>
          <a:lstStyle/>
          <a:p>
            <a:r>
              <a:rPr lang="en-US" dirty="0" smtClean="0">
                <a:solidFill>
                  <a:schemeClr val="bg1"/>
                </a:solidFill>
                <a:latin typeface="Georgia" charset="0"/>
                <a:ea typeface="Georgia" charset="0"/>
                <a:cs typeface="Georgia" charset="0"/>
              </a:rPr>
              <a:t>The Condom Program Pathway</a:t>
            </a:r>
            <a:endParaRPr lang="en-US" dirty="0">
              <a:solidFill>
                <a:schemeClr val="bg1"/>
              </a:solidFill>
              <a:latin typeface="Georgia" charset="0"/>
              <a:ea typeface="Georgia" charset="0"/>
              <a:cs typeface="Georgia" charset="0"/>
            </a:endParaRPr>
          </a:p>
        </p:txBody>
      </p:sp>
      <p:sp>
        <p:nvSpPr>
          <p:cNvPr id="3" name="Content Placeholder 2">
            <a:extLst>
              <a:ext uri="{FF2B5EF4-FFF2-40B4-BE49-F238E27FC236}">
                <a16:creationId xmlns="" xmlns:a16="http://schemas.microsoft.com/office/drawing/2014/main" id="{9E4902FE-FD15-4E4A-A851-16A84BCCE34F}"/>
              </a:ext>
            </a:extLst>
          </p:cNvPr>
          <p:cNvSpPr>
            <a:spLocks noGrp="1"/>
          </p:cNvSpPr>
          <p:nvPr>
            <p:ph idx="1"/>
          </p:nvPr>
        </p:nvSpPr>
        <p:spPr>
          <a:xfrm>
            <a:off x="964324" y="1690688"/>
            <a:ext cx="10515600" cy="4727575"/>
          </a:xfrm>
        </p:spPr>
        <p:txBody>
          <a:bodyPr>
            <a:normAutofit/>
          </a:bodyPr>
          <a:lstStyle/>
          <a:p>
            <a:pPr>
              <a:lnSpc>
                <a:spcPts val="3000"/>
              </a:lnSpc>
              <a:spcBef>
                <a:spcPts val="0"/>
              </a:spcBef>
              <a:spcAft>
                <a:spcPts val="1500"/>
              </a:spcAft>
            </a:pPr>
            <a:r>
              <a:rPr lang="en-US" sz="2200" dirty="0" smtClean="0">
                <a:solidFill>
                  <a:schemeClr val="bg1"/>
                </a:solidFill>
                <a:latin typeface="Georgia" charset="0"/>
                <a:ea typeface="Georgia" charset="0"/>
                <a:cs typeface="Georgia" charset="0"/>
              </a:rPr>
              <a:t>This approach was </a:t>
            </a:r>
            <a:r>
              <a:rPr lang="en-US" sz="2200" dirty="0">
                <a:solidFill>
                  <a:schemeClr val="bg1"/>
                </a:solidFill>
                <a:latin typeface="Georgia" charset="0"/>
                <a:ea typeface="Georgia" charset="0"/>
                <a:cs typeface="Georgia" charset="0"/>
              </a:rPr>
              <a:t>developed with support from </a:t>
            </a:r>
            <a:r>
              <a:rPr lang="en-US" sz="2200" dirty="0" smtClean="0">
                <a:solidFill>
                  <a:schemeClr val="bg1"/>
                </a:solidFill>
                <a:latin typeface="Georgia" charset="0"/>
                <a:ea typeface="Georgia" charset="0"/>
                <a:cs typeface="Georgia" charset="0"/>
              </a:rPr>
              <a:t>the Bill </a:t>
            </a:r>
            <a:r>
              <a:rPr lang="en-US" sz="2200" dirty="0">
                <a:solidFill>
                  <a:schemeClr val="bg1"/>
                </a:solidFill>
                <a:latin typeface="Georgia" charset="0"/>
                <a:ea typeface="Georgia" charset="0"/>
                <a:cs typeface="Georgia" charset="0"/>
              </a:rPr>
              <a:t>&amp; Melinda Gates Foundation with technical inputs from the Condom Working Group. </a:t>
            </a:r>
          </a:p>
          <a:p>
            <a:pPr>
              <a:lnSpc>
                <a:spcPts val="3000"/>
              </a:lnSpc>
              <a:spcBef>
                <a:spcPts val="0"/>
              </a:spcBef>
              <a:spcAft>
                <a:spcPts val="1500"/>
              </a:spcAft>
            </a:pPr>
            <a:r>
              <a:rPr lang="en-US" sz="2200" dirty="0">
                <a:solidFill>
                  <a:schemeClr val="bg1"/>
                </a:solidFill>
                <a:latin typeface="Georgia" charset="0"/>
                <a:ea typeface="Georgia" charset="0"/>
                <a:cs typeface="Georgia" charset="0"/>
              </a:rPr>
              <a:t>The approach was based on extensive literature review and inputs from global condom </a:t>
            </a:r>
            <a:r>
              <a:rPr lang="en-US" sz="2200" dirty="0" smtClean="0">
                <a:solidFill>
                  <a:schemeClr val="bg1"/>
                </a:solidFill>
                <a:latin typeface="Georgia" charset="0"/>
                <a:ea typeface="Georgia" charset="0"/>
                <a:cs typeface="Georgia" charset="0"/>
              </a:rPr>
              <a:t>stakeholders.</a:t>
            </a:r>
            <a:endParaRPr lang="en-US" sz="2200" dirty="0">
              <a:solidFill>
                <a:schemeClr val="bg1"/>
              </a:solidFill>
              <a:latin typeface="Georgia" charset="0"/>
              <a:ea typeface="Georgia" charset="0"/>
              <a:cs typeface="Georgia" charset="0"/>
            </a:endParaRPr>
          </a:p>
          <a:p>
            <a:pPr>
              <a:lnSpc>
                <a:spcPts val="3000"/>
              </a:lnSpc>
              <a:spcBef>
                <a:spcPts val="0"/>
              </a:spcBef>
              <a:spcAft>
                <a:spcPts val="1500"/>
              </a:spcAft>
            </a:pPr>
            <a:r>
              <a:rPr lang="en-US" sz="2200" dirty="0" smtClean="0">
                <a:solidFill>
                  <a:schemeClr val="bg1"/>
                </a:solidFill>
                <a:latin typeface="Georgia" charset="0"/>
                <a:ea typeface="Georgia" charset="0"/>
                <a:cs typeface="Georgia" charset="0"/>
              </a:rPr>
              <a:t>The approach consolidates </a:t>
            </a:r>
            <a:r>
              <a:rPr lang="en-US" sz="2200" dirty="0">
                <a:solidFill>
                  <a:schemeClr val="bg1"/>
                </a:solidFill>
                <a:latin typeface="Georgia" charset="0"/>
                <a:ea typeface="Georgia" charset="0"/>
                <a:cs typeface="Georgia" charset="0"/>
              </a:rPr>
              <a:t>frameworks and tools from a range of different organizations. </a:t>
            </a:r>
          </a:p>
          <a:p>
            <a:pPr>
              <a:lnSpc>
                <a:spcPts val="3000"/>
              </a:lnSpc>
              <a:spcBef>
                <a:spcPts val="0"/>
              </a:spcBef>
              <a:spcAft>
                <a:spcPts val="1500"/>
              </a:spcAft>
            </a:pPr>
            <a:r>
              <a:rPr lang="en-US" sz="2200" dirty="0">
                <a:solidFill>
                  <a:schemeClr val="bg1"/>
                </a:solidFill>
                <a:latin typeface="Georgia" charset="0"/>
                <a:ea typeface="Georgia" charset="0"/>
                <a:cs typeface="Georgia" charset="0"/>
              </a:rPr>
              <a:t>Fieldwork in five countries helped to test and refine the approach and tools.</a:t>
            </a:r>
          </a:p>
          <a:p>
            <a:pPr>
              <a:lnSpc>
                <a:spcPts val="3000"/>
              </a:lnSpc>
              <a:spcBef>
                <a:spcPts val="0"/>
              </a:spcBef>
              <a:spcAft>
                <a:spcPts val="1500"/>
              </a:spcAft>
            </a:pPr>
            <a:r>
              <a:rPr lang="en-US" sz="2200" dirty="0">
                <a:solidFill>
                  <a:schemeClr val="bg1"/>
                </a:solidFill>
                <a:latin typeface="Georgia" charset="0"/>
                <a:ea typeface="Georgia" charset="0"/>
                <a:cs typeface="Georgia" charset="0"/>
              </a:rPr>
              <a:t>The Condom Program Pathway includes all the necessary elements for a successful condom program at the country level.  </a:t>
            </a:r>
          </a:p>
        </p:txBody>
      </p:sp>
    </p:spTree>
    <p:extLst>
      <p:ext uri="{BB962C8B-B14F-4D97-AF65-F5344CB8AC3E}">
        <p14:creationId xmlns:p14="http://schemas.microsoft.com/office/powerpoint/2010/main" val="26232227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0469" y="339782"/>
            <a:ext cx="10972800" cy="1143000"/>
          </a:xfrm>
        </p:spPr>
        <p:txBody>
          <a:bodyPr>
            <a:normAutofit/>
          </a:bodyPr>
          <a:lstStyle/>
          <a:p>
            <a:pPr algn="ctr"/>
            <a:r>
              <a:rPr lang="en-US" sz="4000" dirty="0">
                <a:solidFill>
                  <a:schemeClr val="bg1"/>
                </a:solidFill>
                <a:latin typeface="Georgia" charset="0"/>
                <a:ea typeface="Georgia" charset="0"/>
                <a:cs typeface="Georgia" charset="0"/>
              </a:rPr>
              <a:t>Condom Program Pathway</a:t>
            </a:r>
          </a:p>
        </p:txBody>
      </p:sp>
      <p:graphicFrame>
        <p:nvGraphicFramePr>
          <p:cNvPr id="7" name="Diagram 6"/>
          <p:cNvGraphicFramePr/>
          <p:nvPr>
            <p:extLst>
              <p:ext uri="{D42A27DB-BD31-4B8C-83A1-F6EECF244321}">
                <p14:modId xmlns:p14="http://schemas.microsoft.com/office/powerpoint/2010/main" val="600578242"/>
              </p:ext>
            </p:extLst>
          </p:nvPr>
        </p:nvGraphicFramePr>
        <p:xfrm>
          <a:off x="1526155" y="1882069"/>
          <a:ext cx="9482155" cy="9487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3"/>
          <p:cNvSpPr>
            <a:spLocks noChangeArrowheads="1"/>
          </p:cNvSpPr>
          <p:nvPr/>
        </p:nvSpPr>
        <p:spPr bwMode="auto">
          <a:xfrm>
            <a:off x="1656394" y="3652777"/>
            <a:ext cx="12372985" cy="4924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121920" tIns="60960" rIns="121920" bIns="60960" numCol="1" anchor="ctr" anchorCtr="0" compatLnSpc="1">
            <a:prstTxWarp prst="textNoShape">
              <a:avLst/>
            </a:prstTxWarp>
            <a:spAutoFit/>
          </a:bodyPr>
          <a:lstStyle/>
          <a:p>
            <a:endParaRPr lang="en-US" sz="2400">
              <a:solidFill>
                <a:prstClr val="black"/>
              </a:solidFill>
            </a:endParaRPr>
          </a:p>
        </p:txBody>
      </p:sp>
      <p:graphicFrame>
        <p:nvGraphicFramePr>
          <p:cNvPr id="9" name="Table 8"/>
          <p:cNvGraphicFramePr>
            <a:graphicFrameLocks noGrp="1"/>
          </p:cNvGraphicFramePr>
          <p:nvPr>
            <p:extLst/>
          </p:nvPr>
        </p:nvGraphicFramePr>
        <p:xfrm>
          <a:off x="1526198" y="2854203"/>
          <a:ext cx="9021342" cy="2389544"/>
        </p:xfrm>
        <a:graphic>
          <a:graphicData uri="http://schemas.openxmlformats.org/drawingml/2006/table">
            <a:tbl>
              <a:tblPr firstRow="1" bandRow="1">
                <a:tableStyleId>{2D5ABB26-0587-4C30-8999-92F81FD0307C}</a:tableStyleId>
              </a:tblPr>
              <a:tblGrid>
                <a:gridCol w="3082132">
                  <a:extLst>
                    <a:ext uri="{9D8B030D-6E8A-4147-A177-3AD203B41FA5}">
                      <a16:colId xmlns="" xmlns:a16="http://schemas.microsoft.com/office/drawing/2014/main" val="20000"/>
                    </a:ext>
                  </a:extLst>
                </a:gridCol>
                <a:gridCol w="2904921">
                  <a:extLst>
                    <a:ext uri="{9D8B030D-6E8A-4147-A177-3AD203B41FA5}">
                      <a16:colId xmlns="" xmlns:a16="http://schemas.microsoft.com/office/drawing/2014/main" val="20001"/>
                    </a:ext>
                  </a:extLst>
                </a:gridCol>
                <a:gridCol w="3034289">
                  <a:extLst>
                    <a:ext uri="{9D8B030D-6E8A-4147-A177-3AD203B41FA5}">
                      <a16:colId xmlns="" xmlns:a16="http://schemas.microsoft.com/office/drawing/2014/main" val="20002"/>
                    </a:ext>
                  </a:extLst>
                </a:gridCol>
              </a:tblGrid>
              <a:tr h="2389544">
                <a:tc>
                  <a:txBody>
                    <a:bodyPr/>
                    <a:lstStyle/>
                    <a:p>
                      <a:pPr marL="342900" marR="0" lvl="0" indent="-342900" algn="l">
                        <a:lnSpc>
                          <a:spcPct val="107000"/>
                        </a:lnSpc>
                        <a:spcBef>
                          <a:spcPts val="0"/>
                        </a:spcBef>
                        <a:spcAft>
                          <a:spcPts val="800"/>
                        </a:spcAft>
                        <a:buFont typeface="Symbol" charset="2"/>
                        <a:buChar char=""/>
                        <a:tabLst>
                          <a:tab pos="457200" algn="l"/>
                        </a:tabLst>
                      </a:pPr>
                      <a:r>
                        <a:rPr lang="en-US" sz="2400" dirty="0">
                          <a:effectLst/>
                          <a:uFill>
                            <a:solidFill>
                              <a:srgbClr val="000000"/>
                            </a:solidFill>
                          </a:uFill>
                        </a:rPr>
                        <a:t>Leadership</a:t>
                      </a:r>
                      <a:r>
                        <a:rPr lang="en-US" sz="2400" baseline="0" dirty="0">
                          <a:effectLst/>
                          <a:uFill>
                            <a:solidFill>
                              <a:srgbClr val="000000"/>
                            </a:solidFill>
                          </a:uFill>
                        </a:rPr>
                        <a:t> </a:t>
                      </a:r>
                      <a:r>
                        <a:rPr lang="en-US" sz="2400" dirty="0">
                          <a:effectLst/>
                          <a:uFill>
                            <a:solidFill>
                              <a:srgbClr val="000000"/>
                            </a:solidFill>
                          </a:uFill>
                        </a:rPr>
                        <a:t>&amp; Coordination</a:t>
                      </a:r>
                    </a:p>
                    <a:p>
                      <a:pPr marL="342900" marR="0" lvl="0" indent="-342900" algn="l">
                        <a:lnSpc>
                          <a:spcPct val="107000"/>
                        </a:lnSpc>
                        <a:spcBef>
                          <a:spcPts val="0"/>
                        </a:spcBef>
                        <a:spcAft>
                          <a:spcPts val="800"/>
                        </a:spcAft>
                        <a:buFont typeface="Symbol" charset="2"/>
                        <a:buChar char=""/>
                        <a:tabLst>
                          <a:tab pos="457200" algn="l"/>
                        </a:tabLst>
                      </a:pPr>
                      <a:r>
                        <a:rPr lang="en-US" sz="2400" dirty="0">
                          <a:effectLst/>
                          <a:uFill>
                            <a:solidFill>
                              <a:srgbClr val="000000"/>
                            </a:solidFill>
                          </a:uFill>
                        </a:rPr>
                        <a:t>Financing</a:t>
                      </a:r>
                    </a:p>
                    <a:p>
                      <a:pPr marL="342900" marR="0" lvl="0" indent="-342900" algn="l">
                        <a:lnSpc>
                          <a:spcPct val="107000"/>
                        </a:lnSpc>
                        <a:spcBef>
                          <a:spcPts val="0"/>
                        </a:spcBef>
                        <a:spcAft>
                          <a:spcPts val="800"/>
                        </a:spcAft>
                        <a:buFont typeface="Symbol" charset="2"/>
                        <a:buChar char=""/>
                        <a:tabLst>
                          <a:tab pos="457200" algn="l"/>
                        </a:tabLst>
                      </a:pPr>
                      <a:r>
                        <a:rPr lang="en-US" sz="2400" dirty="0">
                          <a:effectLst/>
                          <a:uFill>
                            <a:solidFill>
                              <a:srgbClr val="000000"/>
                            </a:solidFill>
                          </a:uFill>
                        </a:rPr>
                        <a:t>Policy &amp; Regulation</a:t>
                      </a:r>
                      <a:endParaRPr lang="en-US" sz="2400" dirty="0">
                        <a:solidFill>
                          <a:srgbClr val="000000"/>
                        </a:solidFill>
                        <a:effectLst/>
                        <a:uFill>
                          <a:solidFill>
                            <a:srgbClr val="000000"/>
                          </a:solidFill>
                        </a:uFill>
                        <a:latin typeface="Calibri" charset="0"/>
                        <a:ea typeface="Calibri" charset="0"/>
                        <a:cs typeface="Calibri" charset="0"/>
                      </a:endParaRPr>
                    </a:p>
                  </a:txBody>
                  <a:tcPr marL="121920" marR="121920" marT="12700" marB="0">
                    <a:solidFill>
                      <a:schemeClr val="bg1"/>
                    </a:solidFill>
                  </a:tcPr>
                </a:tc>
                <a:tc>
                  <a:txBody>
                    <a:bodyPr/>
                    <a:lstStyle/>
                    <a:p>
                      <a:pPr marL="342900" marR="0" lvl="0" indent="-342900" algn="l">
                        <a:lnSpc>
                          <a:spcPct val="107000"/>
                        </a:lnSpc>
                        <a:spcBef>
                          <a:spcPts val="0"/>
                        </a:spcBef>
                        <a:spcAft>
                          <a:spcPts val="800"/>
                        </a:spcAft>
                        <a:buFont typeface="Symbol" charset="2"/>
                        <a:buChar char=""/>
                        <a:tabLst>
                          <a:tab pos="457200" algn="l"/>
                        </a:tabLst>
                      </a:pPr>
                      <a:r>
                        <a:rPr lang="en-US" sz="2400" dirty="0">
                          <a:effectLst/>
                          <a:uFill>
                            <a:solidFill>
                              <a:srgbClr val="000000"/>
                            </a:solidFill>
                          </a:uFill>
                        </a:rPr>
                        <a:t>Market Analytics </a:t>
                      </a:r>
                    </a:p>
                    <a:p>
                      <a:pPr marL="342900" marR="0" lvl="0" indent="-342900" algn="l">
                        <a:lnSpc>
                          <a:spcPct val="107000"/>
                        </a:lnSpc>
                        <a:spcBef>
                          <a:spcPts val="0"/>
                        </a:spcBef>
                        <a:spcAft>
                          <a:spcPts val="800"/>
                        </a:spcAft>
                        <a:buFont typeface="Symbol" charset="2"/>
                        <a:buChar char=""/>
                        <a:tabLst>
                          <a:tab pos="457200" algn="l"/>
                        </a:tabLst>
                      </a:pPr>
                      <a:r>
                        <a:rPr lang="en-US" sz="2400" dirty="0">
                          <a:effectLst/>
                          <a:uFill>
                            <a:solidFill>
                              <a:srgbClr val="000000"/>
                            </a:solidFill>
                          </a:uFill>
                        </a:rPr>
                        <a:t>Supply </a:t>
                      </a:r>
                    </a:p>
                    <a:p>
                      <a:pPr marL="342900" marR="0" lvl="0" indent="-342900" algn="l">
                        <a:lnSpc>
                          <a:spcPct val="107000"/>
                        </a:lnSpc>
                        <a:spcBef>
                          <a:spcPts val="0"/>
                        </a:spcBef>
                        <a:spcAft>
                          <a:spcPts val="800"/>
                        </a:spcAft>
                        <a:buFont typeface="Symbol" charset="2"/>
                        <a:buChar char=""/>
                        <a:tabLst>
                          <a:tab pos="457200" algn="l"/>
                        </a:tabLst>
                      </a:pPr>
                      <a:r>
                        <a:rPr lang="en-US" sz="2400" dirty="0">
                          <a:effectLst/>
                          <a:uFill>
                            <a:solidFill>
                              <a:srgbClr val="000000"/>
                            </a:solidFill>
                          </a:uFill>
                        </a:rPr>
                        <a:t>Demand </a:t>
                      </a:r>
                      <a:endParaRPr lang="en-US" sz="2400" dirty="0">
                        <a:solidFill>
                          <a:srgbClr val="000000"/>
                        </a:solidFill>
                        <a:effectLst/>
                        <a:uFill>
                          <a:solidFill>
                            <a:srgbClr val="000000"/>
                          </a:solidFill>
                        </a:uFill>
                        <a:latin typeface="Calibri" charset="0"/>
                        <a:ea typeface="Calibri" charset="0"/>
                        <a:cs typeface="Calibri" charset="0"/>
                      </a:endParaRPr>
                    </a:p>
                  </a:txBody>
                  <a:tcPr marL="121920" marR="121920" marT="12700" marB="0">
                    <a:solidFill>
                      <a:schemeClr val="bg1"/>
                    </a:solidFill>
                  </a:tcPr>
                </a:tc>
                <a:tc>
                  <a:txBody>
                    <a:bodyPr/>
                    <a:lstStyle/>
                    <a:p>
                      <a:pPr marL="342900" marR="0" lvl="0" indent="-342900" algn="l">
                        <a:lnSpc>
                          <a:spcPct val="107000"/>
                        </a:lnSpc>
                        <a:spcBef>
                          <a:spcPts val="0"/>
                        </a:spcBef>
                        <a:spcAft>
                          <a:spcPts val="800"/>
                        </a:spcAft>
                        <a:buFont typeface="Symbol" charset="2"/>
                        <a:buChar char=""/>
                        <a:tabLst>
                          <a:tab pos="457200" algn="l"/>
                        </a:tabLst>
                      </a:pPr>
                      <a:r>
                        <a:rPr lang="en-US" sz="2400" dirty="0">
                          <a:effectLst/>
                          <a:uFill>
                            <a:solidFill>
                              <a:srgbClr val="000000"/>
                            </a:solidFill>
                          </a:uFill>
                        </a:rPr>
                        <a:t>Equity</a:t>
                      </a:r>
                    </a:p>
                    <a:p>
                      <a:pPr marL="342900" marR="0" lvl="0" indent="-342900" algn="l">
                        <a:lnSpc>
                          <a:spcPct val="107000"/>
                        </a:lnSpc>
                        <a:spcBef>
                          <a:spcPts val="0"/>
                        </a:spcBef>
                        <a:spcAft>
                          <a:spcPts val="800"/>
                        </a:spcAft>
                        <a:buFont typeface="Symbol" charset="2"/>
                        <a:buChar char=""/>
                        <a:tabLst>
                          <a:tab pos="457200" algn="l"/>
                        </a:tabLst>
                      </a:pPr>
                      <a:r>
                        <a:rPr lang="en-US" sz="2400" dirty="0">
                          <a:effectLst/>
                          <a:uFill>
                            <a:solidFill>
                              <a:srgbClr val="000000"/>
                            </a:solidFill>
                          </a:uFill>
                        </a:rPr>
                        <a:t>Sustainability</a:t>
                      </a:r>
                      <a:endParaRPr lang="en-US" sz="2400" dirty="0">
                        <a:solidFill>
                          <a:srgbClr val="000000"/>
                        </a:solidFill>
                        <a:effectLst/>
                        <a:uFill>
                          <a:solidFill>
                            <a:srgbClr val="000000"/>
                          </a:solidFill>
                        </a:uFill>
                        <a:latin typeface="Calibri" charset="0"/>
                        <a:ea typeface="Calibri" charset="0"/>
                        <a:cs typeface="Calibri" charset="0"/>
                      </a:endParaRPr>
                    </a:p>
                  </a:txBody>
                  <a:tcPr marL="121920" marR="121920" marT="12700" marB="0">
                    <a:solidFill>
                      <a:schemeClr val="bg1"/>
                    </a:solidFill>
                  </a:tcPr>
                </a:tc>
                <a:extLst>
                  <a:ext uri="{0D108BD9-81ED-4DB2-BD59-A6C34878D82A}">
                    <a16:rowId xmlns="" xmlns:a16="http://schemas.microsoft.com/office/drawing/2014/main" val="10000"/>
                  </a:ext>
                </a:extLst>
              </a:tr>
            </a:tbl>
          </a:graphicData>
        </a:graphic>
      </p:graphicFrame>
    </p:spTree>
    <p:extLst>
      <p:ext uri="{BB962C8B-B14F-4D97-AF65-F5344CB8AC3E}">
        <p14:creationId xmlns:p14="http://schemas.microsoft.com/office/powerpoint/2010/main" val="14638661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3657" y="199473"/>
            <a:ext cx="12192000" cy="1559455"/>
          </a:xfrm>
          <a:noFill/>
        </p:spPr>
        <p:txBody>
          <a:bodyPr>
            <a:noAutofit/>
          </a:bodyPr>
          <a:lstStyle/>
          <a:p>
            <a:r>
              <a:rPr lang="en-US" sz="4267" i="1" dirty="0">
                <a:solidFill>
                  <a:schemeClr val="bg1"/>
                </a:solidFill>
                <a:latin typeface="Georgia" charset="0"/>
                <a:ea typeface="Georgia" charset="0"/>
                <a:cs typeface="Georgia" charset="0"/>
              </a:rPr>
              <a:t>Moving from TMA Sector Focus </a:t>
            </a:r>
            <a:r>
              <a:rPr lang="en-US" sz="4267" i="1" dirty="0">
                <a:solidFill>
                  <a:schemeClr val="bg1"/>
                </a:solidFill>
                <a:latin typeface="Georgia" charset="0"/>
                <a:ea typeface="Georgia" charset="0"/>
                <a:cs typeface="Georgia" charset="0"/>
                <a:sym typeface="Wingdings"/>
              </a:rPr>
              <a:t></a:t>
            </a:r>
            <a:r>
              <a:rPr lang="en-US" sz="4267" i="1" dirty="0">
                <a:solidFill>
                  <a:schemeClr val="bg1"/>
                </a:solidFill>
                <a:latin typeface="Georgia" charset="0"/>
                <a:ea typeface="Georgia" charset="0"/>
                <a:cs typeface="Georgia" charset="0"/>
              </a:rPr>
              <a:t> </a:t>
            </a:r>
            <a:br>
              <a:rPr lang="en-US" sz="4267" i="1" dirty="0">
                <a:solidFill>
                  <a:schemeClr val="bg1"/>
                </a:solidFill>
                <a:latin typeface="Georgia" charset="0"/>
                <a:ea typeface="Georgia" charset="0"/>
                <a:cs typeface="Georgia" charset="0"/>
              </a:rPr>
            </a:br>
            <a:r>
              <a:rPr lang="en-US" sz="4267" i="1" dirty="0">
                <a:solidFill>
                  <a:schemeClr val="bg1"/>
                </a:solidFill>
                <a:latin typeface="Georgia" charset="0"/>
                <a:ea typeface="Georgia" charset="0"/>
                <a:cs typeface="Georgia" charset="0"/>
              </a:rPr>
              <a:t>Market Function Focus</a:t>
            </a:r>
          </a:p>
        </p:txBody>
      </p:sp>
      <p:sp>
        <p:nvSpPr>
          <p:cNvPr id="4" name="Slide Number Placeholder 3"/>
          <p:cNvSpPr>
            <a:spLocks noGrp="1"/>
          </p:cNvSpPr>
          <p:nvPr>
            <p:ph type="sldNum" sz="quarter" idx="12"/>
          </p:nvPr>
        </p:nvSpPr>
        <p:spPr/>
        <p:txBody>
          <a:bodyPr/>
          <a:lstStyle/>
          <a:p>
            <a:fld id="{2066355A-084C-D24E-9AD2-7E4FC41EA627}" type="slidenum">
              <a:rPr lang="en-US" smtClean="0">
                <a:solidFill>
                  <a:srgbClr val="16406C"/>
                </a:solidFill>
              </a:rPr>
              <a:t>29</a:t>
            </a:fld>
            <a:endParaRPr lang="en-US">
              <a:solidFill>
                <a:srgbClr val="16406C"/>
              </a:solidFill>
            </a:endParaRPr>
          </a:p>
        </p:txBody>
      </p:sp>
      <p:sp>
        <p:nvSpPr>
          <p:cNvPr id="45" name="Rectangle 44"/>
          <p:cNvSpPr/>
          <p:nvPr/>
        </p:nvSpPr>
        <p:spPr>
          <a:xfrm>
            <a:off x="5186855" y="2274877"/>
            <a:ext cx="6619200" cy="2977738"/>
          </a:xfrm>
          <a:prstGeom prst="rect">
            <a:avLst/>
          </a:prstGeom>
        </p:spPr>
        <p:txBody>
          <a:bodyPr wrap="square">
            <a:spAutoFit/>
          </a:bodyPr>
          <a:lstStyle/>
          <a:p>
            <a:pPr marL="380990" indent="-380990">
              <a:lnSpc>
                <a:spcPts val="3000"/>
              </a:lnSpc>
              <a:spcAft>
                <a:spcPts val="1500"/>
              </a:spcAft>
              <a:buFont typeface="Arial" charset="0"/>
              <a:buChar char="•"/>
            </a:pPr>
            <a:r>
              <a:rPr lang="en-US" sz="2200" dirty="0">
                <a:solidFill>
                  <a:schemeClr val="bg1"/>
                </a:solidFill>
                <a:latin typeface="Georgia" charset="0"/>
                <a:ea typeface="Georgia" charset="0"/>
                <a:cs typeface="Georgia" charset="0"/>
              </a:rPr>
              <a:t>Concept of Total Market Approach has been around for over a decade.</a:t>
            </a:r>
          </a:p>
          <a:p>
            <a:pPr marL="380990" indent="-380990">
              <a:lnSpc>
                <a:spcPts val="3000"/>
              </a:lnSpc>
              <a:spcAft>
                <a:spcPts val="1500"/>
              </a:spcAft>
              <a:buFont typeface="Arial" charset="0"/>
              <a:buChar char="•"/>
            </a:pPr>
            <a:r>
              <a:rPr lang="en-US" sz="2200" dirty="0" smtClean="0">
                <a:solidFill>
                  <a:schemeClr val="bg1"/>
                </a:solidFill>
                <a:latin typeface="Georgia" charset="0"/>
                <a:ea typeface="Georgia" charset="0"/>
                <a:cs typeface="Georgia" charset="0"/>
              </a:rPr>
              <a:t>TMA </a:t>
            </a:r>
            <a:r>
              <a:rPr lang="en-US" sz="2200" dirty="0">
                <a:solidFill>
                  <a:schemeClr val="bg1"/>
                </a:solidFill>
                <a:latin typeface="Georgia" charset="0"/>
                <a:ea typeface="Georgia" charset="0"/>
                <a:cs typeface="Georgia" charset="0"/>
              </a:rPr>
              <a:t>as an operational framework is limited to analysis of the role of </a:t>
            </a:r>
            <a:r>
              <a:rPr lang="en-US" sz="2200" b="1" i="1" dirty="0">
                <a:solidFill>
                  <a:schemeClr val="bg1"/>
                </a:solidFill>
                <a:latin typeface="Georgia" charset="0"/>
                <a:ea typeface="Georgia" charset="0"/>
                <a:cs typeface="Georgia" charset="0"/>
              </a:rPr>
              <a:t>sectors,</a:t>
            </a:r>
            <a:r>
              <a:rPr lang="en-US" sz="2200" dirty="0">
                <a:solidFill>
                  <a:schemeClr val="bg1"/>
                </a:solidFill>
                <a:latin typeface="Georgia" charset="0"/>
                <a:ea typeface="Georgia" charset="0"/>
                <a:cs typeface="Georgia" charset="0"/>
              </a:rPr>
              <a:t> rather than understanding specific </a:t>
            </a:r>
            <a:r>
              <a:rPr lang="en-US" sz="2200" b="1" i="1" dirty="0">
                <a:solidFill>
                  <a:schemeClr val="bg1"/>
                </a:solidFill>
                <a:latin typeface="Georgia" charset="0"/>
                <a:ea typeface="Georgia" charset="0"/>
                <a:cs typeface="Georgia" charset="0"/>
              </a:rPr>
              <a:t>functions</a:t>
            </a:r>
            <a:r>
              <a:rPr lang="en-US" sz="2200" dirty="0">
                <a:solidFill>
                  <a:schemeClr val="bg1"/>
                </a:solidFill>
                <a:latin typeface="Georgia" charset="0"/>
                <a:ea typeface="Georgia" charset="0"/>
                <a:cs typeface="Georgia" charset="0"/>
              </a:rPr>
              <a:t> in the market that are underperforming, and the causes of that under-performance. </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657" y="1758928"/>
            <a:ext cx="5388102" cy="4638294"/>
          </a:xfrm>
          <a:prstGeom prst="rect">
            <a:avLst/>
          </a:prstGeom>
        </p:spPr>
      </p:pic>
    </p:spTree>
    <p:extLst>
      <p:ext uri="{BB962C8B-B14F-4D97-AF65-F5344CB8AC3E}">
        <p14:creationId xmlns:p14="http://schemas.microsoft.com/office/powerpoint/2010/main" val="5965814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34" name="Title 1"/>
          <p:cNvSpPr txBox="1">
            <a:spLocks/>
          </p:cNvSpPr>
          <p:nvPr/>
        </p:nvSpPr>
        <p:spPr>
          <a:xfrm rot="16200000">
            <a:off x="-2012424" y="1987288"/>
            <a:ext cx="6858000" cy="2883427"/>
          </a:xfrm>
          <a:prstGeom prst="rect">
            <a:avLst/>
          </a:prstGeom>
          <a:solidFill>
            <a:srgbClr val="16406C"/>
          </a:solidFill>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267" i="1" dirty="0">
                <a:solidFill>
                  <a:srgbClr val="FFFFFF"/>
                </a:solidFill>
                <a:latin typeface="Georgia" charset="0"/>
                <a:ea typeface="Georgia" charset="0"/>
                <a:cs typeface="Georgia" charset="0"/>
              </a:rPr>
              <a:t>Functions</a:t>
            </a:r>
          </a:p>
        </p:txBody>
      </p:sp>
      <p:cxnSp>
        <p:nvCxnSpPr>
          <p:cNvPr id="44" name="Straight Connector 43"/>
          <p:cNvCxnSpPr/>
          <p:nvPr/>
        </p:nvCxnSpPr>
        <p:spPr>
          <a:xfrm>
            <a:off x="2858290" y="594203"/>
            <a:ext cx="0" cy="557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2927" y="410053"/>
            <a:ext cx="7100464" cy="5943600"/>
          </a:xfrm>
          <a:prstGeom prst="rect">
            <a:avLst/>
          </a:prstGeom>
        </p:spPr>
      </p:pic>
    </p:spTree>
    <p:extLst>
      <p:ext uri="{BB962C8B-B14F-4D97-AF65-F5344CB8AC3E}">
        <p14:creationId xmlns:p14="http://schemas.microsoft.com/office/powerpoint/2010/main" val="14599601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8" name="Rectangle 3"/>
          <p:cNvSpPr>
            <a:spLocks noChangeArrowheads="1"/>
          </p:cNvSpPr>
          <p:nvPr/>
        </p:nvSpPr>
        <p:spPr bwMode="auto">
          <a:xfrm>
            <a:off x="1656394" y="3652777"/>
            <a:ext cx="12372985" cy="4924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121920" tIns="60960" rIns="121920" bIns="60960" numCol="1" anchor="ctr" anchorCtr="0" compatLnSpc="1">
            <a:prstTxWarp prst="textNoShape">
              <a:avLst/>
            </a:prstTxWarp>
            <a:spAutoFit/>
          </a:bodyPr>
          <a:lstStyle/>
          <a:p>
            <a:endParaRPr lang="en-US" sz="2400">
              <a:solidFill>
                <a:prstClr val="black"/>
              </a:solidFill>
            </a:endParaRPr>
          </a:p>
        </p:txBody>
      </p:sp>
      <p:graphicFrame>
        <p:nvGraphicFramePr>
          <p:cNvPr id="11" name="Table 10"/>
          <p:cNvGraphicFramePr>
            <a:graphicFrameLocks noGrp="1"/>
          </p:cNvGraphicFramePr>
          <p:nvPr>
            <p:extLst>
              <p:ext uri="{D42A27DB-BD31-4B8C-83A1-F6EECF244321}">
                <p14:modId xmlns:p14="http://schemas.microsoft.com/office/powerpoint/2010/main" val="2087329746"/>
              </p:ext>
            </p:extLst>
          </p:nvPr>
        </p:nvGraphicFramePr>
        <p:xfrm>
          <a:off x="518586" y="441435"/>
          <a:ext cx="11174173" cy="5816725"/>
        </p:xfrm>
        <a:graphic>
          <a:graphicData uri="http://schemas.openxmlformats.org/drawingml/2006/table">
            <a:tbl>
              <a:tblPr firstRow="1" bandRow="1">
                <a:tableStyleId>{5940675A-B579-460E-94D1-54222C63F5DA}</a:tableStyleId>
              </a:tblPr>
              <a:tblGrid>
                <a:gridCol w="2356581">
                  <a:extLst>
                    <a:ext uri="{9D8B030D-6E8A-4147-A177-3AD203B41FA5}">
                      <a16:colId xmlns="" xmlns:a16="http://schemas.microsoft.com/office/drawing/2014/main" val="20000"/>
                    </a:ext>
                  </a:extLst>
                </a:gridCol>
                <a:gridCol w="8817592">
                  <a:extLst>
                    <a:ext uri="{9D8B030D-6E8A-4147-A177-3AD203B41FA5}">
                      <a16:colId xmlns="" xmlns:a16="http://schemas.microsoft.com/office/drawing/2014/main" val="20001"/>
                    </a:ext>
                  </a:extLst>
                </a:gridCol>
              </a:tblGrid>
              <a:tr h="796504">
                <a:tc gridSpan="2">
                  <a:txBody>
                    <a:bodyPr/>
                    <a:lstStyle/>
                    <a:p>
                      <a:pPr algn="ctr"/>
                      <a:r>
                        <a:rPr lang="en-US" sz="3200" b="0" i="1" dirty="0">
                          <a:ln>
                            <a:noFill/>
                          </a:ln>
                          <a:solidFill>
                            <a:schemeClr val="bg1"/>
                          </a:solidFill>
                          <a:latin typeface="Georgia" charset="0"/>
                          <a:ea typeface="Georgia" charset="0"/>
                          <a:cs typeface="Georgia" charset="0"/>
                        </a:rPr>
                        <a:t>Condom Program Stewardship</a:t>
                      </a:r>
                    </a:p>
                  </a:txBody>
                  <a:tcPr marL="121920" marR="121920" marT="60960" marB="60960" anchor="ctr">
                    <a:lnL w="12700" cmpd="sng">
                      <a:noFill/>
                    </a:lnL>
                    <a:lnR w="12700" cmpd="sng">
                      <a:noFill/>
                    </a:lnR>
                    <a:lnT w="12700" cmpd="sng">
                      <a:noFill/>
                    </a:lnT>
                    <a:lnB w="12700" cmpd="sng">
                      <a:noFill/>
                    </a:lnB>
                    <a:solidFill>
                      <a:srgbClr val="1B406B"/>
                    </a:solidFill>
                  </a:tcPr>
                </a:tc>
                <a:tc hMerge="1">
                  <a:txBody>
                    <a:bodyPr/>
                    <a:lstStyle/>
                    <a:p>
                      <a:pPr marL="0" marR="0" indent="0" algn="just" defTabSz="457200" rtl="0" eaLnBrk="1" fontAlgn="auto" latinLnBrk="0" hangingPunct="1">
                        <a:lnSpc>
                          <a:spcPct val="100000"/>
                        </a:lnSpc>
                        <a:spcBef>
                          <a:spcPts val="0"/>
                        </a:spcBef>
                        <a:spcAft>
                          <a:spcPts val="0"/>
                        </a:spcAft>
                        <a:buClrTx/>
                        <a:buSzTx/>
                        <a:buFontTx/>
                        <a:buNone/>
                        <a:tabLst/>
                        <a:defRPr/>
                      </a:pPr>
                      <a:endParaRPr lang="en-US" sz="1600" i="1" dirty="0">
                        <a:solidFill>
                          <a:schemeClr val="bg1"/>
                        </a:solidFill>
                      </a:endParaRPr>
                    </a:p>
                  </a:txBody>
                  <a:tcPr anchor="ctr">
                    <a:solidFill>
                      <a:srgbClr val="254061"/>
                    </a:solidFill>
                  </a:tcPr>
                </a:tc>
                <a:extLst>
                  <a:ext uri="{0D108BD9-81ED-4DB2-BD59-A6C34878D82A}">
                    <a16:rowId xmlns="" xmlns:a16="http://schemas.microsoft.com/office/drawing/2014/main" val="10000"/>
                  </a:ext>
                </a:extLst>
              </a:tr>
              <a:tr h="1602145">
                <a:tc gridSpan="2">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2700" i="1" dirty="0">
                          <a:solidFill>
                            <a:schemeClr val="bg1"/>
                          </a:solidFill>
                          <a:latin typeface="Georgia" charset="0"/>
                          <a:ea typeface="Georgia" charset="0"/>
                          <a:cs typeface="Georgia" charset="0"/>
                        </a:rPr>
                        <a:t>The work that must occur at the national level to create a favorable environment for a condom market. High</a:t>
                      </a:r>
                      <a:r>
                        <a:rPr lang="en-US" sz="2700" i="1" baseline="0" dirty="0">
                          <a:solidFill>
                            <a:schemeClr val="bg1"/>
                          </a:solidFill>
                          <a:latin typeface="Georgia" charset="0"/>
                          <a:ea typeface="Georgia" charset="0"/>
                          <a:cs typeface="Georgia" charset="0"/>
                        </a:rPr>
                        <a:t> quality market stewardship relies on</a:t>
                      </a:r>
                      <a:r>
                        <a:rPr lang="en-US" sz="2700" i="1" baseline="0" dirty="0" smtClean="0">
                          <a:solidFill>
                            <a:schemeClr val="bg1"/>
                          </a:solidFill>
                          <a:latin typeface="Georgia" charset="0"/>
                          <a:ea typeface="Georgia" charset="0"/>
                          <a:cs typeface="Georgia" charset="0"/>
                        </a:rPr>
                        <a:t>:</a:t>
                      </a:r>
                      <a:endParaRPr lang="en-US" sz="2700" i="1" dirty="0">
                        <a:solidFill>
                          <a:schemeClr val="bg1"/>
                        </a:solidFill>
                        <a:latin typeface="Georgia" charset="0"/>
                        <a:ea typeface="Georgia" charset="0"/>
                        <a:cs typeface="Georgia" charset="0"/>
                      </a:endParaRPr>
                    </a:p>
                  </a:txBody>
                  <a:tcPr marL="121920" marR="121920" marT="60960" marB="60960" anchor="ctr">
                    <a:lnT w="12700" cmpd="sng">
                      <a:noFill/>
                    </a:lnT>
                    <a:solidFill>
                      <a:srgbClr val="5BADAC"/>
                    </a:solidFill>
                  </a:tcPr>
                </a:tc>
                <a:tc hMerge="1">
                  <a:txBody>
                    <a:bodyPr/>
                    <a:lstStyle/>
                    <a:p>
                      <a:pPr marL="0" marR="0" indent="0" algn="just" defTabSz="457200" rtl="0" eaLnBrk="1" fontAlgn="auto" latinLnBrk="0" hangingPunct="1">
                        <a:lnSpc>
                          <a:spcPct val="100000"/>
                        </a:lnSpc>
                        <a:spcBef>
                          <a:spcPts val="0"/>
                        </a:spcBef>
                        <a:spcAft>
                          <a:spcPts val="0"/>
                        </a:spcAft>
                        <a:buClrTx/>
                        <a:buSzTx/>
                        <a:buFontTx/>
                        <a:buNone/>
                        <a:tabLst/>
                        <a:defRPr/>
                      </a:pPr>
                      <a:endParaRPr lang="en-US" sz="1600" i="1" dirty="0">
                        <a:solidFill>
                          <a:schemeClr val="bg1"/>
                        </a:solidFill>
                      </a:endParaRPr>
                    </a:p>
                  </a:txBody>
                  <a:tcPr anchor="ctr">
                    <a:solidFill>
                      <a:srgbClr val="254061"/>
                    </a:solidFill>
                  </a:tcPr>
                </a:tc>
                <a:extLst>
                  <a:ext uri="{0D108BD9-81ED-4DB2-BD59-A6C34878D82A}">
                    <a16:rowId xmlns="" xmlns:a16="http://schemas.microsoft.com/office/drawing/2014/main" val="10001"/>
                  </a:ext>
                </a:extLst>
              </a:tr>
              <a:tr h="1282226">
                <a:tc>
                  <a:txBody>
                    <a:bodyPr/>
                    <a:lstStyle/>
                    <a:p>
                      <a:pPr algn="ctr"/>
                      <a:r>
                        <a:rPr lang="en-US" sz="1900" dirty="0">
                          <a:solidFill>
                            <a:schemeClr val="tx1"/>
                          </a:solidFill>
                          <a:latin typeface="Georgia" charset="0"/>
                          <a:ea typeface="Georgia" charset="0"/>
                          <a:cs typeface="Georgia" charset="0"/>
                        </a:rPr>
                        <a:t>Leadership &amp; Coordination Capacity</a:t>
                      </a:r>
                      <a:endParaRPr lang="en-US" sz="1900" b="1" dirty="0">
                        <a:solidFill>
                          <a:schemeClr val="tx1"/>
                        </a:solidFill>
                        <a:latin typeface="Georgia" charset="0"/>
                        <a:ea typeface="Georgia" charset="0"/>
                        <a:cs typeface="Georgia" charset="0"/>
                      </a:endParaRPr>
                    </a:p>
                  </a:txBody>
                  <a:tcPr marL="121920" marR="121920" marT="60960" marB="60960" anchor="ctr">
                    <a:solidFill>
                      <a:schemeClr val="bg1"/>
                    </a:solidFill>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900" i="1" dirty="0">
                          <a:solidFill>
                            <a:schemeClr val="tx1"/>
                          </a:solidFill>
                          <a:latin typeface="Georgia" charset="0"/>
                          <a:ea typeface="Georgia" charset="0"/>
                          <a:cs typeface="Georgia" charset="0"/>
                        </a:rPr>
                        <a:t>Government is</a:t>
                      </a:r>
                      <a:r>
                        <a:rPr lang="en-US" sz="1900" i="1" baseline="0" dirty="0">
                          <a:solidFill>
                            <a:schemeClr val="tx1"/>
                          </a:solidFill>
                          <a:latin typeface="Georgia" charset="0"/>
                          <a:ea typeface="Georgia" charset="0"/>
                          <a:cs typeface="Georgia" charset="0"/>
                        </a:rPr>
                        <a:t> </a:t>
                      </a:r>
                      <a:r>
                        <a:rPr lang="en-US" sz="1900" i="1" dirty="0">
                          <a:solidFill>
                            <a:schemeClr val="tx1"/>
                          </a:solidFill>
                          <a:latin typeface="Georgia" charset="0"/>
                          <a:ea typeface="Georgia" charset="0"/>
                          <a:cs typeface="Georgia" charset="0"/>
                        </a:rPr>
                        <a:t>responsible and accountable</a:t>
                      </a:r>
                      <a:r>
                        <a:rPr lang="en-US" sz="1900" i="1" baseline="0" dirty="0">
                          <a:solidFill>
                            <a:schemeClr val="tx1"/>
                          </a:solidFill>
                          <a:latin typeface="Georgia" charset="0"/>
                          <a:ea typeface="Georgia" charset="0"/>
                          <a:cs typeface="Georgia" charset="0"/>
                        </a:rPr>
                        <a:t> for overall direction of program, including coordination of market players, such as market facilitator, donors, and private actors.</a:t>
                      </a:r>
                      <a:endParaRPr lang="en-US" sz="1900" i="1" dirty="0">
                        <a:solidFill>
                          <a:schemeClr val="tx1"/>
                        </a:solidFill>
                        <a:latin typeface="Georgia" charset="0"/>
                        <a:ea typeface="Georgia" charset="0"/>
                        <a:cs typeface="Georgia" charset="0"/>
                      </a:endParaRPr>
                    </a:p>
                  </a:txBody>
                  <a:tcPr marL="121920" marR="121920" marT="60960" marB="60960" anchor="ctr">
                    <a:solidFill>
                      <a:schemeClr val="bg1"/>
                    </a:solidFill>
                  </a:tcPr>
                </a:tc>
                <a:extLst>
                  <a:ext uri="{0D108BD9-81ED-4DB2-BD59-A6C34878D82A}">
                    <a16:rowId xmlns="" xmlns:a16="http://schemas.microsoft.com/office/drawing/2014/main" val="10002"/>
                  </a:ext>
                </a:extLst>
              </a:tr>
              <a:tr h="1067925">
                <a:tc>
                  <a:txBody>
                    <a:bodyPr/>
                    <a:lstStyle/>
                    <a:p>
                      <a:pPr algn="ctr"/>
                      <a:r>
                        <a:rPr lang="en-US" sz="1900" b="0" dirty="0">
                          <a:solidFill>
                            <a:schemeClr val="tx1"/>
                          </a:solidFill>
                          <a:latin typeface="Georgia" charset="0"/>
                          <a:ea typeface="Georgia" charset="0"/>
                          <a:cs typeface="Georgia" charset="0"/>
                        </a:rPr>
                        <a:t>Financing</a:t>
                      </a:r>
                    </a:p>
                  </a:txBody>
                  <a:tcPr marL="121920" marR="121920" marT="60960" marB="60960" anchor="ctr">
                    <a:solidFill>
                      <a:schemeClr val="bg1"/>
                    </a:solidFill>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900" i="1" dirty="0">
                          <a:solidFill>
                            <a:schemeClr val="tx1"/>
                          </a:solidFill>
                          <a:latin typeface="Georgia" charset="0"/>
                          <a:ea typeface="Georgia" charset="0"/>
                          <a:cs typeface="Georgia" charset="0"/>
                        </a:rPr>
                        <a:t>Coordinated and adequate financing available for all critical aspects of condom programming, and subsidy used appropriately to addresses gaps in the condom program.</a:t>
                      </a:r>
                    </a:p>
                  </a:txBody>
                  <a:tcPr marL="121920" marR="121920" marT="60960" marB="60960" anchor="ctr">
                    <a:solidFill>
                      <a:schemeClr val="bg1"/>
                    </a:solidFill>
                  </a:tcPr>
                </a:tc>
                <a:extLst>
                  <a:ext uri="{0D108BD9-81ED-4DB2-BD59-A6C34878D82A}">
                    <a16:rowId xmlns="" xmlns:a16="http://schemas.microsoft.com/office/drawing/2014/main" val="10003"/>
                  </a:ext>
                </a:extLst>
              </a:tr>
              <a:tr h="1067925">
                <a:tc>
                  <a:txBody>
                    <a:bodyPr/>
                    <a:lstStyle/>
                    <a:p>
                      <a:pPr algn="ctr"/>
                      <a:r>
                        <a:rPr lang="en-US" sz="1900" b="0" dirty="0">
                          <a:solidFill>
                            <a:schemeClr val="tx1"/>
                          </a:solidFill>
                          <a:latin typeface="Georgia" charset="0"/>
                          <a:ea typeface="Georgia" charset="0"/>
                          <a:cs typeface="Georgia" charset="0"/>
                        </a:rPr>
                        <a:t>Policy &amp; Regulation (includes taxes, tariffs, testing, etc.)</a:t>
                      </a:r>
                    </a:p>
                  </a:txBody>
                  <a:tcPr marL="121920" marR="121920" marT="60960" marB="60960" anchor="ctr">
                    <a:solidFill>
                      <a:schemeClr val="bg1"/>
                    </a:solidFill>
                  </a:tcPr>
                </a:tc>
                <a:tc>
                  <a:txBody>
                    <a:bodyPr/>
                    <a:lstStyle/>
                    <a:p>
                      <a:pPr algn="just"/>
                      <a:r>
                        <a:rPr lang="en-US" sz="1900" i="1" dirty="0">
                          <a:solidFill>
                            <a:schemeClr val="tx1"/>
                          </a:solidFill>
                          <a:latin typeface="Georgia" charset="0"/>
                          <a:ea typeface="Georgia" charset="0"/>
                          <a:cs typeface="Georgia" charset="0"/>
                        </a:rPr>
                        <a:t>Enabling environment is supportive of all market players and conducive to market growth across players and target populations,</a:t>
                      </a:r>
                      <a:r>
                        <a:rPr lang="en-US" sz="1900" i="1" baseline="0" dirty="0">
                          <a:solidFill>
                            <a:schemeClr val="tx1"/>
                          </a:solidFill>
                          <a:latin typeface="Georgia" charset="0"/>
                          <a:ea typeface="Georgia" charset="0"/>
                          <a:cs typeface="Georgia" charset="0"/>
                        </a:rPr>
                        <a:t> </a:t>
                      </a:r>
                      <a:r>
                        <a:rPr lang="en-US" sz="1900" i="1" dirty="0">
                          <a:solidFill>
                            <a:schemeClr val="tx1"/>
                          </a:solidFill>
                          <a:latin typeface="Georgia" charset="0"/>
                          <a:ea typeface="Georgia" charset="0"/>
                          <a:cs typeface="Georgia" charset="0"/>
                        </a:rPr>
                        <a:t>ensuring compliance with national standards.</a:t>
                      </a:r>
                    </a:p>
                  </a:txBody>
                  <a:tcPr marL="121920" marR="121920" marT="60960" marB="60960" anchor="ctr">
                    <a:solidFill>
                      <a:schemeClr val="bg1"/>
                    </a:solidFill>
                  </a:tcPr>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3798476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8" name="Rectangle 3"/>
          <p:cNvSpPr>
            <a:spLocks noChangeArrowheads="1"/>
          </p:cNvSpPr>
          <p:nvPr/>
        </p:nvSpPr>
        <p:spPr bwMode="auto">
          <a:xfrm>
            <a:off x="1656394" y="3652777"/>
            <a:ext cx="12372985" cy="4924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121920" tIns="60960" rIns="121920" bIns="60960" numCol="1" anchor="ctr" anchorCtr="0" compatLnSpc="1">
            <a:prstTxWarp prst="textNoShape">
              <a:avLst/>
            </a:prstTxWarp>
            <a:spAutoFit/>
          </a:bodyPr>
          <a:lstStyle/>
          <a:p>
            <a:endParaRPr lang="en-US" sz="2400">
              <a:solidFill>
                <a:prstClr val="black"/>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68156765"/>
              </p:ext>
            </p:extLst>
          </p:nvPr>
        </p:nvGraphicFramePr>
        <p:xfrm>
          <a:off x="330587" y="394138"/>
          <a:ext cx="11589270" cy="5902775"/>
        </p:xfrm>
        <a:graphic>
          <a:graphicData uri="http://schemas.openxmlformats.org/drawingml/2006/table">
            <a:tbl>
              <a:tblPr firstRow="1" bandRow="1">
                <a:tableStyleId>{5940675A-B579-460E-94D1-54222C63F5DA}</a:tableStyleId>
              </a:tblPr>
              <a:tblGrid>
                <a:gridCol w="2444125">
                  <a:extLst>
                    <a:ext uri="{9D8B030D-6E8A-4147-A177-3AD203B41FA5}">
                      <a16:colId xmlns="" xmlns:a16="http://schemas.microsoft.com/office/drawing/2014/main" val="20000"/>
                    </a:ext>
                  </a:extLst>
                </a:gridCol>
                <a:gridCol w="9145145">
                  <a:extLst>
                    <a:ext uri="{9D8B030D-6E8A-4147-A177-3AD203B41FA5}">
                      <a16:colId xmlns="" xmlns:a16="http://schemas.microsoft.com/office/drawing/2014/main" val="20001"/>
                    </a:ext>
                  </a:extLst>
                </a:gridCol>
              </a:tblGrid>
              <a:tr h="757895">
                <a:tc gridSpan="2">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3200" i="1" dirty="0">
                          <a:solidFill>
                            <a:schemeClr val="bg1"/>
                          </a:solidFill>
                          <a:latin typeface="Georgia" charset="0"/>
                          <a:ea typeface="Georgia" charset="0"/>
                          <a:cs typeface="Georgia" charset="0"/>
                        </a:rPr>
                        <a:t>Condom Market Development</a:t>
                      </a:r>
                    </a:p>
                  </a:txBody>
                  <a:tcPr marL="121920" marR="121920" marT="60960" marB="60960" anchor="ctr">
                    <a:lnL w="12700" cmpd="sng">
                      <a:noFill/>
                    </a:lnL>
                    <a:lnR w="12700" cmpd="sng">
                      <a:noFill/>
                    </a:lnR>
                    <a:lnT w="12700" cmpd="sng">
                      <a:noFill/>
                    </a:lnT>
                    <a:lnB w="12700" cmpd="sng">
                      <a:noFill/>
                    </a:lnB>
                    <a:solidFill>
                      <a:srgbClr val="1B406B"/>
                    </a:solidFill>
                  </a:tcPr>
                </a:tc>
                <a:tc hMerge="1">
                  <a:txBody>
                    <a:bodyPr/>
                    <a:lstStyle/>
                    <a:p>
                      <a:pPr marL="0" marR="0" indent="0" algn="just" defTabSz="457200" rtl="0" eaLnBrk="1" fontAlgn="auto" latinLnBrk="0" hangingPunct="1">
                        <a:lnSpc>
                          <a:spcPct val="100000"/>
                        </a:lnSpc>
                        <a:spcBef>
                          <a:spcPts val="0"/>
                        </a:spcBef>
                        <a:spcAft>
                          <a:spcPts val="0"/>
                        </a:spcAft>
                        <a:buClrTx/>
                        <a:buSzTx/>
                        <a:buFontTx/>
                        <a:buNone/>
                        <a:tabLst/>
                        <a:defRPr/>
                      </a:pPr>
                      <a:endParaRPr lang="en-US" sz="1400" i="1" dirty="0">
                        <a:solidFill>
                          <a:schemeClr val="bg1"/>
                        </a:solidFill>
                      </a:endParaRPr>
                    </a:p>
                  </a:txBody>
                  <a:tcPr anchor="ctr">
                    <a:solidFill>
                      <a:srgbClr val="376092"/>
                    </a:solidFill>
                  </a:tcPr>
                </a:tc>
                <a:extLst>
                  <a:ext uri="{0D108BD9-81ED-4DB2-BD59-A6C34878D82A}">
                    <a16:rowId xmlns="" xmlns:a16="http://schemas.microsoft.com/office/drawing/2014/main" val="10000"/>
                  </a:ext>
                </a:extLst>
              </a:tr>
              <a:tr h="1551316">
                <a:tc gridSpan="2">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2400" i="1" dirty="0">
                          <a:solidFill>
                            <a:schemeClr val="bg1"/>
                          </a:solidFill>
                          <a:latin typeface="Georgia" charset="0"/>
                          <a:ea typeface="Georgia" charset="0"/>
                          <a:cs typeface="Georgia" charset="0"/>
                        </a:rPr>
                        <a:t>The process of improving the condom “category” within a country. This is an aggregation of all the market actors across the core functions of demand and </a:t>
                      </a:r>
                      <a:r>
                        <a:rPr lang="en-US" sz="2400" i="1" dirty="0" smtClean="0">
                          <a:solidFill>
                            <a:schemeClr val="bg1"/>
                          </a:solidFill>
                          <a:latin typeface="Georgia" charset="0"/>
                          <a:ea typeface="Georgia" charset="0"/>
                          <a:cs typeface="Georgia" charset="0"/>
                        </a:rPr>
                        <a:t>supply. </a:t>
                      </a:r>
                      <a:r>
                        <a:rPr lang="en-US" sz="2400" i="1" dirty="0">
                          <a:solidFill>
                            <a:schemeClr val="bg1"/>
                          </a:solidFill>
                          <a:latin typeface="Georgia" charset="0"/>
                          <a:ea typeface="Georgia" charset="0"/>
                          <a:cs typeface="Georgia" charset="0"/>
                        </a:rPr>
                        <a:t>Condom </a:t>
                      </a:r>
                      <a:r>
                        <a:rPr lang="en-US" sz="2400" i="1" dirty="0" smtClean="0">
                          <a:solidFill>
                            <a:schemeClr val="bg1"/>
                          </a:solidFill>
                          <a:latin typeface="Georgia" charset="0"/>
                          <a:ea typeface="Georgia" charset="0"/>
                          <a:cs typeface="Georgia" charset="0"/>
                        </a:rPr>
                        <a:t>market development relies on:</a:t>
                      </a:r>
                      <a:endParaRPr lang="en-US" sz="2400" i="1" dirty="0">
                        <a:solidFill>
                          <a:srgbClr val="FF0000"/>
                        </a:solidFill>
                        <a:latin typeface="Georgia" charset="0"/>
                        <a:ea typeface="Georgia" charset="0"/>
                        <a:cs typeface="Georgia" charset="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4B7B3"/>
                    </a:solidFill>
                  </a:tcPr>
                </a:tc>
                <a:tc hMerge="1">
                  <a:txBody>
                    <a:bodyPr/>
                    <a:lstStyle/>
                    <a:p>
                      <a:pPr marL="0" marR="0" indent="0" algn="just" defTabSz="457200" rtl="0" eaLnBrk="1" fontAlgn="auto" latinLnBrk="0" hangingPunct="1">
                        <a:lnSpc>
                          <a:spcPct val="100000"/>
                        </a:lnSpc>
                        <a:spcBef>
                          <a:spcPts val="0"/>
                        </a:spcBef>
                        <a:spcAft>
                          <a:spcPts val="0"/>
                        </a:spcAft>
                        <a:buClrTx/>
                        <a:buSzTx/>
                        <a:buFontTx/>
                        <a:buNone/>
                        <a:tabLst/>
                        <a:defRPr/>
                      </a:pPr>
                      <a:endParaRPr lang="en-US" sz="1400" i="1" dirty="0">
                        <a:solidFill>
                          <a:schemeClr val="tx1"/>
                        </a:solidFill>
                      </a:endParaRPr>
                    </a:p>
                  </a:txBody>
                  <a:tcPr anchor="ctr">
                    <a:solidFill>
                      <a:srgbClr val="376092"/>
                    </a:solidFill>
                  </a:tcPr>
                </a:tc>
                <a:extLst>
                  <a:ext uri="{0D108BD9-81ED-4DB2-BD59-A6C34878D82A}">
                    <a16:rowId xmlns="" xmlns:a16="http://schemas.microsoft.com/office/drawing/2014/main" val="10001"/>
                  </a:ext>
                </a:extLst>
              </a:tr>
              <a:tr h="1392631">
                <a:tc>
                  <a:txBody>
                    <a:bodyPr/>
                    <a:lstStyle/>
                    <a:p>
                      <a:pPr algn="ctr"/>
                      <a:r>
                        <a:rPr lang="en-US" sz="1900" dirty="0">
                          <a:solidFill>
                            <a:schemeClr val="tx1"/>
                          </a:solidFill>
                          <a:latin typeface="Georgia" charset="0"/>
                          <a:ea typeface="Georgia" charset="0"/>
                          <a:cs typeface="Georgia" charset="0"/>
                        </a:rPr>
                        <a:t>Market Analytics</a:t>
                      </a:r>
                      <a:endParaRPr lang="en-US" sz="1900" b="1" dirty="0">
                        <a:solidFill>
                          <a:schemeClr val="tx1"/>
                        </a:solidFill>
                        <a:latin typeface="Georgia" charset="0"/>
                        <a:ea typeface="Georgia" charset="0"/>
                        <a:cs typeface="Georgia" charset="0"/>
                      </a:endParaRPr>
                    </a:p>
                  </a:txBody>
                  <a:tcPr marL="121920" marR="121920" marT="60960" marB="60960" anchor="ctr">
                    <a:lnT w="12700" cmpd="sng">
                      <a:noFill/>
                    </a:lnT>
                    <a:solidFill>
                      <a:schemeClr val="bg1"/>
                    </a:solidFill>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900" i="1" dirty="0">
                          <a:solidFill>
                            <a:schemeClr val="tx1"/>
                          </a:solidFill>
                          <a:latin typeface="Georgia" charset="0"/>
                          <a:ea typeface="Georgia" charset="0"/>
                          <a:cs typeface="Georgia" charset="0"/>
                        </a:rPr>
                        <a:t>Market data needed to analyze condom market performance across all players in order to adjust and plan for interventions. Data also help leadership teams understand changes in epidemiology and market evolution, as well as changes in local and global policy. </a:t>
                      </a:r>
                    </a:p>
                  </a:txBody>
                  <a:tcPr marL="121920" marR="121920" marT="60960" marB="60960" anchor="ctr">
                    <a:lnT w="12700" cmpd="sng">
                      <a:noFill/>
                    </a:lnT>
                    <a:solidFill>
                      <a:schemeClr val="bg1"/>
                    </a:solidFill>
                  </a:tcPr>
                </a:tc>
                <a:extLst>
                  <a:ext uri="{0D108BD9-81ED-4DB2-BD59-A6C34878D82A}">
                    <a16:rowId xmlns="" xmlns:a16="http://schemas.microsoft.com/office/drawing/2014/main" val="10002"/>
                  </a:ext>
                </a:extLst>
              </a:tr>
              <a:tr h="1077632">
                <a:tc>
                  <a:txBody>
                    <a:bodyPr/>
                    <a:lstStyle/>
                    <a:p>
                      <a:pPr algn="ctr"/>
                      <a:r>
                        <a:rPr lang="en-US" sz="1900" b="0" dirty="0">
                          <a:solidFill>
                            <a:schemeClr val="tx1"/>
                          </a:solidFill>
                          <a:latin typeface="Georgia" charset="0"/>
                          <a:ea typeface="Georgia" charset="0"/>
                          <a:cs typeface="Georgia" charset="0"/>
                        </a:rPr>
                        <a:t>Supply</a:t>
                      </a:r>
                    </a:p>
                  </a:txBody>
                  <a:tcPr marL="121920" marR="121920" marT="60960" marB="60960" anchor="ctr">
                    <a:solidFill>
                      <a:schemeClr val="bg1"/>
                    </a:solidFill>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900" i="1" dirty="0">
                          <a:solidFill>
                            <a:schemeClr val="tx1"/>
                          </a:solidFill>
                          <a:latin typeface="Georgia" charset="0"/>
                          <a:ea typeface="Georgia" charset="0"/>
                          <a:cs typeface="Georgia" charset="0"/>
                        </a:rPr>
                        <a:t>Comprehensive approach looking at the entire value chain in the public sector and across private channels, including quantification, forecasting, procurement efficiencies, supply chain management and pricing structures.</a:t>
                      </a:r>
                    </a:p>
                  </a:txBody>
                  <a:tcPr marL="121920" marR="121920" marT="60960" marB="60960" anchor="ctr">
                    <a:solidFill>
                      <a:schemeClr val="bg1"/>
                    </a:solidFill>
                  </a:tcPr>
                </a:tc>
                <a:extLst>
                  <a:ext uri="{0D108BD9-81ED-4DB2-BD59-A6C34878D82A}">
                    <a16:rowId xmlns="" xmlns:a16="http://schemas.microsoft.com/office/drawing/2014/main" val="10003"/>
                  </a:ext>
                </a:extLst>
              </a:tr>
              <a:tr h="1123301">
                <a:tc>
                  <a:txBody>
                    <a:bodyPr/>
                    <a:lstStyle/>
                    <a:p>
                      <a:pPr algn="ctr"/>
                      <a:r>
                        <a:rPr lang="en-US" sz="1900" b="0" dirty="0">
                          <a:solidFill>
                            <a:schemeClr val="tx1"/>
                          </a:solidFill>
                          <a:latin typeface="Georgia" charset="0"/>
                          <a:ea typeface="Georgia" charset="0"/>
                          <a:cs typeface="Georgia" charset="0"/>
                        </a:rPr>
                        <a:t>Demand</a:t>
                      </a:r>
                    </a:p>
                  </a:txBody>
                  <a:tcPr marL="121920" marR="121920" marT="60960" marB="60960" anchor="ctr">
                    <a:solidFill>
                      <a:schemeClr val="bg1"/>
                    </a:solidFill>
                  </a:tcPr>
                </a:tc>
                <a:tc>
                  <a:txBody>
                    <a:bodyPr/>
                    <a:lstStyle/>
                    <a:p>
                      <a:pPr algn="just"/>
                      <a:r>
                        <a:rPr lang="en-US" sz="1900" i="1" dirty="0">
                          <a:solidFill>
                            <a:schemeClr val="tx1"/>
                          </a:solidFill>
                          <a:latin typeface="Georgia" charset="0"/>
                          <a:ea typeface="Georgia" charset="0"/>
                          <a:cs typeface="Georgia" charset="0"/>
                        </a:rPr>
                        <a:t>Ensuring increased and sustained demand with a focus on increasing use within priority target populations. </a:t>
                      </a:r>
                    </a:p>
                  </a:txBody>
                  <a:tcPr marL="121920" marR="121920" marT="60960" marB="60960" anchor="ctr">
                    <a:solidFill>
                      <a:schemeClr val="bg1"/>
                    </a:solidFill>
                  </a:tcPr>
                </a:tc>
                <a:extLst>
                  <a:ext uri="{0D108BD9-81ED-4DB2-BD59-A6C34878D82A}">
                    <a16:rowId xmlns="" xmlns:a16="http://schemas.microsoft.com/office/drawing/2014/main" val="10004"/>
                  </a:ext>
                </a:extLst>
              </a:tr>
            </a:tbl>
          </a:graphicData>
        </a:graphic>
      </p:graphicFrame>
      <p:graphicFrame>
        <p:nvGraphicFramePr>
          <p:cNvPr id="2" name="Table 1"/>
          <p:cNvGraphicFramePr>
            <a:graphicFrameLocks noGrp="1"/>
          </p:cNvGraphicFramePr>
          <p:nvPr>
            <p:extLst>
              <p:ext uri="{D42A27DB-BD31-4B8C-83A1-F6EECF244321}">
                <p14:modId xmlns:p14="http://schemas.microsoft.com/office/powerpoint/2010/main" val="527900361"/>
              </p:ext>
            </p:extLst>
          </p:nvPr>
        </p:nvGraphicFramePr>
        <p:xfrm>
          <a:off x="4408714" y="1197428"/>
          <a:ext cx="208280" cy="365760"/>
        </p:xfrm>
        <a:graphic>
          <a:graphicData uri="http://schemas.openxmlformats.org/drawingml/2006/table">
            <a:tbl>
              <a:tblPr/>
              <a:tblGrid>
                <a:gridCol w="208280"/>
              </a:tblGrid>
              <a:tr h="278674">
                <a:tc>
                  <a:txBody>
                    <a:bodyPr/>
                    <a:lstStyle/>
                    <a:p>
                      <a:endParaRPr lang="en-US" dirty="0"/>
                    </a:p>
                  </a:txBody>
                  <a:tcPr>
                    <a:lnL>
                      <a:noFill/>
                    </a:lnL>
                    <a:lnR>
                      <a:noFill/>
                    </a:lnR>
                    <a:lnT>
                      <a:noFill/>
                    </a:lnT>
                    <a:lnB>
                      <a:noFill/>
                    </a:lnB>
                  </a:tcPr>
                </a:tc>
              </a:tr>
            </a:tbl>
          </a:graphicData>
        </a:graphic>
      </p:graphicFrame>
    </p:spTree>
    <p:extLst>
      <p:ext uri="{BB962C8B-B14F-4D97-AF65-F5344CB8AC3E}">
        <p14:creationId xmlns:p14="http://schemas.microsoft.com/office/powerpoint/2010/main" val="3387251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8" name="Rectangle 3"/>
          <p:cNvSpPr>
            <a:spLocks noChangeArrowheads="1"/>
          </p:cNvSpPr>
          <p:nvPr/>
        </p:nvSpPr>
        <p:spPr bwMode="auto">
          <a:xfrm>
            <a:off x="1656394" y="3652777"/>
            <a:ext cx="12372985" cy="4924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121920" tIns="60960" rIns="121920" bIns="60960" numCol="1" anchor="ctr" anchorCtr="0" compatLnSpc="1">
            <a:prstTxWarp prst="textNoShape">
              <a:avLst/>
            </a:prstTxWarp>
            <a:spAutoFit/>
          </a:bodyPr>
          <a:lstStyle/>
          <a:p>
            <a:endParaRPr lang="en-US" sz="2400">
              <a:solidFill>
                <a:prstClr val="black"/>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555608847"/>
              </p:ext>
            </p:extLst>
          </p:nvPr>
        </p:nvGraphicFramePr>
        <p:xfrm>
          <a:off x="378204" y="677917"/>
          <a:ext cx="11451557" cy="5329402"/>
        </p:xfrm>
        <a:graphic>
          <a:graphicData uri="http://schemas.openxmlformats.org/drawingml/2006/table">
            <a:tbl>
              <a:tblPr firstRow="1" bandRow="1">
                <a:tableStyleId>{5940675A-B579-460E-94D1-54222C63F5DA}</a:tableStyleId>
              </a:tblPr>
              <a:tblGrid>
                <a:gridCol w="2415081">
                  <a:extLst>
                    <a:ext uri="{9D8B030D-6E8A-4147-A177-3AD203B41FA5}">
                      <a16:colId xmlns="" xmlns:a16="http://schemas.microsoft.com/office/drawing/2014/main" val="20000"/>
                    </a:ext>
                  </a:extLst>
                </a:gridCol>
                <a:gridCol w="9036476">
                  <a:extLst>
                    <a:ext uri="{9D8B030D-6E8A-4147-A177-3AD203B41FA5}">
                      <a16:colId xmlns="" xmlns:a16="http://schemas.microsoft.com/office/drawing/2014/main" val="20001"/>
                    </a:ext>
                  </a:extLst>
                </a:gridCol>
              </a:tblGrid>
              <a:tr h="865555">
                <a:tc gridSpan="2">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3200" i="1" dirty="0">
                          <a:solidFill>
                            <a:schemeClr val="bg1"/>
                          </a:solidFill>
                          <a:latin typeface="Georgia" charset="0"/>
                          <a:ea typeface="Georgia" charset="0"/>
                          <a:cs typeface="Georgia" charset="0"/>
                        </a:rPr>
                        <a:t>Condom Market Management</a:t>
                      </a:r>
                    </a:p>
                  </a:txBody>
                  <a:tcPr marL="121920" marR="121920" marT="60960" marB="60960" anchor="ctr">
                    <a:lnL w="12700" cmpd="sng">
                      <a:noFill/>
                    </a:lnL>
                    <a:lnR w="12700" cmpd="sng">
                      <a:noFill/>
                    </a:lnR>
                    <a:lnT w="12700" cmpd="sng">
                      <a:noFill/>
                    </a:lnT>
                    <a:lnB w="12700" cmpd="sng">
                      <a:noFill/>
                    </a:lnB>
                    <a:solidFill>
                      <a:srgbClr val="1B406B"/>
                    </a:solidFill>
                  </a:tcPr>
                </a:tc>
                <a:tc hMerge="1">
                  <a:txBody>
                    <a:bodyPr/>
                    <a:lstStyle/>
                    <a:p>
                      <a:endParaRPr lang="en-US"/>
                    </a:p>
                  </a:txBody>
                  <a:tcPr/>
                </a:tc>
                <a:extLst>
                  <a:ext uri="{0D108BD9-81ED-4DB2-BD59-A6C34878D82A}">
                    <a16:rowId xmlns="" xmlns:a16="http://schemas.microsoft.com/office/drawing/2014/main" val="10000"/>
                  </a:ext>
                </a:extLst>
              </a:tr>
              <a:tr h="1595951">
                <a:tc gridSpan="2">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2100" i="1" dirty="0">
                          <a:solidFill>
                            <a:schemeClr val="bg1"/>
                          </a:solidFill>
                          <a:latin typeface="Georgia" charset="0"/>
                          <a:ea typeface="Georgia" charset="0"/>
                          <a:cs typeface="Georgia" charset="0"/>
                        </a:rPr>
                        <a:t>Occurs at the </a:t>
                      </a:r>
                      <a:r>
                        <a:rPr lang="en-US" sz="2100" i="1" u="none" dirty="0">
                          <a:solidFill>
                            <a:schemeClr val="bg1"/>
                          </a:solidFill>
                          <a:latin typeface="Georgia" charset="0"/>
                          <a:ea typeface="Georgia" charset="0"/>
                          <a:cs typeface="Georgia" charset="0"/>
                        </a:rPr>
                        <a:t>product and project l</a:t>
                      </a:r>
                      <a:r>
                        <a:rPr lang="en-US" sz="2100" i="1" dirty="0">
                          <a:solidFill>
                            <a:schemeClr val="bg1"/>
                          </a:solidFill>
                          <a:latin typeface="Georgia" charset="0"/>
                          <a:ea typeface="Georgia" charset="0"/>
                          <a:cs typeface="Georgia" charset="0"/>
                        </a:rPr>
                        <a:t>evel, implemented by market actors supporting condom programs. The </a:t>
                      </a:r>
                      <a:r>
                        <a:rPr lang="en-US" sz="2100" i="1" baseline="0" dirty="0">
                          <a:solidFill>
                            <a:schemeClr val="bg1"/>
                          </a:solidFill>
                          <a:latin typeface="Georgia" charset="0"/>
                          <a:ea typeface="Georgia" charset="0"/>
                          <a:cs typeface="Georgia" charset="0"/>
                        </a:rPr>
                        <a:t>goal of healthy condom programming is to grow sustainable, equitable condom markets, driving use toward total need.</a:t>
                      </a:r>
                      <a:endParaRPr lang="en-US" sz="2100" i="1" dirty="0">
                        <a:solidFill>
                          <a:schemeClr val="bg1"/>
                        </a:solidFill>
                        <a:latin typeface="Georgia" charset="0"/>
                        <a:ea typeface="Georgia" charset="0"/>
                        <a:cs typeface="Georgia" charset="0"/>
                      </a:endParaRPr>
                    </a:p>
                  </a:txBody>
                  <a:tcPr marL="121920" marR="121920" marT="60960" marB="60960" anchor="ctr">
                    <a:lnL w="12700" cmpd="sng">
                      <a:noFill/>
                    </a:lnL>
                    <a:lnR w="12700" cmpd="sng">
                      <a:noFill/>
                    </a:lnR>
                    <a:lnT w="12700" cmpd="sng">
                      <a:noFill/>
                    </a:lnT>
                    <a:solidFill>
                      <a:srgbClr val="5BADAC"/>
                    </a:solidFill>
                  </a:tcPr>
                </a:tc>
                <a:tc hMerge="1">
                  <a:txBody>
                    <a:bodyPr/>
                    <a:lstStyle/>
                    <a:p>
                      <a:pPr marL="0" marR="0" indent="0" algn="just" defTabSz="457200" rtl="0" eaLnBrk="1" fontAlgn="auto" latinLnBrk="0" hangingPunct="1">
                        <a:lnSpc>
                          <a:spcPct val="100000"/>
                        </a:lnSpc>
                        <a:spcBef>
                          <a:spcPts val="0"/>
                        </a:spcBef>
                        <a:spcAft>
                          <a:spcPts val="0"/>
                        </a:spcAft>
                        <a:buClrTx/>
                        <a:buSzTx/>
                        <a:buFontTx/>
                        <a:buNone/>
                        <a:tabLst/>
                        <a:defRPr/>
                      </a:pPr>
                      <a:endParaRPr lang="en-US" sz="1400" i="1" dirty="0">
                        <a:solidFill>
                          <a:schemeClr val="tx1"/>
                        </a:solidFill>
                      </a:endParaRPr>
                    </a:p>
                  </a:txBody>
                  <a:tcPr anchor="ctr">
                    <a:solidFill>
                      <a:srgbClr val="95B3D7"/>
                    </a:solidFill>
                  </a:tcPr>
                </a:tc>
                <a:extLst>
                  <a:ext uri="{0D108BD9-81ED-4DB2-BD59-A6C34878D82A}">
                    <a16:rowId xmlns="" xmlns:a16="http://schemas.microsoft.com/office/drawing/2014/main" val="10001"/>
                  </a:ext>
                </a:extLst>
              </a:tr>
              <a:tr h="1575595">
                <a:tc>
                  <a:txBody>
                    <a:bodyPr/>
                    <a:lstStyle/>
                    <a:p>
                      <a:pPr algn="ctr"/>
                      <a:r>
                        <a:rPr lang="en-US" sz="1900" dirty="0">
                          <a:solidFill>
                            <a:schemeClr val="tx1"/>
                          </a:solidFill>
                          <a:latin typeface="Georgia" charset="0"/>
                          <a:ea typeface="Georgia" charset="0"/>
                          <a:cs typeface="Georgia" charset="0"/>
                        </a:rPr>
                        <a:t>Equity</a:t>
                      </a:r>
                      <a:endParaRPr lang="en-US" sz="1900" b="1" dirty="0">
                        <a:solidFill>
                          <a:schemeClr val="tx1"/>
                        </a:solidFill>
                        <a:latin typeface="Georgia" charset="0"/>
                        <a:ea typeface="Georgia" charset="0"/>
                        <a:cs typeface="Georgia" charset="0"/>
                      </a:endParaRPr>
                    </a:p>
                  </a:txBody>
                  <a:tcPr marL="121920" marR="121920" marT="60960" marB="60960" anchor="ctr">
                    <a:lnL w="12700" cmpd="sng">
                      <a:noFill/>
                    </a:lnL>
                    <a:solidFill>
                      <a:schemeClr val="bg1"/>
                    </a:solidFill>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900" i="1" u="none" dirty="0">
                          <a:effectLst/>
                          <a:uFill>
                            <a:solidFill>
                              <a:srgbClr val="000000"/>
                            </a:solidFill>
                          </a:uFill>
                          <a:latin typeface="Georgia" charset="0"/>
                          <a:ea typeface="Georgia" charset="0"/>
                          <a:cs typeface="Georgia" charset="0"/>
                        </a:rPr>
                        <a:t>Equitable condom programs address specific barriers across target population segments based on age, gender, geography, wealth quintile and risk behaviors.</a:t>
                      </a:r>
                      <a:r>
                        <a:rPr lang="en-US" sz="1900" i="1" u="none" baseline="0" dirty="0">
                          <a:effectLst/>
                          <a:uFill>
                            <a:solidFill>
                              <a:srgbClr val="000000"/>
                            </a:solidFill>
                          </a:uFill>
                          <a:latin typeface="Georgia" charset="0"/>
                          <a:ea typeface="Georgia" charset="0"/>
                          <a:cs typeface="Georgia" charset="0"/>
                        </a:rPr>
                        <a:t> Achieving</a:t>
                      </a:r>
                      <a:r>
                        <a:rPr lang="en-US" sz="1900" i="1" u="none" dirty="0">
                          <a:effectLst/>
                          <a:uFill>
                            <a:solidFill>
                              <a:srgbClr val="000000"/>
                            </a:solidFill>
                          </a:uFill>
                          <a:latin typeface="Georgia" charset="0"/>
                          <a:ea typeface="Georgia" charset="0"/>
                          <a:cs typeface="Georgia" charset="0"/>
                        </a:rPr>
                        <a:t> equity requires the application of subsidy to address gaps in</a:t>
                      </a:r>
                      <a:r>
                        <a:rPr lang="en-US" sz="1900" i="1" u="none" baseline="0" dirty="0">
                          <a:effectLst/>
                          <a:uFill>
                            <a:solidFill>
                              <a:srgbClr val="000000"/>
                            </a:solidFill>
                          </a:uFill>
                          <a:latin typeface="Georgia" charset="0"/>
                          <a:ea typeface="Georgia" charset="0"/>
                          <a:cs typeface="Georgia" charset="0"/>
                        </a:rPr>
                        <a:t> use</a:t>
                      </a:r>
                      <a:r>
                        <a:rPr lang="en-US" sz="1900" i="1" u="none" dirty="0">
                          <a:effectLst/>
                          <a:uFill>
                            <a:solidFill>
                              <a:srgbClr val="000000"/>
                            </a:solidFill>
                          </a:uFill>
                          <a:latin typeface="Georgia" charset="0"/>
                          <a:ea typeface="Georgia" charset="0"/>
                          <a:cs typeface="Georgia" charset="0"/>
                        </a:rPr>
                        <a:t>. </a:t>
                      </a:r>
                      <a:endParaRPr lang="en-US" sz="2400" i="1" u="none" dirty="0">
                        <a:solidFill>
                          <a:srgbClr val="000000"/>
                        </a:solidFill>
                        <a:effectLst/>
                        <a:uFill>
                          <a:solidFill>
                            <a:srgbClr val="000000"/>
                          </a:solidFill>
                        </a:uFill>
                        <a:latin typeface="Georgia" charset="0"/>
                        <a:ea typeface="Georgia" charset="0"/>
                        <a:cs typeface="Georgia" charset="0"/>
                      </a:endParaRPr>
                    </a:p>
                  </a:txBody>
                  <a:tcPr marL="121920" marR="121920" marT="60960" marB="60960" anchor="ctr">
                    <a:lnR w="12700" cmpd="sng">
                      <a:noFill/>
                    </a:lnR>
                    <a:solidFill>
                      <a:schemeClr val="bg1"/>
                    </a:solidFill>
                  </a:tcPr>
                </a:tc>
                <a:extLst>
                  <a:ext uri="{0D108BD9-81ED-4DB2-BD59-A6C34878D82A}">
                    <a16:rowId xmlns="" xmlns:a16="http://schemas.microsoft.com/office/drawing/2014/main" val="10002"/>
                  </a:ext>
                </a:extLst>
              </a:tr>
              <a:tr h="1292301">
                <a:tc>
                  <a:txBody>
                    <a:bodyPr/>
                    <a:lstStyle/>
                    <a:p>
                      <a:pPr algn="ctr"/>
                      <a:r>
                        <a:rPr lang="en-US" sz="1900" b="0" dirty="0">
                          <a:solidFill>
                            <a:schemeClr val="tx1"/>
                          </a:solidFill>
                          <a:latin typeface="Georgia" charset="0"/>
                          <a:ea typeface="Georgia" charset="0"/>
                          <a:cs typeface="Georgia" charset="0"/>
                        </a:rPr>
                        <a:t>Sustainability</a:t>
                      </a:r>
                    </a:p>
                  </a:txBody>
                  <a:tcPr marL="121920" marR="121920" marT="60960" marB="60960" anchor="ctr">
                    <a:lnL w="12700" cmpd="sng">
                      <a:noFill/>
                    </a:lnL>
                    <a:lnB w="12700" cmpd="sng">
                      <a:noFill/>
                    </a:lnB>
                    <a:solidFill>
                      <a:schemeClr val="bg1"/>
                    </a:solidFill>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900" i="1" dirty="0">
                          <a:solidFill>
                            <a:schemeClr val="tx1"/>
                          </a:solidFill>
                          <a:latin typeface="Georgia" charset="0"/>
                          <a:ea typeface="Georgia" charset="0"/>
                          <a:cs typeface="Georgia" charset="0"/>
                        </a:rPr>
                        <a:t>Sustainable condom programs include diversity of funding sources (external, domestic and private sources) as well as business models that efficiently allocate resources to achieve market growth.  </a:t>
                      </a:r>
                    </a:p>
                  </a:txBody>
                  <a:tcPr marL="121920" marR="121920" marT="60960" marB="60960" anchor="ctr">
                    <a:lnR w="12700" cmpd="sng">
                      <a:noFill/>
                    </a:lnR>
                    <a:lnB w="12700" cmpd="sng">
                      <a:noFill/>
                    </a:lnB>
                    <a:solidFill>
                      <a:schemeClr val="bg1"/>
                    </a:solidFill>
                  </a:tcPr>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5522654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424EBD-4546-4C04-B2C7-AB6D87E2B62E}"/>
              </a:ext>
            </a:extLst>
          </p:cNvPr>
          <p:cNvSpPr>
            <a:spLocks noGrp="1"/>
          </p:cNvSpPr>
          <p:nvPr>
            <p:ph type="title"/>
          </p:nvPr>
        </p:nvSpPr>
        <p:spPr>
          <a:xfrm>
            <a:off x="0" y="0"/>
            <a:ext cx="3112167" cy="6858000"/>
          </a:xfrm>
          <a:solidFill>
            <a:srgbClr val="1B406B"/>
          </a:solidFill>
        </p:spPr>
        <p:txBody>
          <a:bodyPr>
            <a:normAutofit/>
          </a:bodyPr>
          <a:lstStyle/>
          <a:p>
            <a:pPr algn="ctr"/>
            <a:r>
              <a:rPr lang="en-US" sz="4000" dirty="0" smtClean="0">
                <a:solidFill>
                  <a:schemeClr val="bg1"/>
                </a:solidFill>
                <a:latin typeface="Georgia" charset="0"/>
                <a:ea typeface="Georgia" charset="0"/>
                <a:cs typeface="Georgia" charset="0"/>
              </a:rPr>
              <a:t>Market Assessment Tools</a:t>
            </a:r>
            <a:endParaRPr lang="en-US" sz="4000" dirty="0">
              <a:solidFill>
                <a:schemeClr val="bg1"/>
              </a:solidFill>
              <a:latin typeface="Georgia" charset="0"/>
              <a:ea typeface="Georgia" charset="0"/>
              <a:cs typeface="Georgia" charset="0"/>
            </a:endParaRPr>
          </a:p>
        </p:txBody>
      </p:sp>
      <p:sp>
        <p:nvSpPr>
          <p:cNvPr id="4" name="TextBox 3">
            <a:extLst>
              <a:ext uri="{FF2B5EF4-FFF2-40B4-BE49-F238E27FC236}">
                <a16:creationId xmlns="" xmlns:a16="http://schemas.microsoft.com/office/drawing/2014/main" id="{47678E82-B2EF-48F1-8A69-BEDF1F33E5CB}"/>
              </a:ext>
            </a:extLst>
          </p:cNvPr>
          <p:cNvSpPr txBox="1"/>
          <p:nvPr/>
        </p:nvSpPr>
        <p:spPr>
          <a:xfrm>
            <a:off x="0" y="6000978"/>
            <a:ext cx="12192000" cy="584775"/>
          </a:xfrm>
          <a:prstGeom prst="rect">
            <a:avLst/>
          </a:prstGeom>
          <a:noFill/>
        </p:spPr>
        <p:txBody>
          <a:bodyPr wrap="square" rtlCol="0">
            <a:spAutoFit/>
          </a:bodyPr>
          <a:lstStyle/>
          <a:p>
            <a:pPr algn="ctr"/>
            <a:r>
              <a:rPr lang="en-US" sz="1600" dirty="0" smtClean="0">
                <a:solidFill>
                  <a:schemeClr val="bg1"/>
                </a:solidFill>
                <a:latin typeface="Georgia" charset="0"/>
                <a:ea typeface="Georgia" charset="0"/>
                <a:cs typeface="Georgia" charset="0"/>
              </a:rPr>
              <a:t>Detailed guidance to support use of these tools is available @ </a:t>
            </a:r>
            <a:r>
              <a:rPr lang="en-US" sz="1600" dirty="0" smtClean="0">
                <a:solidFill>
                  <a:schemeClr val="bg1"/>
                </a:solidFill>
                <a:latin typeface="Georgia" charset="0"/>
                <a:ea typeface="Georgia" charset="0"/>
                <a:cs typeface="Georgia" charset="0"/>
                <a:hlinkClick r:id="rId3"/>
              </a:rPr>
              <a:t>http://mannglobalhealth.com/</a:t>
            </a:r>
            <a:endParaRPr lang="en-US" sz="1600" dirty="0" smtClean="0">
              <a:solidFill>
                <a:schemeClr val="bg1"/>
              </a:solidFill>
              <a:latin typeface="Georgia" charset="0"/>
              <a:ea typeface="Georgia" charset="0"/>
              <a:cs typeface="Georgia" charset="0"/>
            </a:endParaRPr>
          </a:p>
          <a:p>
            <a:pPr algn="ctr"/>
            <a:r>
              <a:rPr lang="en-US" sz="1600" dirty="0" smtClean="0">
                <a:solidFill>
                  <a:schemeClr val="bg1"/>
                </a:solidFill>
                <a:latin typeface="Georgia" charset="0"/>
                <a:ea typeface="Georgia" charset="0"/>
                <a:cs typeface="Georgia" charset="0"/>
              </a:rPr>
              <a:t>Contact Chastain Mann (</a:t>
            </a:r>
            <a:r>
              <a:rPr lang="en-US" sz="1600" dirty="0" smtClean="0">
                <a:solidFill>
                  <a:schemeClr val="bg1"/>
                </a:solidFill>
                <a:latin typeface="Georgia" charset="0"/>
                <a:ea typeface="Georgia" charset="0"/>
                <a:cs typeface="Georgia" charset="0"/>
                <a:hlinkClick r:id="rId4"/>
              </a:rPr>
              <a:t>chastain@mannglobalhealth.com</a:t>
            </a:r>
            <a:r>
              <a:rPr lang="en-US" sz="1600" dirty="0" smtClean="0">
                <a:solidFill>
                  <a:schemeClr val="bg1"/>
                </a:solidFill>
                <a:latin typeface="Georgia" charset="0"/>
                <a:ea typeface="Georgia" charset="0"/>
                <a:cs typeface="Georgia" charset="0"/>
              </a:rPr>
              <a:t>) for additional details. </a:t>
            </a:r>
            <a:endParaRPr lang="en-US" sz="1600" dirty="0">
              <a:solidFill>
                <a:schemeClr val="bg1"/>
              </a:solidFill>
              <a:latin typeface="Georgia" charset="0"/>
              <a:ea typeface="Georgia" charset="0"/>
              <a:cs typeface="Georgia" charset="0"/>
            </a:endParaRPr>
          </a:p>
        </p:txBody>
      </p:sp>
      <p:sp>
        <p:nvSpPr>
          <p:cNvPr id="10" name="TextBox 9"/>
          <p:cNvSpPr txBox="1"/>
          <p:nvPr/>
        </p:nvSpPr>
        <p:spPr>
          <a:xfrm>
            <a:off x="7758404" y="888071"/>
            <a:ext cx="3884483" cy="369332"/>
          </a:xfrm>
          <a:prstGeom prst="rect">
            <a:avLst/>
          </a:prstGeom>
          <a:noFill/>
        </p:spPr>
        <p:txBody>
          <a:bodyPr wrap="square" rtlCol="0">
            <a:spAutoFit/>
          </a:bodyPr>
          <a:lstStyle/>
          <a:p>
            <a:r>
              <a:rPr lang="en-US" dirty="0">
                <a:solidFill>
                  <a:schemeClr val="bg1">
                    <a:lumMod val="95000"/>
                  </a:schemeClr>
                </a:solidFill>
                <a:latin typeface="Georgia" charset="0"/>
                <a:ea typeface="Georgia" charset="0"/>
                <a:cs typeface="Georgia" charset="0"/>
              </a:rPr>
              <a:t>Comprehensive Condom Indicators</a:t>
            </a:r>
          </a:p>
        </p:txBody>
      </p:sp>
      <p:sp>
        <p:nvSpPr>
          <p:cNvPr id="11" name="TextBox 10"/>
          <p:cNvSpPr txBox="1"/>
          <p:nvPr/>
        </p:nvSpPr>
        <p:spPr>
          <a:xfrm>
            <a:off x="7786685" y="3055552"/>
            <a:ext cx="3590567" cy="369332"/>
          </a:xfrm>
          <a:prstGeom prst="rect">
            <a:avLst/>
          </a:prstGeom>
          <a:noFill/>
        </p:spPr>
        <p:txBody>
          <a:bodyPr wrap="square" rtlCol="0">
            <a:spAutoFit/>
          </a:bodyPr>
          <a:lstStyle/>
          <a:p>
            <a:r>
              <a:rPr lang="en-US" dirty="0">
                <a:solidFill>
                  <a:schemeClr val="bg1">
                    <a:lumMod val="95000"/>
                  </a:schemeClr>
                </a:solidFill>
                <a:latin typeface="Georgia" charset="0"/>
                <a:ea typeface="Georgia" charset="0"/>
                <a:cs typeface="Georgia" charset="0"/>
              </a:rPr>
              <a:t>Condom Data Analysis &amp; Charts</a:t>
            </a:r>
          </a:p>
        </p:txBody>
      </p:sp>
      <p:sp>
        <p:nvSpPr>
          <p:cNvPr id="12" name="TextBox 11"/>
          <p:cNvSpPr txBox="1"/>
          <p:nvPr/>
        </p:nvSpPr>
        <p:spPr>
          <a:xfrm>
            <a:off x="7841116" y="4555681"/>
            <a:ext cx="3536136" cy="1200329"/>
          </a:xfrm>
          <a:prstGeom prst="rect">
            <a:avLst/>
          </a:prstGeom>
          <a:noFill/>
        </p:spPr>
        <p:txBody>
          <a:bodyPr wrap="square" rtlCol="0">
            <a:spAutoFit/>
          </a:bodyPr>
          <a:lstStyle/>
          <a:p>
            <a:r>
              <a:rPr lang="en-US" dirty="0">
                <a:solidFill>
                  <a:schemeClr val="bg1">
                    <a:lumMod val="95000"/>
                  </a:schemeClr>
                </a:solidFill>
                <a:latin typeface="Georgia" charset="0"/>
                <a:ea typeface="Georgia" charset="0"/>
                <a:cs typeface="Georgia" charset="0"/>
              </a:rPr>
              <a:t>Condom needs estimates UNAIDS Condom </a:t>
            </a:r>
            <a:r>
              <a:rPr lang="en-US" dirty="0" smtClean="0">
                <a:solidFill>
                  <a:schemeClr val="bg1">
                    <a:lumMod val="95000"/>
                  </a:schemeClr>
                </a:solidFill>
                <a:latin typeface="Georgia" charset="0"/>
                <a:ea typeface="Georgia" charset="0"/>
                <a:cs typeface="Georgia" charset="0"/>
              </a:rPr>
              <a:t>Fast-Track </a:t>
            </a:r>
            <a:r>
              <a:rPr lang="en-US" dirty="0">
                <a:solidFill>
                  <a:schemeClr val="bg1">
                    <a:lumMod val="95000"/>
                  </a:schemeClr>
                </a:solidFill>
                <a:latin typeface="Georgia" charset="0"/>
                <a:ea typeface="Georgia" charset="0"/>
                <a:cs typeface="Georgia" charset="0"/>
              </a:rPr>
              <a:t>T</a:t>
            </a:r>
            <a:r>
              <a:rPr lang="en-US" dirty="0" smtClean="0">
                <a:solidFill>
                  <a:schemeClr val="bg1">
                    <a:lumMod val="95000"/>
                  </a:schemeClr>
                </a:solidFill>
                <a:latin typeface="Georgia" charset="0"/>
                <a:ea typeface="Georgia" charset="0"/>
                <a:cs typeface="Georgia" charset="0"/>
              </a:rPr>
              <a:t>ool </a:t>
            </a:r>
            <a:r>
              <a:rPr lang="en-US" dirty="0">
                <a:solidFill>
                  <a:schemeClr val="bg1">
                    <a:lumMod val="95000"/>
                  </a:schemeClr>
                </a:solidFill>
                <a:latin typeface="Georgia" charset="0"/>
                <a:ea typeface="Georgia" charset="0"/>
                <a:cs typeface="Georgia" charset="0"/>
              </a:rPr>
              <a:t/>
            </a:r>
            <a:br>
              <a:rPr lang="en-US" dirty="0">
                <a:solidFill>
                  <a:schemeClr val="bg1">
                    <a:lumMod val="95000"/>
                  </a:schemeClr>
                </a:solidFill>
                <a:latin typeface="Georgia" charset="0"/>
                <a:ea typeface="Georgia" charset="0"/>
                <a:cs typeface="Georgia" charset="0"/>
              </a:rPr>
            </a:br>
            <a:endParaRPr lang="en-US" dirty="0">
              <a:solidFill>
                <a:schemeClr val="bg1">
                  <a:lumMod val="95000"/>
                </a:schemeClr>
              </a:solidFill>
              <a:latin typeface="Georgia" charset="0"/>
              <a:ea typeface="Georgia" charset="0"/>
              <a:cs typeface="Georgia" charset="0"/>
            </a:endParaRPr>
          </a:p>
        </p:txBody>
      </p:sp>
      <p:pic>
        <p:nvPicPr>
          <p:cNvPr id="16" name="Picture 15"/>
          <p:cNvPicPr>
            <a:picLocks noChangeAspect="1"/>
          </p:cNvPicPr>
          <p:nvPr/>
        </p:nvPicPr>
        <p:blipFill>
          <a:blip r:embed="rId5"/>
          <a:stretch>
            <a:fillRect/>
          </a:stretch>
        </p:blipFill>
        <p:spPr>
          <a:xfrm>
            <a:off x="3479498" y="320843"/>
            <a:ext cx="4107178" cy="1715817"/>
          </a:xfrm>
          <a:prstGeom prst="rect">
            <a:avLst/>
          </a:prstGeom>
          <a:ln>
            <a:solidFill>
              <a:schemeClr val="tx1"/>
            </a:solidFill>
          </a:ln>
        </p:spPr>
      </p:pic>
      <p:pic>
        <p:nvPicPr>
          <p:cNvPr id="17" name="Picture 16"/>
          <p:cNvPicPr>
            <a:picLocks noChangeAspect="1"/>
          </p:cNvPicPr>
          <p:nvPr/>
        </p:nvPicPr>
        <p:blipFill>
          <a:blip r:embed="rId6"/>
          <a:stretch>
            <a:fillRect/>
          </a:stretch>
        </p:blipFill>
        <p:spPr>
          <a:xfrm>
            <a:off x="3479498" y="2390693"/>
            <a:ext cx="4154906" cy="1565867"/>
          </a:xfrm>
          <a:prstGeom prst="rect">
            <a:avLst/>
          </a:prstGeom>
          <a:ln>
            <a:solidFill>
              <a:schemeClr val="tx1"/>
            </a:solidFill>
          </a:ln>
        </p:spPr>
      </p:pic>
      <p:pic>
        <p:nvPicPr>
          <p:cNvPr id="18" name="Picture 17"/>
          <p:cNvPicPr>
            <a:picLocks noChangeAspect="1"/>
          </p:cNvPicPr>
          <p:nvPr/>
        </p:nvPicPr>
        <p:blipFill>
          <a:blip r:embed="rId7"/>
          <a:stretch>
            <a:fillRect/>
          </a:stretch>
        </p:blipFill>
        <p:spPr>
          <a:xfrm>
            <a:off x="3479498" y="4143882"/>
            <a:ext cx="4154906" cy="1605542"/>
          </a:xfrm>
          <a:prstGeom prst="rect">
            <a:avLst/>
          </a:prstGeom>
          <a:ln>
            <a:solidFill>
              <a:schemeClr val="tx1"/>
            </a:solidFill>
          </a:ln>
        </p:spPr>
      </p:pic>
    </p:spTree>
    <p:extLst>
      <p:ext uri="{BB962C8B-B14F-4D97-AF65-F5344CB8AC3E}">
        <p14:creationId xmlns:p14="http://schemas.microsoft.com/office/powerpoint/2010/main" val="39443067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424EBD-4546-4C04-B2C7-AB6D87E2B62E}"/>
              </a:ext>
            </a:extLst>
          </p:cNvPr>
          <p:cNvSpPr>
            <a:spLocks noGrp="1"/>
          </p:cNvSpPr>
          <p:nvPr>
            <p:ph type="title"/>
          </p:nvPr>
        </p:nvSpPr>
        <p:spPr>
          <a:xfrm>
            <a:off x="0" y="0"/>
            <a:ext cx="3112167" cy="6858000"/>
          </a:xfrm>
          <a:solidFill>
            <a:srgbClr val="1B406B"/>
          </a:solidFill>
        </p:spPr>
        <p:txBody>
          <a:bodyPr>
            <a:normAutofit/>
          </a:bodyPr>
          <a:lstStyle/>
          <a:p>
            <a:pPr algn="ctr"/>
            <a:r>
              <a:rPr lang="en-US" sz="4000" dirty="0">
                <a:solidFill>
                  <a:schemeClr val="bg1"/>
                </a:solidFill>
                <a:latin typeface="Georgia" charset="0"/>
                <a:ea typeface="Georgia" charset="0"/>
                <a:cs typeface="Georgia" charset="0"/>
              </a:rPr>
              <a:t>Market Assessment Tools</a:t>
            </a:r>
          </a:p>
        </p:txBody>
      </p:sp>
      <p:sp>
        <p:nvSpPr>
          <p:cNvPr id="4" name="TextBox 3">
            <a:extLst>
              <a:ext uri="{FF2B5EF4-FFF2-40B4-BE49-F238E27FC236}">
                <a16:creationId xmlns="" xmlns:a16="http://schemas.microsoft.com/office/drawing/2014/main" id="{47678E82-B2EF-48F1-8A69-BEDF1F33E5CB}"/>
              </a:ext>
            </a:extLst>
          </p:cNvPr>
          <p:cNvSpPr txBox="1"/>
          <p:nvPr/>
        </p:nvSpPr>
        <p:spPr>
          <a:xfrm>
            <a:off x="992502" y="6033756"/>
            <a:ext cx="9982200" cy="646331"/>
          </a:xfrm>
          <a:prstGeom prst="rect">
            <a:avLst/>
          </a:prstGeom>
          <a:noFill/>
        </p:spPr>
        <p:txBody>
          <a:bodyPr wrap="square" rtlCol="0">
            <a:spAutoFit/>
          </a:bodyPr>
          <a:lstStyle/>
          <a:p>
            <a:pPr algn="ctr"/>
            <a:r>
              <a:rPr lang="en-US" dirty="0">
                <a:solidFill>
                  <a:schemeClr val="bg1"/>
                </a:solidFill>
                <a:latin typeface="Georgia" charset="0"/>
                <a:ea typeface="Georgia" charset="0"/>
                <a:cs typeface="Georgia" charset="0"/>
              </a:rPr>
              <a:t>Detailed guidance to support use of these tools is available @ </a:t>
            </a:r>
            <a:r>
              <a:rPr lang="en-US" dirty="0">
                <a:solidFill>
                  <a:schemeClr val="bg1"/>
                </a:solidFill>
                <a:latin typeface="Georgia" charset="0"/>
                <a:ea typeface="Georgia" charset="0"/>
                <a:cs typeface="Georgia" charset="0"/>
                <a:hlinkClick r:id="rId3"/>
              </a:rPr>
              <a:t>http://mannglobalhealth.com/</a:t>
            </a:r>
            <a:endParaRPr lang="en-US" dirty="0">
              <a:solidFill>
                <a:schemeClr val="bg1"/>
              </a:solidFill>
              <a:latin typeface="Georgia" charset="0"/>
              <a:ea typeface="Georgia" charset="0"/>
              <a:cs typeface="Georgia" charset="0"/>
            </a:endParaRPr>
          </a:p>
          <a:p>
            <a:pPr algn="ctr"/>
            <a:r>
              <a:rPr lang="en-US" dirty="0">
                <a:solidFill>
                  <a:schemeClr val="bg1"/>
                </a:solidFill>
                <a:latin typeface="Georgia" charset="0"/>
                <a:ea typeface="Georgia" charset="0"/>
                <a:cs typeface="Georgia" charset="0"/>
              </a:rPr>
              <a:t>Contact Chastain Mann (</a:t>
            </a:r>
            <a:r>
              <a:rPr lang="en-US" dirty="0">
                <a:solidFill>
                  <a:schemeClr val="bg1"/>
                </a:solidFill>
                <a:latin typeface="Georgia" charset="0"/>
                <a:ea typeface="Georgia" charset="0"/>
                <a:cs typeface="Georgia" charset="0"/>
                <a:hlinkClick r:id="rId4"/>
              </a:rPr>
              <a:t>chastain@mannglobalhealth.com</a:t>
            </a:r>
            <a:r>
              <a:rPr lang="en-US" dirty="0">
                <a:solidFill>
                  <a:schemeClr val="bg1"/>
                </a:solidFill>
                <a:latin typeface="Georgia" charset="0"/>
                <a:ea typeface="Georgia" charset="0"/>
                <a:cs typeface="Georgia" charset="0"/>
              </a:rPr>
              <a:t>) for additional details. </a:t>
            </a:r>
          </a:p>
        </p:txBody>
      </p:sp>
      <p:graphicFrame>
        <p:nvGraphicFramePr>
          <p:cNvPr id="3" name="Table 2"/>
          <p:cNvGraphicFramePr>
            <a:graphicFrameLocks noGrp="1"/>
          </p:cNvGraphicFramePr>
          <p:nvPr>
            <p:extLst>
              <p:ext uri="{D42A27DB-BD31-4B8C-83A1-F6EECF244321}">
                <p14:modId xmlns:p14="http://schemas.microsoft.com/office/powerpoint/2010/main" val="119158029"/>
              </p:ext>
            </p:extLst>
          </p:nvPr>
        </p:nvGraphicFramePr>
        <p:xfrm>
          <a:off x="3352707" y="798494"/>
          <a:ext cx="8074527" cy="4750695"/>
        </p:xfrm>
        <a:graphic>
          <a:graphicData uri="http://schemas.openxmlformats.org/drawingml/2006/table">
            <a:tbl>
              <a:tblPr firstRow="1" bandRow="1">
                <a:tableStyleId>{5C22544A-7EE6-4342-B048-85BDC9FD1C3A}</a:tableStyleId>
              </a:tblPr>
              <a:tblGrid>
                <a:gridCol w="1710525">
                  <a:extLst>
                    <a:ext uri="{9D8B030D-6E8A-4147-A177-3AD203B41FA5}">
                      <a16:colId xmlns="" xmlns:a16="http://schemas.microsoft.com/office/drawing/2014/main" val="20000"/>
                    </a:ext>
                  </a:extLst>
                </a:gridCol>
                <a:gridCol w="6364002">
                  <a:extLst>
                    <a:ext uri="{9D8B030D-6E8A-4147-A177-3AD203B41FA5}">
                      <a16:colId xmlns="" xmlns:a16="http://schemas.microsoft.com/office/drawing/2014/main" val="20001"/>
                    </a:ext>
                  </a:extLst>
                </a:gridCol>
              </a:tblGrid>
              <a:tr h="618471">
                <a:tc gridSpan="2">
                  <a:txBody>
                    <a:bodyPr/>
                    <a:lstStyle/>
                    <a:p>
                      <a:r>
                        <a:rPr lang="en-US" dirty="0"/>
                        <a:t>Tool</a:t>
                      </a:r>
                      <a:r>
                        <a:rPr lang="en-US" baseline="0" dirty="0"/>
                        <a:t>s for Market Assessment</a:t>
                      </a:r>
                      <a:endParaRPr lang="en-US" dirty="0"/>
                    </a:p>
                  </a:txBody>
                  <a:tcPr>
                    <a:solidFill>
                      <a:srgbClr val="5BADAC"/>
                    </a:solidFill>
                  </a:tcPr>
                </a:tc>
                <a:tc hMerge="1">
                  <a:txBody>
                    <a:bodyPr/>
                    <a:lstStyle/>
                    <a:p>
                      <a:endParaRPr lang="en-US" dirty="0"/>
                    </a:p>
                  </a:txBody>
                  <a:tcPr/>
                </a:tc>
                <a:extLst>
                  <a:ext uri="{0D108BD9-81ED-4DB2-BD59-A6C34878D82A}">
                    <a16:rowId xmlns="" xmlns:a16="http://schemas.microsoft.com/office/drawing/2014/main" val="10000"/>
                  </a:ext>
                </a:extLst>
              </a:tr>
              <a:tr h="459136">
                <a:tc>
                  <a:txBody>
                    <a:bodyPr/>
                    <a:lstStyle/>
                    <a:p>
                      <a:pPr algn="ctr"/>
                      <a:r>
                        <a:rPr lang="en-US" dirty="0"/>
                        <a:t>1</a:t>
                      </a:r>
                    </a:p>
                  </a:txBody>
                  <a:tcPr>
                    <a:solidFill>
                      <a:schemeClr val="bg1">
                        <a:lumMod val="85000"/>
                      </a:schemeClr>
                    </a:solidFill>
                  </a:tcPr>
                </a:tc>
                <a:tc>
                  <a:txBody>
                    <a:bodyPr/>
                    <a:lstStyle/>
                    <a:p>
                      <a:r>
                        <a:rPr lang="en-US" dirty="0"/>
                        <a:t>Key Informant</a:t>
                      </a:r>
                      <a:r>
                        <a:rPr lang="en-US" baseline="0" dirty="0"/>
                        <a:t> Interview Guide</a:t>
                      </a:r>
                      <a:endParaRPr lang="en-US" dirty="0"/>
                    </a:p>
                  </a:txBody>
                  <a:tcPr>
                    <a:solidFill>
                      <a:schemeClr val="bg1">
                        <a:lumMod val="85000"/>
                      </a:schemeClr>
                    </a:solidFill>
                  </a:tcPr>
                </a:tc>
                <a:extLst>
                  <a:ext uri="{0D108BD9-81ED-4DB2-BD59-A6C34878D82A}">
                    <a16:rowId xmlns="" xmlns:a16="http://schemas.microsoft.com/office/drawing/2014/main" val="10001"/>
                  </a:ext>
                </a:extLst>
              </a:tr>
              <a:tr h="459136">
                <a:tc>
                  <a:txBody>
                    <a:bodyPr/>
                    <a:lstStyle/>
                    <a:p>
                      <a:pPr algn="ctr"/>
                      <a:r>
                        <a:rPr lang="en-US" dirty="0"/>
                        <a:t>2</a:t>
                      </a:r>
                    </a:p>
                  </a:txBody>
                  <a:tcPr/>
                </a:tc>
                <a:tc>
                  <a:txBody>
                    <a:bodyPr/>
                    <a:lstStyle/>
                    <a:p>
                      <a:r>
                        <a:rPr lang="en-US" dirty="0"/>
                        <a:t>Condom Market Landscaping Guidance</a:t>
                      </a:r>
                    </a:p>
                  </a:txBody>
                  <a:tcPr/>
                </a:tc>
                <a:extLst>
                  <a:ext uri="{0D108BD9-81ED-4DB2-BD59-A6C34878D82A}">
                    <a16:rowId xmlns="" xmlns:a16="http://schemas.microsoft.com/office/drawing/2014/main" val="10002"/>
                  </a:ext>
                </a:extLst>
              </a:tr>
              <a:tr h="459136">
                <a:tc>
                  <a:txBody>
                    <a:bodyPr/>
                    <a:lstStyle/>
                    <a:p>
                      <a:pPr algn="ctr"/>
                      <a:r>
                        <a:rPr lang="en-US" dirty="0"/>
                        <a:t>3</a:t>
                      </a:r>
                    </a:p>
                  </a:txBody>
                  <a:tcPr>
                    <a:solidFill>
                      <a:schemeClr val="bg1">
                        <a:lumMod val="85000"/>
                      </a:schemeClr>
                    </a:solidFill>
                  </a:tcPr>
                </a:tc>
                <a:tc>
                  <a:txBody>
                    <a:bodyPr/>
                    <a:lstStyle/>
                    <a:p>
                      <a:r>
                        <a:rPr lang="en-US" dirty="0"/>
                        <a:t>Value Chain Analysis</a:t>
                      </a:r>
                      <a:r>
                        <a:rPr lang="en-US" baseline="0" dirty="0"/>
                        <a:t> Questionnaire</a:t>
                      </a:r>
                      <a:endParaRPr lang="en-US" dirty="0"/>
                    </a:p>
                  </a:txBody>
                  <a:tcPr>
                    <a:solidFill>
                      <a:schemeClr val="bg1">
                        <a:lumMod val="85000"/>
                      </a:schemeClr>
                    </a:solidFill>
                  </a:tcPr>
                </a:tc>
                <a:extLst>
                  <a:ext uri="{0D108BD9-81ED-4DB2-BD59-A6C34878D82A}">
                    <a16:rowId xmlns="" xmlns:a16="http://schemas.microsoft.com/office/drawing/2014/main" val="10003"/>
                  </a:ext>
                </a:extLst>
              </a:tr>
              <a:tr h="459136">
                <a:tc>
                  <a:txBody>
                    <a:bodyPr/>
                    <a:lstStyle/>
                    <a:p>
                      <a:pPr algn="ctr"/>
                      <a:r>
                        <a:rPr lang="en-US" dirty="0"/>
                        <a:t>4</a:t>
                      </a:r>
                    </a:p>
                  </a:txBody>
                  <a:tcPr/>
                </a:tc>
                <a:tc>
                  <a:txBody>
                    <a:bodyPr/>
                    <a:lstStyle/>
                    <a:p>
                      <a:r>
                        <a:rPr lang="en-US" dirty="0"/>
                        <a:t>Condom Data Analysis &amp;</a:t>
                      </a:r>
                      <a:r>
                        <a:rPr lang="en-US" baseline="0" dirty="0"/>
                        <a:t> Charts (Excel)</a:t>
                      </a:r>
                      <a:endParaRPr lang="en-US" dirty="0"/>
                    </a:p>
                  </a:txBody>
                  <a:tcPr/>
                </a:tc>
                <a:extLst>
                  <a:ext uri="{0D108BD9-81ED-4DB2-BD59-A6C34878D82A}">
                    <a16:rowId xmlns="" xmlns:a16="http://schemas.microsoft.com/office/drawing/2014/main" val="10004"/>
                  </a:ext>
                </a:extLst>
              </a:tr>
              <a:tr h="459136">
                <a:tc>
                  <a:txBody>
                    <a:bodyPr/>
                    <a:lstStyle/>
                    <a:p>
                      <a:pPr algn="ctr"/>
                      <a:r>
                        <a:rPr lang="en-US" dirty="0"/>
                        <a:t>5</a:t>
                      </a:r>
                    </a:p>
                  </a:txBody>
                  <a:tcPr>
                    <a:solidFill>
                      <a:schemeClr val="bg1">
                        <a:lumMod val="85000"/>
                      </a:schemeClr>
                    </a:solidFill>
                  </a:tcPr>
                </a:tc>
                <a:tc>
                  <a:txBody>
                    <a:bodyPr/>
                    <a:lstStyle/>
                    <a:p>
                      <a:r>
                        <a:rPr lang="en-US" dirty="0"/>
                        <a:t>Comprehensive</a:t>
                      </a:r>
                      <a:r>
                        <a:rPr lang="en-US" baseline="0" dirty="0"/>
                        <a:t> Condom Indicators (Excel)</a:t>
                      </a:r>
                      <a:endParaRPr lang="en-US" dirty="0"/>
                    </a:p>
                  </a:txBody>
                  <a:tcPr>
                    <a:solidFill>
                      <a:schemeClr val="bg1">
                        <a:lumMod val="85000"/>
                      </a:schemeClr>
                    </a:solidFill>
                  </a:tcPr>
                </a:tc>
                <a:extLst>
                  <a:ext uri="{0D108BD9-81ED-4DB2-BD59-A6C34878D82A}">
                    <a16:rowId xmlns="" xmlns:a16="http://schemas.microsoft.com/office/drawing/2014/main" val="10005"/>
                  </a:ext>
                </a:extLst>
              </a:tr>
              <a:tr h="459136">
                <a:tc>
                  <a:txBody>
                    <a:bodyPr/>
                    <a:lstStyle/>
                    <a:p>
                      <a:pPr algn="ctr"/>
                      <a:r>
                        <a:rPr lang="en-US" dirty="0"/>
                        <a:t>6</a:t>
                      </a:r>
                    </a:p>
                  </a:txBody>
                  <a:tcPr/>
                </a:tc>
                <a:tc>
                  <a:txBody>
                    <a:bodyPr/>
                    <a:lstStyle/>
                    <a:p>
                      <a:r>
                        <a:rPr lang="en-US" dirty="0"/>
                        <a:t>Condom Needs Estimate </a:t>
                      </a:r>
                      <a:r>
                        <a:rPr lang="mr-IN" dirty="0"/>
                        <a:t>–</a:t>
                      </a:r>
                      <a:r>
                        <a:rPr lang="en-US" dirty="0"/>
                        <a:t> UNAIDS Fast Track</a:t>
                      </a:r>
                      <a:r>
                        <a:rPr lang="en-US" baseline="0" dirty="0"/>
                        <a:t> Tool</a:t>
                      </a:r>
                      <a:endParaRPr lang="en-US" dirty="0"/>
                    </a:p>
                  </a:txBody>
                  <a:tcPr/>
                </a:tc>
                <a:extLst>
                  <a:ext uri="{0D108BD9-81ED-4DB2-BD59-A6C34878D82A}">
                    <a16:rowId xmlns="" xmlns:a16="http://schemas.microsoft.com/office/drawing/2014/main" val="10006"/>
                  </a:ext>
                </a:extLst>
              </a:tr>
              <a:tr h="459136">
                <a:tc>
                  <a:txBody>
                    <a:bodyPr/>
                    <a:lstStyle/>
                    <a:p>
                      <a:pPr algn="ctr"/>
                      <a:r>
                        <a:rPr lang="en-US" dirty="0"/>
                        <a:t>7</a:t>
                      </a:r>
                    </a:p>
                  </a:txBody>
                  <a:tcPr>
                    <a:solidFill>
                      <a:schemeClr val="bg1">
                        <a:lumMod val="85000"/>
                      </a:schemeClr>
                    </a:solidFill>
                  </a:tcPr>
                </a:tc>
                <a:tc>
                  <a:txBody>
                    <a:bodyPr/>
                    <a:lstStyle/>
                    <a:p>
                      <a:r>
                        <a:rPr lang="en-US" dirty="0"/>
                        <a:t>Market Structure Sample</a:t>
                      </a:r>
                    </a:p>
                  </a:txBody>
                  <a:tcPr>
                    <a:solidFill>
                      <a:schemeClr val="bg1">
                        <a:lumMod val="85000"/>
                      </a:schemeClr>
                    </a:solidFill>
                  </a:tcPr>
                </a:tc>
                <a:extLst>
                  <a:ext uri="{0D108BD9-81ED-4DB2-BD59-A6C34878D82A}">
                    <a16:rowId xmlns="" xmlns:a16="http://schemas.microsoft.com/office/drawing/2014/main" val="10007"/>
                  </a:ext>
                </a:extLst>
              </a:tr>
              <a:tr h="459136">
                <a:tc>
                  <a:txBody>
                    <a:bodyPr/>
                    <a:lstStyle/>
                    <a:p>
                      <a:pPr algn="ctr"/>
                      <a:r>
                        <a:rPr lang="en-US" dirty="0"/>
                        <a:t>8</a:t>
                      </a:r>
                    </a:p>
                  </a:txBody>
                  <a:tcPr/>
                </a:tc>
                <a:tc>
                  <a:txBody>
                    <a:bodyPr/>
                    <a:lstStyle/>
                    <a:p>
                      <a:r>
                        <a:rPr lang="en-US" dirty="0"/>
                        <a:t>Generic</a:t>
                      </a:r>
                      <a:r>
                        <a:rPr lang="en-US" baseline="0" dirty="0"/>
                        <a:t> Letter of Introduction</a:t>
                      </a:r>
                      <a:endParaRPr lang="en-US" dirty="0"/>
                    </a:p>
                  </a:txBody>
                  <a:tcPr/>
                </a:tc>
                <a:extLst>
                  <a:ext uri="{0D108BD9-81ED-4DB2-BD59-A6C34878D82A}">
                    <a16:rowId xmlns="" xmlns:a16="http://schemas.microsoft.com/office/drawing/2014/main" val="10008"/>
                  </a:ext>
                </a:extLst>
              </a:tr>
              <a:tr h="459136">
                <a:tc>
                  <a:txBody>
                    <a:bodyPr/>
                    <a:lstStyle/>
                    <a:p>
                      <a:pPr algn="ctr"/>
                      <a:r>
                        <a:rPr lang="en-US" dirty="0"/>
                        <a:t>9</a:t>
                      </a:r>
                    </a:p>
                  </a:txBody>
                  <a:tcPr>
                    <a:solidFill>
                      <a:schemeClr val="bg1">
                        <a:lumMod val="85000"/>
                      </a:schemeClr>
                    </a:solidFill>
                  </a:tcPr>
                </a:tc>
                <a:tc>
                  <a:txBody>
                    <a:bodyPr/>
                    <a:lstStyle/>
                    <a:p>
                      <a:r>
                        <a:rPr lang="en-US" dirty="0"/>
                        <a:t>Guidance</a:t>
                      </a:r>
                      <a:r>
                        <a:rPr lang="en-US" baseline="0" dirty="0"/>
                        <a:t> on How to Use Tools</a:t>
                      </a:r>
                      <a:endParaRPr lang="en-US" dirty="0"/>
                    </a:p>
                  </a:txBody>
                  <a:tcPr>
                    <a:solidFill>
                      <a:schemeClr val="bg1">
                        <a:lumMod val="85000"/>
                      </a:schemeClr>
                    </a:solidFill>
                  </a:tcPr>
                </a:tc>
                <a:extLst>
                  <a:ext uri="{0D108BD9-81ED-4DB2-BD59-A6C34878D82A}">
                    <a16:rowId xmlns="" xmlns:a16="http://schemas.microsoft.com/office/drawing/2014/main" val="10009"/>
                  </a:ext>
                </a:extLst>
              </a:tr>
            </a:tbl>
          </a:graphicData>
        </a:graphic>
      </p:graphicFrame>
    </p:spTree>
    <p:extLst>
      <p:ext uri="{BB962C8B-B14F-4D97-AF65-F5344CB8AC3E}">
        <p14:creationId xmlns:p14="http://schemas.microsoft.com/office/powerpoint/2010/main" val="1994870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95791"/>
            <a:ext cx="12192000" cy="1325563"/>
          </a:xfrm>
        </p:spPr>
        <p:txBody>
          <a:bodyPr>
            <a:normAutofit/>
          </a:bodyPr>
          <a:lstStyle/>
          <a:p>
            <a:pPr algn="ctr"/>
            <a:r>
              <a:rPr lang="en-US" sz="3600" dirty="0">
                <a:solidFill>
                  <a:schemeClr val="bg1"/>
                </a:solidFill>
                <a:latin typeface="Georgia" charset="0"/>
                <a:ea typeface="Georgia" charset="0"/>
                <a:cs typeface="Georgia" charset="0"/>
              </a:rPr>
              <a:t>Condom Pathway </a:t>
            </a:r>
            <a:r>
              <a:rPr lang="en-US" sz="3600" dirty="0">
                <a:solidFill>
                  <a:schemeClr val="bg1"/>
                </a:solidFill>
                <a:latin typeface="Georgia" charset="0"/>
                <a:ea typeface="Georgia" charset="0"/>
                <a:cs typeface="Georgia" charset="0"/>
                <a:hlinkClick r:id="rId3"/>
              </a:rPr>
              <a:t>Working Prototype Dashboard</a:t>
            </a:r>
            <a:r>
              <a:rPr lang="en-US" sz="3600" dirty="0">
                <a:solidFill>
                  <a:schemeClr val="bg1"/>
                </a:solidFill>
                <a:latin typeface="Georgia" charset="0"/>
                <a:ea typeface="Georgia" charset="0"/>
                <a:cs typeface="Georgia" charset="0"/>
              </a:rPr>
              <a:t/>
            </a:r>
            <a:br>
              <a:rPr lang="en-US" sz="3600" dirty="0">
                <a:solidFill>
                  <a:schemeClr val="bg1"/>
                </a:solidFill>
                <a:latin typeface="Georgia" charset="0"/>
                <a:ea typeface="Georgia" charset="0"/>
                <a:cs typeface="Georgia" charset="0"/>
              </a:rPr>
            </a:br>
            <a:endParaRPr lang="en-US" sz="3600" dirty="0">
              <a:solidFill>
                <a:schemeClr val="bg1"/>
              </a:solidFill>
              <a:latin typeface="Georgia" charset="0"/>
              <a:ea typeface="Georgia" charset="0"/>
              <a:cs typeface="Georgia" charset="0"/>
            </a:endParaRPr>
          </a:p>
        </p:txBody>
      </p:sp>
      <p:pic>
        <p:nvPicPr>
          <p:cNvPr id="3" name="Picture 2"/>
          <p:cNvPicPr>
            <a:picLocks noChangeAspect="1"/>
          </p:cNvPicPr>
          <p:nvPr/>
        </p:nvPicPr>
        <p:blipFill>
          <a:blip r:embed="rId4"/>
          <a:stretch>
            <a:fillRect/>
          </a:stretch>
        </p:blipFill>
        <p:spPr>
          <a:xfrm>
            <a:off x="2806262" y="1010699"/>
            <a:ext cx="6835944" cy="5027493"/>
          </a:xfrm>
          <a:prstGeom prst="rect">
            <a:avLst/>
          </a:prstGeom>
        </p:spPr>
      </p:pic>
      <p:sp>
        <p:nvSpPr>
          <p:cNvPr id="7" name="TextBox 6">
            <a:extLst>
              <a:ext uri="{FF2B5EF4-FFF2-40B4-BE49-F238E27FC236}">
                <a16:creationId xmlns="" xmlns:a16="http://schemas.microsoft.com/office/drawing/2014/main" id="{47678E82-B2EF-48F1-8A69-BEDF1F33E5CB}"/>
              </a:ext>
            </a:extLst>
          </p:cNvPr>
          <p:cNvSpPr txBox="1"/>
          <p:nvPr/>
        </p:nvSpPr>
        <p:spPr>
          <a:xfrm>
            <a:off x="992502" y="6211669"/>
            <a:ext cx="9982200" cy="646331"/>
          </a:xfrm>
          <a:prstGeom prst="rect">
            <a:avLst/>
          </a:prstGeom>
          <a:noFill/>
        </p:spPr>
        <p:txBody>
          <a:bodyPr wrap="square" rtlCol="0">
            <a:spAutoFit/>
          </a:bodyPr>
          <a:lstStyle/>
          <a:p>
            <a:pPr algn="ctr"/>
            <a:r>
              <a:rPr lang="en-US" dirty="0" smtClean="0">
                <a:solidFill>
                  <a:schemeClr val="bg1"/>
                </a:solidFill>
                <a:latin typeface="Georgia" charset="0"/>
                <a:ea typeface="Georgia" charset="0"/>
                <a:cs typeface="Georgia" charset="0"/>
              </a:rPr>
              <a:t>A draft of this tool is available </a:t>
            </a:r>
            <a:r>
              <a:rPr lang="en-US" dirty="0" smtClean="0">
                <a:solidFill>
                  <a:schemeClr val="bg1"/>
                </a:solidFill>
                <a:latin typeface="Georgia" charset="0"/>
                <a:ea typeface="Georgia" charset="0"/>
                <a:cs typeface="Georgia" charset="0"/>
                <a:hlinkClick r:id="rId5"/>
              </a:rPr>
              <a:t>here</a:t>
            </a:r>
            <a:r>
              <a:rPr lang="en-US" dirty="0" smtClean="0">
                <a:solidFill>
                  <a:schemeClr val="bg1"/>
                </a:solidFill>
                <a:latin typeface="Georgia" charset="0"/>
                <a:ea typeface="Georgia" charset="0"/>
                <a:cs typeface="Georgia" charset="0"/>
              </a:rPr>
              <a:t>.</a:t>
            </a:r>
            <a:endParaRPr lang="en-US" dirty="0">
              <a:solidFill>
                <a:schemeClr val="bg1"/>
              </a:solidFill>
              <a:latin typeface="Georgia" charset="0"/>
              <a:ea typeface="Georgia" charset="0"/>
              <a:cs typeface="Georgia" charset="0"/>
            </a:endParaRPr>
          </a:p>
          <a:p>
            <a:pPr algn="ctr"/>
            <a:r>
              <a:rPr lang="en-US" dirty="0">
                <a:solidFill>
                  <a:schemeClr val="bg1"/>
                </a:solidFill>
                <a:latin typeface="Georgia" charset="0"/>
                <a:ea typeface="Georgia" charset="0"/>
                <a:cs typeface="Georgia" charset="0"/>
              </a:rPr>
              <a:t>Contact Chastain Mann (</a:t>
            </a:r>
            <a:r>
              <a:rPr lang="en-US" dirty="0">
                <a:solidFill>
                  <a:schemeClr val="bg1"/>
                </a:solidFill>
                <a:latin typeface="Georgia" charset="0"/>
                <a:ea typeface="Georgia" charset="0"/>
                <a:cs typeface="Georgia" charset="0"/>
                <a:hlinkClick r:id="rId6"/>
              </a:rPr>
              <a:t>chastain@mannglobalhealth.com</a:t>
            </a:r>
            <a:r>
              <a:rPr lang="en-US" dirty="0">
                <a:solidFill>
                  <a:schemeClr val="bg1"/>
                </a:solidFill>
                <a:latin typeface="Georgia" charset="0"/>
                <a:ea typeface="Georgia" charset="0"/>
                <a:cs typeface="Georgia" charset="0"/>
              </a:rPr>
              <a:t>) for additional details. </a:t>
            </a:r>
          </a:p>
        </p:txBody>
      </p:sp>
    </p:spTree>
    <p:extLst>
      <p:ext uri="{BB962C8B-B14F-4D97-AF65-F5344CB8AC3E}">
        <p14:creationId xmlns:p14="http://schemas.microsoft.com/office/powerpoint/2010/main" val="32230901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718768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7" name="Title 1"/>
          <p:cNvSpPr txBox="1">
            <a:spLocks/>
          </p:cNvSpPr>
          <p:nvPr/>
        </p:nvSpPr>
        <p:spPr>
          <a:xfrm>
            <a:off x="0" y="22184"/>
            <a:ext cx="12192000" cy="798065"/>
          </a:xfrm>
          <a:prstGeom prst="rect">
            <a:avLst/>
          </a:prstGeom>
          <a:solidFill>
            <a:srgbClr val="16406C"/>
          </a:solidFill>
          <a:ln>
            <a:noFill/>
          </a:ln>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i="1" dirty="0">
                <a:solidFill>
                  <a:schemeClr val="bg1"/>
                </a:solidFill>
                <a:latin typeface="Georgia" charset="0"/>
                <a:ea typeface="Georgia" charset="0"/>
                <a:cs typeface="Georgia" charset="0"/>
              </a:rPr>
              <a:t>Condom Program Stewardship</a:t>
            </a:r>
            <a:endParaRPr lang="en-US" sz="3200" dirty="0">
              <a:solidFill>
                <a:schemeClr val="bg1"/>
              </a:solidFill>
              <a:latin typeface="Georgia" charset="0"/>
              <a:ea typeface="Georgia" charset="0"/>
              <a:cs typeface="Georgia" charset="0"/>
            </a:endParaRPr>
          </a:p>
        </p:txBody>
      </p:sp>
      <p:graphicFrame>
        <p:nvGraphicFramePr>
          <p:cNvPr id="8" name="Diagram 7"/>
          <p:cNvGraphicFramePr/>
          <p:nvPr>
            <p:extLst>
              <p:ext uri="{D42A27DB-BD31-4B8C-83A1-F6EECF244321}">
                <p14:modId xmlns:p14="http://schemas.microsoft.com/office/powerpoint/2010/main" val="1479561767"/>
              </p:ext>
            </p:extLst>
          </p:nvPr>
        </p:nvGraphicFramePr>
        <p:xfrm>
          <a:off x="887152" y="1094693"/>
          <a:ext cx="10492073" cy="47740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199351" y="1462993"/>
            <a:ext cx="2782644" cy="461665"/>
          </a:xfrm>
          <a:prstGeom prst="rect">
            <a:avLst/>
          </a:prstGeom>
          <a:noFill/>
        </p:spPr>
        <p:txBody>
          <a:bodyPr wrap="square" rtlCol="0">
            <a:spAutoFit/>
          </a:bodyPr>
          <a:lstStyle/>
          <a:p>
            <a:r>
              <a:rPr lang="en-US" sz="2400" b="1" dirty="0">
                <a:solidFill>
                  <a:schemeClr val="bg1"/>
                </a:solidFill>
                <a:latin typeface="Calibri" charset="0"/>
                <a:ea typeface="Calibri" charset="0"/>
                <a:cs typeface="Calibri" charset="0"/>
              </a:rPr>
              <a:t>Failure</a:t>
            </a:r>
          </a:p>
        </p:txBody>
      </p:sp>
      <p:sp>
        <p:nvSpPr>
          <p:cNvPr id="11" name="TextBox 10"/>
          <p:cNvSpPr txBox="1"/>
          <p:nvPr/>
        </p:nvSpPr>
        <p:spPr>
          <a:xfrm>
            <a:off x="199351" y="3726054"/>
            <a:ext cx="2782644" cy="830997"/>
          </a:xfrm>
          <a:prstGeom prst="rect">
            <a:avLst/>
          </a:prstGeom>
          <a:noFill/>
        </p:spPr>
        <p:txBody>
          <a:bodyPr wrap="square" rtlCol="0">
            <a:spAutoFit/>
          </a:bodyPr>
          <a:lstStyle/>
          <a:p>
            <a:r>
              <a:rPr lang="en-US" sz="2400" b="1" dirty="0">
                <a:solidFill>
                  <a:schemeClr val="bg1"/>
                </a:solidFill>
                <a:latin typeface="Calibri" charset="0"/>
                <a:ea typeface="Calibri" charset="0"/>
                <a:cs typeface="Calibri" charset="0"/>
              </a:rPr>
              <a:t>Root </a:t>
            </a:r>
          </a:p>
          <a:p>
            <a:r>
              <a:rPr lang="en-US" sz="2400" b="1" dirty="0">
                <a:solidFill>
                  <a:schemeClr val="bg1"/>
                </a:solidFill>
                <a:latin typeface="Calibri" charset="0"/>
                <a:ea typeface="Calibri" charset="0"/>
                <a:cs typeface="Calibri" charset="0"/>
              </a:rPr>
              <a:t>Causes</a:t>
            </a:r>
          </a:p>
        </p:txBody>
      </p:sp>
    </p:spTree>
    <p:extLst>
      <p:ext uri="{BB962C8B-B14F-4D97-AF65-F5344CB8AC3E}">
        <p14:creationId xmlns:p14="http://schemas.microsoft.com/office/powerpoint/2010/main" val="8733927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7" name="Title 1"/>
          <p:cNvSpPr txBox="1">
            <a:spLocks/>
          </p:cNvSpPr>
          <p:nvPr/>
        </p:nvSpPr>
        <p:spPr>
          <a:xfrm>
            <a:off x="0" y="-1"/>
            <a:ext cx="12192000" cy="798065"/>
          </a:xfrm>
          <a:prstGeom prst="rect">
            <a:avLst/>
          </a:prstGeom>
          <a:solidFill>
            <a:srgbClr val="16406C"/>
          </a:solidFill>
          <a:ln>
            <a:noFill/>
          </a:ln>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i="1" dirty="0">
                <a:solidFill>
                  <a:schemeClr val="bg1"/>
                </a:solidFill>
                <a:latin typeface="Georgia" charset="0"/>
                <a:ea typeface="Georgia" charset="0"/>
                <a:cs typeface="Georgia" charset="0"/>
              </a:rPr>
              <a:t>Condom Program Stewardship</a:t>
            </a:r>
            <a:endParaRPr lang="en-US" sz="3200" dirty="0">
              <a:solidFill>
                <a:schemeClr val="bg1"/>
              </a:solidFill>
              <a:latin typeface="Georgia" charset="0"/>
              <a:ea typeface="Georgia" charset="0"/>
              <a:cs typeface="Georgia" charset="0"/>
            </a:endParaRPr>
          </a:p>
        </p:txBody>
      </p:sp>
      <p:graphicFrame>
        <p:nvGraphicFramePr>
          <p:cNvPr id="8" name="Diagram 7"/>
          <p:cNvGraphicFramePr/>
          <p:nvPr>
            <p:extLst>
              <p:ext uri="{D42A27DB-BD31-4B8C-83A1-F6EECF244321}">
                <p14:modId xmlns:p14="http://schemas.microsoft.com/office/powerpoint/2010/main" val="734944482"/>
              </p:ext>
            </p:extLst>
          </p:nvPr>
        </p:nvGraphicFramePr>
        <p:xfrm>
          <a:off x="702833" y="1401196"/>
          <a:ext cx="11489167" cy="44218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p:cNvSpPr txBox="1"/>
          <p:nvPr/>
        </p:nvSpPr>
        <p:spPr>
          <a:xfrm>
            <a:off x="103743" y="1615401"/>
            <a:ext cx="2782644" cy="461665"/>
          </a:xfrm>
          <a:prstGeom prst="rect">
            <a:avLst/>
          </a:prstGeom>
          <a:noFill/>
        </p:spPr>
        <p:txBody>
          <a:bodyPr wrap="square" rtlCol="0">
            <a:spAutoFit/>
          </a:bodyPr>
          <a:lstStyle/>
          <a:p>
            <a:r>
              <a:rPr lang="en-US" sz="2400" b="1" dirty="0">
                <a:solidFill>
                  <a:schemeClr val="bg1"/>
                </a:solidFill>
                <a:latin typeface="Calibri" charset="0"/>
                <a:ea typeface="Calibri" charset="0"/>
                <a:cs typeface="Calibri" charset="0"/>
              </a:rPr>
              <a:t>Failure</a:t>
            </a:r>
          </a:p>
        </p:txBody>
      </p:sp>
      <p:sp>
        <p:nvSpPr>
          <p:cNvPr id="10" name="TextBox 9"/>
          <p:cNvSpPr txBox="1"/>
          <p:nvPr/>
        </p:nvSpPr>
        <p:spPr>
          <a:xfrm>
            <a:off x="0" y="3534577"/>
            <a:ext cx="2782644" cy="830997"/>
          </a:xfrm>
          <a:prstGeom prst="rect">
            <a:avLst/>
          </a:prstGeom>
          <a:noFill/>
        </p:spPr>
        <p:txBody>
          <a:bodyPr wrap="square" rtlCol="0">
            <a:spAutoFit/>
          </a:bodyPr>
          <a:lstStyle/>
          <a:p>
            <a:r>
              <a:rPr lang="en-US" sz="2400" b="1" dirty="0">
                <a:solidFill>
                  <a:schemeClr val="bg1"/>
                </a:solidFill>
                <a:latin typeface="Calibri" charset="0"/>
                <a:ea typeface="Calibri" charset="0"/>
                <a:cs typeface="Calibri" charset="0"/>
              </a:rPr>
              <a:t>Root </a:t>
            </a:r>
          </a:p>
          <a:p>
            <a:r>
              <a:rPr lang="en-US" sz="2400" b="1" dirty="0">
                <a:solidFill>
                  <a:schemeClr val="bg1"/>
                </a:solidFill>
                <a:latin typeface="Calibri" charset="0"/>
                <a:ea typeface="Calibri" charset="0"/>
                <a:cs typeface="Calibri" charset="0"/>
              </a:rPr>
              <a:t>Causes</a:t>
            </a:r>
          </a:p>
        </p:txBody>
      </p:sp>
    </p:spTree>
    <p:extLst>
      <p:ext uri="{BB962C8B-B14F-4D97-AF65-F5344CB8AC3E}">
        <p14:creationId xmlns:p14="http://schemas.microsoft.com/office/powerpoint/2010/main" val="20248829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7" name="Title 1"/>
          <p:cNvSpPr txBox="1">
            <a:spLocks/>
          </p:cNvSpPr>
          <p:nvPr/>
        </p:nvSpPr>
        <p:spPr>
          <a:xfrm>
            <a:off x="0" y="-1"/>
            <a:ext cx="12192000" cy="798065"/>
          </a:xfrm>
          <a:prstGeom prst="rect">
            <a:avLst/>
          </a:prstGeom>
          <a:solidFill>
            <a:srgbClr val="16406C"/>
          </a:solidFill>
          <a:ln>
            <a:noFill/>
          </a:ln>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i="1" dirty="0">
                <a:solidFill>
                  <a:schemeClr val="bg1"/>
                </a:solidFill>
                <a:latin typeface="Georgia" charset="0"/>
                <a:ea typeface="Georgia" charset="0"/>
                <a:cs typeface="Georgia" charset="0"/>
              </a:rPr>
              <a:t>Condom Program Stewardship</a:t>
            </a:r>
            <a:endParaRPr lang="en-US" sz="3200" dirty="0">
              <a:solidFill>
                <a:schemeClr val="bg1"/>
              </a:solidFill>
              <a:latin typeface="Georgia" charset="0"/>
              <a:ea typeface="Georgia" charset="0"/>
              <a:cs typeface="Georgia" charset="0"/>
            </a:endParaRPr>
          </a:p>
        </p:txBody>
      </p:sp>
      <p:graphicFrame>
        <p:nvGraphicFramePr>
          <p:cNvPr id="8" name="Diagram 7"/>
          <p:cNvGraphicFramePr/>
          <p:nvPr>
            <p:extLst>
              <p:ext uri="{D42A27DB-BD31-4B8C-83A1-F6EECF244321}">
                <p14:modId xmlns:p14="http://schemas.microsoft.com/office/powerpoint/2010/main" val="2033455077"/>
              </p:ext>
            </p:extLst>
          </p:nvPr>
        </p:nvGraphicFramePr>
        <p:xfrm>
          <a:off x="682510" y="1289627"/>
          <a:ext cx="11489167" cy="465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282480" y="1033503"/>
            <a:ext cx="2782644" cy="461665"/>
          </a:xfrm>
          <a:prstGeom prst="rect">
            <a:avLst/>
          </a:prstGeom>
          <a:noFill/>
        </p:spPr>
        <p:txBody>
          <a:bodyPr wrap="square" rtlCol="0">
            <a:spAutoFit/>
          </a:bodyPr>
          <a:lstStyle/>
          <a:p>
            <a:r>
              <a:rPr lang="en-US" sz="2400" b="1" dirty="0">
                <a:solidFill>
                  <a:schemeClr val="bg1"/>
                </a:solidFill>
                <a:latin typeface="Calibri" charset="0"/>
                <a:ea typeface="Calibri" charset="0"/>
                <a:cs typeface="Calibri" charset="0"/>
              </a:rPr>
              <a:t>Failure</a:t>
            </a:r>
          </a:p>
        </p:txBody>
      </p:sp>
      <p:sp>
        <p:nvSpPr>
          <p:cNvPr id="11" name="TextBox 10"/>
          <p:cNvSpPr txBox="1"/>
          <p:nvPr/>
        </p:nvSpPr>
        <p:spPr>
          <a:xfrm>
            <a:off x="140673" y="3550455"/>
            <a:ext cx="2782644" cy="830997"/>
          </a:xfrm>
          <a:prstGeom prst="rect">
            <a:avLst/>
          </a:prstGeom>
          <a:noFill/>
        </p:spPr>
        <p:txBody>
          <a:bodyPr wrap="square" rtlCol="0">
            <a:spAutoFit/>
          </a:bodyPr>
          <a:lstStyle/>
          <a:p>
            <a:r>
              <a:rPr lang="en-US" sz="2400" b="1" dirty="0">
                <a:solidFill>
                  <a:schemeClr val="bg1"/>
                </a:solidFill>
                <a:latin typeface="Calibri" charset="0"/>
                <a:ea typeface="Calibri" charset="0"/>
                <a:cs typeface="Calibri" charset="0"/>
              </a:rPr>
              <a:t>Root </a:t>
            </a:r>
          </a:p>
          <a:p>
            <a:r>
              <a:rPr lang="en-US" sz="2400" b="1" dirty="0">
                <a:solidFill>
                  <a:schemeClr val="bg1"/>
                </a:solidFill>
                <a:latin typeface="Calibri" charset="0"/>
                <a:ea typeface="Calibri" charset="0"/>
                <a:cs typeface="Calibri" charset="0"/>
              </a:rPr>
              <a:t>Causes</a:t>
            </a:r>
          </a:p>
        </p:txBody>
      </p:sp>
    </p:spTree>
    <p:extLst>
      <p:ext uri="{BB962C8B-B14F-4D97-AF65-F5344CB8AC3E}">
        <p14:creationId xmlns:p14="http://schemas.microsoft.com/office/powerpoint/2010/main" val="12859273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7" name="Title 1"/>
          <p:cNvSpPr txBox="1">
            <a:spLocks/>
          </p:cNvSpPr>
          <p:nvPr/>
        </p:nvSpPr>
        <p:spPr>
          <a:xfrm>
            <a:off x="0" y="0"/>
            <a:ext cx="12192000" cy="798065"/>
          </a:xfrm>
          <a:prstGeom prst="rect">
            <a:avLst/>
          </a:prstGeom>
          <a:solidFill>
            <a:srgbClr val="16406C"/>
          </a:solidFill>
          <a:ln>
            <a:noFill/>
          </a:ln>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i="1" dirty="0">
                <a:solidFill>
                  <a:schemeClr val="bg1"/>
                </a:solidFill>
              </a:rPr>
              <a:t>Condom Market Development</a:t>
            </a:r>
            <a:endParaRPr lang="en-US" sz="3200" dirty="0">
              <a:solidFill>
                <a:schemeClr val="bg1"/>
              </a:solidFill>
            </a:endParaRPr>
          </a:p>
        </p:txBody>
      </p:sp>
      <p:graphicFrame>
        <p:nvGraphicFramePr>
          <p:cNvPr id="8" name="Diagram 7"/>
          <p:cNvGraphicFramePr/>
          <p:nvPr>
            <p:extLst>
              <p:ext uri="{D42A27DB-BD31-4B8C-83A1-F6EECF244321}">
                <p14:modId xmlns:p14="http://schemas.microsoft.com/office/powerpoint/2010/main" val="1224720781"/>
              </p:ext>
            </p:extLst>
          </p:nvPr>
        </p:nvGraphicFramePr>
        <p:xfrm>
          <a:off x="792869" y="1226566"/>
          <a:ext cx="11489167" cy="46193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p:cNvSpPr txBox="1"/>
          <p:nvPr/>
        </p:nvSpPr>
        <p:spPr>
          <a:xfrm>
            <a:off x="137245" y="1437672"/>
            <a:ext cx="2782644" cy="461665"/>
          </a:xfrm>
          <a:prstGeom prst="rect">
            <a:avLst/>
          </a:prstGeom>
          <a:noFill/>
        </p:spPr>
        <p:txBody>
          <a:bodyPr wrap="square" rtlCol="0">
            <a:spAutoFit/>
          </a:bodyPr>
          <a:lstStyle/>
          <a:p>
            <a:r>
              <a:rPr lang="en-US" sz="2400" b="1" dirty="0">
                <a:solidFill>
                  <a:schemeClr val="bg1"/>
                </a:solidFill>
                <a:latin typeface="Calibri" charset="0"/>
                <a:ea typeface="Calibri" charset="0"/>
                <a:cs typeface="Calibri" charset="0"/>
              </a:rPr>
              <a:t>Failure</a:t>
            </a:r>
          </a:p>
        </p:txBody>
      </p:sp>
      <p:sp>
        <p:nvSpPr>
          <p:cNvPr id="12" name="TextBox 11"/>
          <p:cNvSpPr txBox="1"/>
          <p:nvPr/>
        </p:nvSpPr>
        <p:spPr>
          <a:xfrm>
            <a:off x="137245" y="3732265"/>
            <a:ext cx="2782644" cy="830997"/>
          </a:xfrm>
          <a:prstGeom prst="rect">
            <a:avLst/>
          </a:prstGeom>
          <a:noFill/>
        </p:spPr>
        <p:txBody>
          <a:bodyPr wrap="square" rtlCol="0">
            <a:spAutoFit/>
          </a:bodyPr>
          <a:lstStyle/>
          <a:p>
            <a:r>
              <a:rPr lang="en-US" sz="2400" b="1" dirty="0">
                <a:solidFill>
                  <a:schemeClr val="bg1"/>
                </a:solidFill>
                <a:latin typeface="Calibri" charset="0"/>
                <a:ea typeface="Calibri" charset="0"/>
                <a:cs typeface="Calibri" charset="0"/>
              </a:rPr>
              <a:t>Root </a:t>
            </a:r>
          </a:p>
          <a:p>
            <a:r>
              <a:rPr lang="en-US" sz="2400" b="1" dirty="0">
                <a:solidFill>
                  <a:schemeClr val="bg1"/>
                </a:solidFill>
                <a:latin typeface="Calibri" charset="0"/>
                <a:ea typeface="Calibri" charset="0"/>
                <a:cs typeface="Calibri" charset="0"/>
              </a:rPr>
              <a:t>Causes</a:t>
            </a:r>
          </a:p>
        </p:txBody>
      </p:sp>
    </p:spTree>
    <p:extLst>
      <p:ext uri="{BB962C8B-B14F-4D97-AF65-F5344CB8AC3E}">
        <p14:creationId xmlns:p14="http://schemas.microsoft.com/office/powerpoint/2010/main" val="17653968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7" name="Title 1"/>
          <p:cNvSpPr txBox="1">
            <a:spLocks/>
          </p:cNvSpPr>
          <p:nvPr/>
        </p:nvSpPr>
        <p:spPr>
          <a:xfrm>
            <a:off x="0" y="138548"/>
            <a:ext cx="12192000" cy="798065"/>
          </a:xfrm>
          <a:prstGeom prst="rect">
            <a:avLst/>
          </a:prstGeom>
          <a:solidFill>
            <a:srgbClr val="16406C"/>
          </a:solidFill>
          <a:ln>
            <a:noFill/>
          </a:ln>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i="1" dirty="0">
                <a:solidFill>
                  <a:schemeClr val="bg1"/>
                </a:solidFill>
                <a:latin typeface="Georgia" charset="0"/>
                <a:ea typeface="Georgia" charset="0"/>
                <a:cs typeface="Georgia" charset="0"/>
              </a:rPr>
              <a:t>Condom Market Management</a:t>
            </a:r>
            <a:endParaRPr lang="en-US" sz="3200" dirty="0">
              <a:solidFill>
                <a:schemeClr val="bg1"/>
              </a:solidFill>
              <a:latin typeface="Georgia" charset="0"/>
              <a:ea typeface="Georgia" charset="0"/>
              <a:cs typeface="Georgia" charset="0"/>
            </a:endParaRPr>
          </a:p>
        </p:txBody>
      </p:sp>
      <p:graphicFrame>
        <p:nvGraphicFramePr>
          <p:cNvPr id="8" name="Diagram 7"/>
          <p:cNvGraphicFramePr/>
          <p:nvPr>
            <p:extLst>
              <p:ext uri="{D42A27DB-BD31-4B8C-83A1-F6EECF244321}">
                <p14:modId xmlns:p14="http://schemas.microsoft.com/office/powerpoint/2010/main" val="203247101"/>
              </p:ext>
            </p:extLst>
          </p:nvPr>
        </p:nvGraphicFramePr>
        <p:xfrm>
          <a:off x="950523" y="1226565"/>
          <a:ext cx="11489167" cy="46864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137245" y="1437672"/>
            <a:ext cx="2782644" cy="461665"/>
          </a:xfrm>
          <a:prstGeom prst="rect">
            <a:avLst/>
          </a:prstGeom>
          <a:noFill/>
        </p:spPr>
        <p:txBody>
          <a:bodyPr wrap="square" rtlCol="0">
            <a:spAutoFit/>
          </a:bodyPr>
          <a:lstStyle/>
          <a:p>
            <a:r>
              <a:rPr lang="en-US" sz="2400" b="1" dirty="0">
                <a:solidFill>
                  <a:schemeClr val="bg1"/>
                </a:solidFill>
                <a:latin typeface="Calibri" charset="0"/>
                <a:ea typeface="Calibri" charset="0"/>
                <a:cs typeface="Calibri" charset="0"/>
              </a:rPr>
              <a:t>Failure</a:t>
            </a:r>
          </a:p>
        </p:txBody>
      </p:sp>
      <p:sp>
        <p:nvSpPr>
          <p:cNvPr id="5" name="TextBox 4"/>
          <p:cNvSpPr txBox="1"/>
          <p:nvPr/>
        </p:nvSpPr>
        <p:spPr>
          <a:xfrm>
            <a:off x="137245" y="3732265"/>
            <a:ext cx="2782644" cy="830997"/>
          </a:xfrm>
          <a:prstGeom prst="rect">
            <a:avLst/>
          </a:prstGeom>
          <a:noFill/>
        </p:spPr>
        <p:txBody>
          <a:bodyPr wrap="square" rtlCol="0">
            <a:spAutoFit/>
          </a:bodyPr>
          <a:lstStyle/>
          <a:p>
            <a:r>
              <a:rPr lang="en-US" sz="2400" b="1" dirty="0">
                <a:solidFill>
                  <a:schemeClr val="bg1"/>
                </a:solidFill>
                <a:latin typeface="Calibri" charset="0"/>
                <a:ea typeface="Calibri" charset="0"/>
                <a:cs typeface="Calibri" charset="0"/>
              </a:rPr>
              <a:t>Root </a:t>
            </a:r>
          </a:p>
          <a:p>
            <a:r>
              <a:rPr lang="en-US" sz="2400" b="1" dirty="0">
                <a:solidFill>
                  <a:schemeClr val="bg1"/>
                </a:solidFill>
                <a:latin typeface="Calibri" charset="0"/>
                <a:ea typeface="Calibri" charset="0"/>
                <a:cs typeface="Calibri" charset="0"/>
              </a:rPr>
              <a:t>Causes</a:t>
            </a:r>
          </a:p>
        </p:txBody>
      </p:sp>
    </p:spTree>
    <p:extLst>
      <p:ext uri="{BB962C8B-B14F-4D97-AF65-F5344CB8AC3E}">
        <p14:creationId xmlns:p14="http://schemas.microsoft.com/office/powerpoint/2010/main" val="9131716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7" name="Title 1"/>
          <p:cNvSpPr txBox="1">
            <a:spLocks/>
          </p:cNvSpPr>
          <p:nvPr/>
        </p:nvSpPr>
        <p:spPr>
          <a:xfrm>
            <a:off x="0" y="0"/>
            <a:ext cx="12192000" cy="798065"/>
          </a:xfrm>
          <a:prstGeom prst="rect">
            <a:avLst/>
          </a:prstGeom>
          <a:solidFill>
            <a:srgbClr val="16406C"/>
          </a:solidFill>
          <a:ln>
            <a:noFill/>
          </a:ln>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i="1" dirty="0">
                <a:solidFill>
                  <a:schemeClr val="bg1"/>
                </a:solidFill>
                <a:latin typeface="Georgia" charset="0"/>
                <a:ea typeface="Georgia" charset="0"/>
                <a:cs typeface="Georgia" charset="0"/>
              </a:rPr>
              <a:t>Condom Market Management</a:t>
            </a:r>
            <a:endParaRPr lang="en-US" sz="3200" dirty="0">
              <a:solidFill>
                <a:schemeClr val="bg1"/>
              </a:solidFill>
              <a:latin typeface="Georgia" charset="0"/>
              <a:ea typeface="Georgia" charset="0"/>
              <a:cs typeface="Georgia" charset="0"/>
            </a:endParaRPr>
          </a:p>
        </p:txBody>
      </p:sp>
      <p:graphicFrame>
        <p:nvGraphicFramePr>
          <p:cNvPr id="8" name="Diagram 7"/>
          <p:cNvGraphicFramePr/>
          <p:nvPr>
            <p:extLst>
              <p:ext uri="{D42A27DB-BD31-4B8C-83A1-F6EECF244321}">
                <p14:modId xmlns:p14="http://schemas.microsoft.com/office/powerpoint/2010/main" val="255979780"/>
              </p:ext>
            </p:extLst>
          </p:nvPr>
        </p:nvGraphicFramePr>
        <p:xfrm>
          <a:off x="351434" y="1131972"/>
          <a:ext cx="11489167" cy="52140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p:cNvSpPr txBox="1"/>
          <p:nvPr/>
        </p:nvSpPr>
        <p:spPr>
          <a:xfrm>
            <a:off x="421025" y="1075066"/>
            <a:ext cx="2782644" cy="461665"/>
          </a:xfrm>
          <a:prstGeom prst="rect">
            <a:avLst/>
          </a:prstGeom>
          <a:noFill/>
        </p:spPr>
        <p:txBody>
          <a:bodyPr wrap="square" rtlCol="0">
            <a:spAutoFit/>
          </a:bodyPr>
          <a:lstStyle/>
          <a:p>
            <a:r>
              <a:rPr lang="en-US" sz="2400" b="1" dirty="0">
                <a:solidFill>
                  <a:schemeClr val="bg1"/>
                </a:solidFill>
                <a:latin typeface="Calibri" charset="0"/>
                <a:ea typeface="Calibri" charset="0"/>
                <a:cs typeface="Calibri" charset="0"/>
              </a:rPr>
              <a:t>Failure</a:t>
            </a:r>
          </a:p>
        </p:txBody>
      </p:sp>
      <p:sp>
        <p:nvSpPr>
          <p:cNvPr id="12" name="TextBox 11"/>
          <p:cNvSpPr txBox="1"/>
          <p:nvPr/>
        </p:nvSpPr>
        <p:spPr>
          <a:xfrm>
            <a:off x="351434" y="3738990"/>
            <a:ext cx="2782644" cy="830997"/>
          </a:xfrm>
          <a:prstGeom prst="rect">
            <a:avLst/>
          </a:prstGeom>
          <a:noFill/>
        </p:spPr>
        <p:txBody>
          <a:bodyPr wrap="square" rtlCol="0">
            <a:spAutoFit/>
          </a:bodyPr>
          <a:lstStyle/>
          <a:p>
            <a:r>
              <a:rPr lang="en-US" sz="2400" b="1" dirty="0">
                <a:solidFill>
                  <a:schemeClr val="bg1"/>
                </a:solidFill>
                <a:latin typeface="Calibri" charset="0"/>
                <a:ea typeface="Calibri" charset="0"/>
                <a:cs typeface="Calibri" charset="0"/>
              </a:rPr>
              <a:t>Root </a:t>
            </a:r>
          </a:p>
          <a:p>
            <a:r>
              <a:rPr lang="en-US" sz="2400" b="1" dirty="0">
                <a:solidFill>
                  <a:schemeClr val="bg1"/>
                </a:solidFill>
                <a:latin typeface="Calibri" charset="0"/>
                <a:ea typeface="Calibri" charset="0"/>
                <a:cs typeface="Calibri" charset="0"/>
              </a:rPr>
              <a:t>Causes</a:t>
            </a:r>
          </a:p>
        </p:txBody>
      </p:sp>
    </p:spTree>
    <p:extLst>
      <p:ext uri="{BB962C8B-B14F-4D97-AF65-F5344CB8AC3E}">
        <p14:creationId xmlns:p14="http://schemas.microsoft.com/office/powerpoint/2010/main" val="2071343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7" name="Title 1"/>
          <p:cNvSpPr txBox="1">
            <a:spLocks/>
          </p:cNvSpPr>
          <p:nvPr/>
        </p:nvSpPr>
        <p:spPr>
          <a:xfrm>
            <a:off x="0" y="110840"/>
            <a:ext cx="12192000" cy="798065"/>
          </a:xfrm>
          <a:prstGeom prst="rect">
            <a:avLst/>
          </a:prstGeom>
          <a:solidFill>
            <a:srgbClr val="16406C"/>
          </a:solidFill>
          <a:ln>
            <a:noFill/>
          </a:ln>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i="1" dirty="0">
                <a:solidFill>
                  <a:schemeClr val="bg1"/>
                </a:solidFill>
                <a:latin typeface="Georgia" charset="0"/>
                <a:ea typeface="Georgia" charset="0"/>
                <a:cs typeface="Georgia" charset="0"/>
              </a:rPr>
              <a:t>Condom Market Management</a:t>
            </a:r>
            <a:endParaRPr lang="en-US" sz="3200" dirty="0">
              <a:solidFill>
                <a:schemeClr val="bg1"/>
              </a:solidFill>
              <a:latin typeface="Georgia" charset="0"/>
              <a:ea typeface="Georgia" charset="0"/>
              <a:cs typeface="Georgia" charset="0"/>
            </a:endParaRPr>
          </a:p>
        </p:txBody>
      </p:sp>
      <p:graphicFrame>
        <p:nvGraphicFramePr>
          <p:cNvPr id="8" name="Diagram 7"/>
          <p:cNvGraphicFramePr/>
          <p:nvPr>
            <p:extLst>
              <p:ext uri="{D42A27DB-BD31-4B8C-83A1-F6EECF244321}">
                <p14:modId xmlns:p14="http://schemas.microsoft.com/office/powerpoint/2010/main" val="507474996"/>
              </p:ext>
            </p:extLst>
          </p:nvPr>
        </p:nvGraphicFramePr>
        <p:xfrm>
          <a:off x="824400" y="1289627"/>
          <a:ext cx="11489167" cy="46696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137245" y="1437672"/>
            <a:ext cx="2782644" cy="461665"/>
          </a:xfrm>
          <a:prstGeom prst="rect">
            <a:avLst/>
          </a:prstGeom>
          <a:noFill/>
        </p:spPr>
        <p:txBody>
          <a:bodyPr wrap="square" rtlCol="0">
            <a:spAutoFit/>
          </a:bodyPr>
          <a:lstStyle/>
          <a:p>
            <a:r>
              <a:rPr lang="en-US" sz="2400" b="1" dirty="0">
                <a:solidFill>
                  <a:schemeClr val="bg1"/>
                </a:solidFill>
                <a:latin typeface="Calibri" charset="0"/>
                <a:ea typeface="Calibri" charset="0"/>
                <a:cs typeface="Calibri" charset="0"/>
              </a:rPr>
              <a:t>Failure</a:t>
            </a:r>
          </a:p>
        </p:txBody>
      </p:sp>
      <p:sp>
        <p:nvSpPr>
          <p:cNvPr id="5" name="TextBox 4"/>
          <p:cNvSpPr txBox="1"/>
          <p:nvPr/>
        </p:nvSpPr>
        <p:spPr>
          <a:xfrm>
            <a:off x="137245" y="3732265"/>
            <a:ext cx="2782644" cy="830997"/>
          </a:xfrm>
          <a:prstGeom prst="rect">
            <a:avLst/>
          </a:prstGeom>
          <a:noFill/>
        </p:spPr>
        <p:txBody>
          <a:bodyPr wrap="square" rtlCol="0">
            <a:spAutoFit/>
          </a:bodyPr>
          <a:lstStyle/>
          <a:p>
            <a:r>
              <a:rPr lang="en-US" sz="2400" b="1" dirty="0">
                <a:solidFill>
                  <a:schemeClr val="bg1"/>
                </a:solidFill>
                <a:latin typeface="Calibri" charset="0"/>
                <a:ea typeface="Calibri" charset="0"/>
                <a:cs typeface="Calibri" charset="0"/>
              </a:rPr>
              <a:t>Root </a:t>
            </a:r>
          </a:p>
          <a:p>
            <a:r>
              <a:rPr lang="en-US" sz="2400" b="1" dirty="0">
                <a:solidFill>
                  <a:schemeClr val="bg1"/>
                </a:solidFill>
                <a:latin typeface="Calibri" charset="0"/>
                <a:ea typeface="Calibri" charset="0"/>
                <a:cs typeface="Calibri" charset="0"/>
              </a:rPr>
              <a:t>Causes</a:t>
            </a:r>
          </a:p>
        </p:txBody>
      </p:sp>
    </p:spTree>
    <p:extLst>
      <p:ext uri="{BB962C8B-B14F-4D97-AF65-F5344CB8AC3E}">
        <p14:creationId xmlns:p14="http://schemas.microsoft.com/office/powerpoint/2010/main" val="17818766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721874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graphicFrame>
        <p:nvGraphicFramePr>
          <p:cNvPr id="30" name="Table 29"/>
          <p:cNvGraphicFramePr>
            <a:graphicFrameLocks noGrp="1" noChangeAspect="1"/>
          </p:cNvGraphicFramePr>
          <p:nvPr>
            <p:extLst/>
          </p:nvPr>
        </p:nvGraphicFramePr>
        <p:xfrm>
          <a:off x="577538" y="606520"/>
          <a:ext cx="10949445" cy="5595571"/>
        </p:xfrm>
        <a:graphic>
          <a:graphicData uri="http://schemas.openxmlformats.org/drawingml/2006/table">
            <a:tbl>
              <a:tblPr firstRow="1" bandRow="1">
                <a:tableStyleId>{5940675A-B579-460E-94D1-54222C63F5DA}</a:tableStyleId>
              </a:tblPr>
              <a:tblGrid>
                <a:gridCol w="2027117">
                  <a:extLst>
                    <a:ext uri="{9D8B030D-6E8A-4147-A177-3AD203B41FA5}">
                      <a16:colId xmlns:a16="http://schemas.microsoft.com/office/drawing/2014/main" xmlns="" val="20000"/>
                    </a:ext>
                  </a:extLst>
                </a:gridCol>
                <a:gridCol w="1205345">
                  <a:extLst>
                    <a:ext uri="{9D8B030D-6E8A-4147-A177-3AD203B41FA5}">
                      <a16:colId xmlns:a16="http://schemas.microsoft.com/office/drawing/2014/main" xmlns="" val="20001"/>
                    </a:ext>
                  </a:extLst>
                </a:gridCol>
                <a:gridCol w="1149927">
                  <a:extLst>
                    <a:ext uri="{9D8B030D-6E8A-4147-A177-3AD203B41FA5}">
                      <a16:colId xmlns:a16="http://schemas.microsoft.com/office/drawing/2014/main" xmlns="" val="20002"/>
                    </a:ext>
                  </a:extLst>
                </a:gridCol>
                <a:gridCol w="1177637">
                  <a:extLst>
                    <a:ext uri="{9D8B030D-6E8A-4147-A177-3AD203B41FA5}">
                      <a16:colId xmlns:a16="http://schemas.microsoft.com/office/drawing/2014/main" xmlns="" val="20003"/>
                    </a:ext>
                  </a:extLst>
                </a:gridCol>
                <a:gridCol w="1316181">
                  <a:extLst>
                    <a:ext uri="{9D8B030D-6E8A-4147-A177-3AD203B41FA5}">
                      <a16:colId xmlns:a16="http://schemas.microsoft.com/office/drawing/2014/main" xmlns="" val="20004"/>
                    </a:ext>
                  </a:extLst>
                </a:gridCol>
                <a:gridCol w="1371600">
                  <a:extLst>
                    <a:ext uri="{9D8B030D-6E8A-4147-A177-3AD203B41FA5}">
                      <a16:colId xmlns:a16="http://schemas.microsoft.com/office/drawing/2014/main" xmlns="" val="20005"/>
                    </a:ext>
                  </a:extLst>
                </a:gridCol>
                <a:gridCol w="1359179">
                  <a:extLst>
                    <a:ext uri="{9D8B030D-6E8A-4147-A177-3AD203B41FA5}">
                      <a16:colId xmlns:a16="http://schemas.microsoft.com/office/drawing/2014/main" xmlns="" val="20006"/>
                    </a:ext>
                  </a:extLst>
                </a:gridCol>
                <a:gridCol w="1342459">
                  <a:extLst>
                    <a:ext uri="{9D8B030D-6E8A-4147-A177-3AD203B41FA5}">
                      <a16:colId xmlns:a16="http://schemas.microsoft.com/office/drawing/2014/main" xmlns="" val="20007"/>
                    </a:ext>
                  </a:extLst>
                </a:gridCol>
              </a:tblGrid>
              <a:tr h="1988585">
                <a:tc>
                  <a:txBody>
                    <a:bodyPr/>
                    <a:lstStyle/>
                    <a:p>
                      <a:pPr algn="ctr"/>
                      <a:r>
                        <a:rPr lang="en-US" sz="2400" b="1" dirty="0">
                          <a:solidFill>
                            <a:schemeClr val="bg1"/>
                          </a:solidFill>
                        </a:rPr>
                        <a:t>Market</a:t>
                      </a:r>
                      <a:r>
                        <a:rPr lang="en-US" sz="2400" b="1" baseline="0" dirty="0">
                          <a:solidFill>
                            <a:schemeClr val="bg1"/>
                          </a:solidFill>
                        </a:rPr>
                        <a:t> Failures &amp; </a:t>
                      </a:r>
                    </a:p>
                    <a:p>
                      <a:pPr algn="ctr"/>
                      <a:r>
                        <a:rPr lang="en-US" sz="2400" b="1" baseline="0" dirty="0">
                          <a:solidFill>
                            <a:schemeClr val="bg1"/>
                          </a:solidFill>
                        </a:rPr>
                        <a:t>Specific Interventions</a:t>
                      </a:r>
                      <a:endParaRPr lang="en-US" sz="2400" b="1" dirty="0">
                        <a:solidFill>
                          <a:schemeClr val="bg1"/>
                        </a:solidFill>
                      </a:endParaRPr>
                    </a:p>
                  </a:txBody>
                  <a:tcPr marL="121920" marR="121920" marT="60960" marB="60960" anchor="ctr">
                    <a:solidFill>
                      <a:srgbClr val="95B3D7"/>
                    </a:solidFill>
                  </a:tcPr>
                </a:tc>
                <a:tc>
                  <a:txBody>
                    <a:bodyPr/>
                    <a:lstStyle/>
                    <a:p>
                      <a:pPr algn="ctr"/>
                      <a:r>
                        <a:rPr lang="en-US" sz="1500" b="1" i="1" dirty="0"/>
                        <a:t>Missing link between strategy</a:t>
                      </a:r>
                      <a:r>
                        <a:rPr lang="en-US" sz="1500" b="1" i="1" baseline="0" dirty="0"/>
                        <a:t> &amp;  Op plans</a:t>
                      </a:r>
                      <a:endParaRPr lang="en-US" sz="1500" b="1" i="1" dirty="0"/>
                    </a:p>
                  </a:txBody>
                  <a:tcPr marL="121920" marR="121920" marT="60960" marB="60960" anchor="ctr">
                    <a:solidFill>
                      <a:schemeClr val="bg1">
                        <a:lumMod val="85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500" b="1" i="1" dirty="0"/>
                        <a:t>Condom market performance isn’t tracked</a:t>
                      </a:r>
                      <a:r>
                        <a:rPr lang="en-US" sz="1500" b="1" i="1" baseline="0" dirty="0"/>
                        <a:t> / analyzed</a:t>
                      </a:r>
                      <a:endParaRPr lang="en-US" sz="1500" b="1" i="1" dirty="0"/>
                    </a:p>
                  </a:txBody>
                  <a:tcPr marL="121920" marR="121920" marT="60960" marB="60960" anchor="ctr">
                    <a:solidFill>
                      <a:schemeClr val="bg1">
                        <a:lumMod val="85000"/>
                      </a:schemeClr>
                    </a:solidFill>
                  </a:tcPr>
                </a:tc>
                <a:tc>
                  <a:txBody>
                    <a:bodyPr/>
                    <a:lstStyle/>
                    <a:p>
                      <a:pPr algn="ctr"/>
                      <a:r>
                        <a:rPr lang="en-US" sz="1500" b="1" i="1" kern="1200" dirty="0">
                          <a:solidFill>
                            <a:schemeClr val="tx1"/>
                          </a:solidFill>
                          <a:effectLst/>
                          <a:latin typeface="+mn-lt"/>
                          <a:ea typeface="+mn-ea"/>
                          <a:cs typeface="+mn-cs"/>
                        </a:rPr>
                        <a:t>Limited role of commercial actors</a:t>
                      </a:r>
                      <a:endParaRPr lang="en-US" sz="1500" b="1" i="1" dirty="0"/>
                    </a:p>
                  </a:txBody>
                  <a:tcPr marL="121920" marR="121920" marT="60960" marB="60960" anchor="ctr">
                    <a:solidFill>
                      <a:schemeClr val="bg1">
                        <a:lumMod val="85000"/>
                      </a:schemeClr>
                    </a:solidFill>
                  </a:tcPr>
                </a:tc>
                <a:tc>
                  <a:txBody>
                    <a:bodyPr/>
                    <a:lstStyle/>
                    <a:p>
                      <a:pPr algn="ctr"/>
                      <a:r>
                        <a:rPr lang="en-US" sz="1500" b="1" i="1" kern="1200" dirty="0">
                          <a:solidFill>
                            <a:schemeClr val="tx1"/>
                          </a:solidFill>
                          <a:effectLst/>
                          <a:latin typeface="+mn-lt"/>
                          <a:ea typeface="+mn-ea"/>
                          <a:cs typeface="+mn-cs"/>
                        </a:rPr>
                        <a:t>Excessive subsidy for poorly targeted free or overly subsidized SM programs</a:t>
                      </a:r>
                      <a:endParaRPr lang="en-US" sz="1500" b="1" i="1" dirty="0"/>
                    </a:p>
                  </a:txBody>
                  <a:tcPr marL="121920" marR="121920" marT="60960" marB="60960" anchor="ctr">
                    <a:solidFill>
                      <a:schemeClr val="bg1">
                        <a:lumMod val="85000"/>
                      </a:schemeClr>
                    </a:solidFill>
                  </a:tcPr>
                </a:tc>
                <a:tc>
                  <a:txBody>
                    <a:bodyPr/>
                    <a:lstStyle/>
                    <a:p>
                      <a:pPr algn="ctr"/>
                      <a:r>
                        <a:rPr lang="en-US" sz="1500" b="1" i="1" kern="1200" dirty="0">
                          <a:solidFill>
                            <a:schemeClr val="tx1"/>
                          </a:solidFill>
                          <a:effectLst/>
                          <a:latin typeface="+mn-lt"/>
                          <a:ea typeface="+mn-ea"/>
                          <a:cs typeface="+mn-cs"/>
                        </a:rPr>
                        <a:t>Lack of investment in harmonized demand creation</a:t>
                      </a:r>
                      <a:endParaRPr lang="en-US" sz="1500" b="1" i="1" dirty="0"/>
                    </a:p>
                  </a:txBody>
                  <a:tcPr marL="121920" marR="121920" marT="60960" marB="60960" anchor="ctr">
                    <a:solidFill>
                      <a:schemeClr val="bg1">
                        <a:lumMod val="85000"/>
                      </a:schemeClr>
                    </a:solidFill>
                  </a:tcPr>
                </a:tc>
                <a:tc>
                  <a:txBody>
                    <a:bodyPr/>
                    <a:lstStyle/>
                    <a:p>
                      <a:pPr algn="ctr"/>
                      <a:r>
                        <a:rPr lang="en-US" sz="1500" b="1" i="1" kern="1200" dirty="0">
                          <a:solidFill>
                            <a:schemeClr val="tx1"/>
                          </a:solidFill>
                          <a:effectLst/>
                          <a:latin typeface="+mn-lt"/>
                          <a:ea typeface="+mn-ea"/>
                          <a:cs typeface="+mn-cs"/>
                        </a:rPr>
                        <a:t>Lack of coordination around financing for all aspects of condom programming</a:t>
                      </a:r>
                      <a:r>
                        <a:rPr lang="en-US" sz="1500" b="1" i="1" dirty="0">
                          <a:effectLst/>
                        </a:rPr>
                        <a:t> </a:t>
                      </a:r>
                      <a:endParaRPr lang="en-US" sz="1500" b="1" i="1" dirty="0"/>
                    </a:p>
                  </a:txBody>
                  <a:tcPr marL="121920" marR="121920" marT="60960" marB="60960" anchor="ctr">
                    <a:solidFill>
                      <a:schemeClr val="bg1">
                        <a:lumMod val="85000"/>
                      </a:schemeClr>
                    </a:solidFill>
                  </a:tcPr>
                </a:tc>
                <a:tc>
                  <a:txBody>
                    <a:bodyPr/>
                    <a:lstStyle/>
                    <a:p>
                      <a:pPr algn="ctr"/>
                      <a:r>
                        <a:rPr lang="en-US" sz="1500" b="1" i="1" kern="1200" dirty="0">
                          <a:solidFill>
                            <a:schemeClr val="tx1"/>
                          </a:solidFill>
                          <a:effectLst/>
                          <a:latin typeface="+mn-lt"/>
                          <a:ea typeface="+mn-ea"/>
                          <a:cs typeface="+mn-cs"/>
                        </a:rPr>
                        <a:t>Insufficient Stewardship functions supported by capable market facilitation</a:t>
                      </a:r>
                      <a:r>
                        <a:rPr lang="en-US" sz="1500" b="1" i="1" dirty="0">
                          <a:effectLst/>
                        </a:rPr>
                        <a:t> </a:t>
                      </a:r>
                      <a:endParaRPr lang="en-US" sz="1500" b="1" i="1" dirty="0"/>
                    </a:p>
                  </a:txBody>
                  <a:tcPr marL="121920" marR="121920" marT="60960" marB="60960" anchor="ctr">
                    <a:solidFill>
                      <a:schemeClr val="bg1">
                        <a:lumMod val="85000"/>
                      </a:schemeClr>
                    </a:solidFill>
                  </a:tcPr>
                </a:tc>
                <a:extLst>
                  <a:ext uri="{0D108BD9-81ED-4DB2-BD59-A6C34878D82A}">
                    <a16:rowId xmlns:a16="http://schemas.microsoft.com/office/drawing/2014/main" xmlns="" val="10000"/>
                  </a:ext>
                </a:extLst>
              </a:tr>
              <a:tr h="560556">
                <a:tc>
                  <a:txBody>
                    <a:bodyPr/>
                    <a:lstStyle/>
                    <a:p>
                      <a:pPr marL="228600" indent="-228600" algn="l">
                        <a:buFont typeface="+mj-lt"/>
                        <a:buAutoNum type="arabicPeriod"/>
                      </a:pPr>
                      <a:r>
                        <a:rPr lang="en-US" sz="1500" i="1" dirty="0">
                          <a:solidFill>
                            <a:schemeClr val="bg1"/>
                          </a:solidFill>
                        </a:rPr>
                        <a:t>Assign Market Facilitator</a:t>
                      </a:r>
                    </a:p>
                  </a:txBody>
                  <a:tcPr marL="121920" marR="121920" marT="60960" marB="60960" anchor="ctr">
                    <a:solidFill>
                      <a:srgbClr val="16406C"/>
                    </a:solidFill>
                  </a:tcPr>
                </a:tc>
                <a:tc>
                  <a:txBody>
                    <a:bodyPr/>
                    <a:lstStyle/>
                    <a:p>
                      <a:endParaRPr lang="en-US" sz="2400" dirty="0"/>
                    </a:p>
                  </a:txBody>
                  <a:tcPr marL="121920" marR="121920" marT="60960" marB="60960">
                    <a:solidFill>
                      <a:schemeClr val="bg1"/>
                    </a:solidFill>
                  </a:tcPr>
                </a:tc>
                <a:tc>
                  <a:txBody>
                    <a:bodyPr/>
                    <a:lstStyle/>
                    <a:p>
                      <a:endParaRPr lang="en-US" sz="2400" dirty="0"/>
                    </a:p>
                  </a:txBody>
                  <a:tcPr marL="121920" marR="121920" marT="60960" marB="60960">
                    <a:solidFill>
                      <a:schemeClr val="bg1"/>
                    </a:solidFill>
                  </a:tcPr>
                </a:tc>
                <a:tc>
                  <a:txBody>
                    <a:bodyPr/>
                    <a:lstStyle/>
                    <a:p>
                      <a:endParaRPr lang="en-US" sz="2400" dirty="0"/>
                    </a:p>
                  </a:txBody>
                  <a:tcPr marL="121920" marR="121920" marT="60960" marB="60960">
                    <a:solidFill>
                      <a:schemeClr val="bg1"/>
                    </a:solidFill>
                  </a:tcPr>
                </a:tc>
                <a:tc>
                  <a:txBody>
                    <a:bodyPr/>
                    <a:lstStyle/>
                    <a:p>
                      <a:endParaRPr lang="en-US" sz="2400" dirty="0"/>
                    </a:p>
                  </a:txBody>
                  <a:tcPr marL="121920" marR="121920" marT="60960" marB="60960">
                    <a:solidFill>
                      <a:schemeClr val="bg1"/>
                    </a:solidFill>
                  </a:tcPr>
                </a:tc>
                <a:tc>
                  <a:txBody>
                    <a:bodyPr/>
                    <a:lstStyle/>
                    <a:p>
                      <a:endParaRPr lang="en-US" sz="2400" dirty="0"/>
                    </a:p>
                  </a:txBody>
                  <a:tcPr marL="121920" marR="121920" marT="60960" marB="60960">
                    <a:solidFill>
                      <a:schemeClr val="bg1"/>
                    </a:solidFill>
                  </a:tcPr>
                </a:tc>
                <a:tc>
                  <a:txBody>
                    <a:bodyPr/>
                    <a:lstStyle/>
                    <a:p>
                      <a:endParaRPr lang="en-US" sz="2400" dirty="0"/>
                    </a:p>
                  </a:txBody>
                  <a:tcPr marL="121920" marR="121920" marT="60960" marB="60960">
                    <a:solidFill>
                      <a:schemeClr val="bg1"/>
                    </a:solidFill>
                  </a:tcPr>
                </a:tc>
                <a:tc>
                  <a:txBody>
                    <a:bodyPr/>
                    <a:lstStyle/>
                    <a:p>
                      <a:endParaRPr lang="en-US" sz="2400" dirty="0"/>
                    </a:p>
                  </a:txBody>
                  <a:tcPr marL="121920" marR="121920" marT="60960" marB="60960">
                    <a:solidFill>
                      <a:schemeClr val="bg1"/>
                    </a:solidFill>
                  </a:tcPr>
                </a:tc>
                <a:extLst>
                  <a:ext uri="{0D108BD9-81ED-4DB2-BD59-A6C34878D82A}">
                    <a16:rowId xmlns:a16="http://schemas.microsoft.com/office/drawing/2014/main" xmlns="" val="10001"/>
                  </a:ext>
                </a:extLst>
              </a:tr>
              <a:tr h="560556">
                <a:tc>
                  <a:txBody>
                    <a:bodyPr/>
                    <a:lstStyle/>
                    <a:p>
                      <a:pPr marL="228600" indent="-228600" algn="l">
                        <a:buFont typeface="+mj-lt"/>
                        <a:buAutoNum type="arabicPeriod" startAt="2"/>
                      </a:pPr>
                      <a:r>
                        <a:rPr lang="en-US" sz="1500" i="1" dirty="0">
                          <a:solidFill>
                            <a:schemeClr val="bg1"/>
                          </a:solidFill>
                        </a:rPr>
                        <a:t>Invest</a:t>
                      </a:r>
                      <a:r>
                        <a:rPr lang="en-US" sz="1500" i="1" baseline="0" dirty="0">
                          <a:solidFill>
                            <a:schemeClr val="bg1"/>
                          </a:solidFill>
                        </a:rPr>
                        <a:t> in Market Information</a:t>
                      </a:r>
                      <a:endParaRPr lang="en-US" sz="1500" i="1" dirty="0">
                        <a:solidFill>
                          <a:schemeClr val="bg1"/>
                        </a:solidFill>
                      </a:endParaRPr>
                    </a:p>
                  </a:txBody>
                  <a:tcPr marL="121920" marR="121920" marT="60960" marB="60960" anchor="ctr">
                    <a:solidFill>
                      <a:srgbClr val="16406C"/>
                    </a:solidFill>
                  </a:tcPr>
                </a:tc>
                <a:tc>
                  <a:txBody>
                    <a:bodyPr/>
                    <a:lstStyle/>
                    <a:p>
                      <a:endParaRPr lang="en-US" sz="2400" dirty="0"/>
                    </a:p>
                  </a:txBody>
                  <a:tcPr marL="121920" marR="121920" marT="60960" marB="60960">
                    <a:solidFill>
                      <a:schemeClr val="bg1"/>
                    </a:solidFill>
                  </a:tcPr>
                </a:tc>
                <a:tc>
                  <a:txBody>
                    <a:bodyPr/>
                    <a:lstStyle/>
                    <a:p>
                      <a:endParaRPr lang="en-US" sz="2400" dirty="0"/>
                    </a:p>
                  </a:txBody>
                  <a:tcPr marL="121920" marR="121920" marT="60960" marB="60960">
                    <a:solidFill>
                      <a:schemeClr val="bg1"/>
                    </a:solidFill>
                  </a:tcPr>
                </a:tc>
                <a:tc>
                  <a:txBody>
                    <a:bodyPr/>
                    <a:lstStyle/>
                    <a:p>
                      <a:endParaRPr lang="en-US" sz="2400" dirty="0"/>
                    </a:p>
                  </a:txBody>
                  <a:tcPr marL="121920" marR="121920" marT="60960" marB="60960">
                    <a:solidFill>
                      <a:schemeClr val="bg1"/>
                    </a:solidFill>
                  </a:tcPr>
                </a:tc>
                <a:tc>
                  <a:txBody>
                    <a:bodyPr/>
                    <a:lstStyle/>
                    <a:p>
                      <a:endParaRPr lang="en-US" sz="2400" dirty="0"/>
                    </a:p>
                  </a:txBody>
                  <a:tcPr marL="121920" marR="121920" marT="60960" marB="60960">
                    <a:solidFill>
                      <a:schemeClr val="bg1"/>
                    </a:solidFill>
                  </a:tcPr>
                </a:tc>
                <a:tc>
                  <a:txBody>
                    <a:bodyPr/>
                    <a:lstStyle/>
                    <a:p>
                      <a:endParaRPr lang="en-US" sz="2400" dirty="0"/>
                    </a:p>
                  </a:txBody>
                  <a:tcPr marL="121920" marR="121920" marT="60960" marB="60960">
                    <a:solidFill>
                      <a:schemeClr val="bg1"/>
                    </a:solidFill>
                  </a:tcPr>
                </a:tc>
                <a:tc>
                  <a:txBody>
                    <a:bodyPr/>
                    <a:lstStyle/>
                    <a:p>
                      <a:endParaRPr lang="en-US" sz="2400" dirty="0"/>
                    </a:p>
                  </a:txBody>
                  <a:tcPr marL="121920" marR="121920" marT="60960" marB="60960">
                    <a:solidFill>
                      <a:schemeClr val="bg1"/>
                    </a:solidFill>
                  </a:tcPr>
                </a:tc>
                <a:tc>
                  <a:txBody>
                    <a:bodyPr/>
                    <a:lstStyle/>
                    <a:p>
                      <a:endParaRPr lang="en-US" sz="2400" dirty="0"/>
                    </a:p>
                  </a:txBody>
                  <a:tcPr marL="121920" marR="121920" marT="60960" marB="60960">
                    <a:solidFill>
                      <a:schemeClr val="bg1"/>
                    </a:solidFill>
                  </a:tcPr>
                </a:tc>
                <a:extLst>
                  <a:ext uri="{0D108BD9-81ED-4DB2-BD59-A6C34878D82A}">
                    <a16:rowId xmlns:a16="http://schemas.microsoft.com/office/drawing/2014/main" xmlns="" val="10002"/>
                  </a:ext>
                </a:extLst>
              </a:tr>
              <a:tr h="1003101">
                <a:tc>
                  <a:txBody>
                    <a:bodyPr/>
                    <a:lstStyle/>
                    <a:p>
                      <a:pPr marL="228600" indent="-228600" algn="l">
                        <a:buFont typeface="+mj-lt"/>
                        <a:buAutoNum type="arabicPeriod" startAt="3"/>
                      </a:pPr>
                      <a:r>
                        <a:rPr lang="en-US" sz="1500" i="1" dirty="0">
                          <a:solidFill>
                            <a:schemeClr val="bg1"/>
                          </a:solidFill>
                        </a:rPr>
                        <a:t>Targeted</a:t>
                      </a:r>
                      <a:r>
                        <a:rPr lang="en-US" sz="1500" i="1" baseline="0" dirty="0">
                          <a:solidFill>
                            <a:schemeClr val="bg1"/>
                          </a:solidFill>
                        </a:rPr>
                        <a:t> demand generation to move use closer to need</a:t>
                      </a:r>
                      <a:endParaRPr lang="en-US" sz="1500" i="1" dirty="0">
                        <a:solidFill>
                          <a:schemeClr val="bg1"/>
                        </a:solidFill>
                      </a:endParaRPr>
                    </a:p>
                  </a:txBody>
                  <a:tcPr marL="121920" marR="121920" marT="60960" marB="60960" anchor="ctr">
                    <a:solidFill>
                      <a:srgbClr val="16406C"/>
                    </a:solidFill>
                  </a:tcPr>
                </a:tc>
                <a:tc>
                  <a:txBody>
                    <a:bodyPr/>
                    <a:lstStyle/>
                    <a:p>
                      <a:endParaRPr lang="en-US" sz="2400"/>
                    </a:p>
                  </a:txBody>
                  <a:tcPr marL="121920" marR="121920" marT="60960" marB="60960">
                    <a:solidFill>
                      <a:schemeClr val="bg1"/>
                    </a:solidFill>
                  </a:tcPr>
                </a:tc>
                <a:tc>
                  <a:txBody>
                    <a:bodyPr/>
                    <a:lstStyle/>
                    <a:p>
                      <a:endParaRPr lang="en-US" sz="2400" dirty="0"/>
                    </a:p>
                  </a:txBody>
                  <a:tcPr marL="121920" marR="121920" marT="60960" marB="60960">
                    <a:solidFill>
                      <a:schemeClr val="bg1"/>
                    </a:solidFill>
                  </a:tcPr>
                </a:tc>
                <a:tc>
                  <a:txBody>
                    <a:bodyPr/>
                    <a:lstStyle/>
                    <a:p>
                      <a:endParaRPr lang="en-US" sz="2400"/>
                    </a:p>
                  </a:txBody>
                  <a:tcPr marL="121920" marR="121920" marT="60960" marB="60960">
                    <a:solidFill>
                      <a:schemeClr val="bg1"/>
                    </a:solidFill>
                  </a:tcPr>
                </a:tc>
                <a:tc>
                  <a:txBody>
                    <a:bodyPr/>
                    <a:lstStyle/>
                    <a:p>
                      <a:endParaRPr lang="en-US" sz="2400" dirty="0"/>
                    </a:p>
                  </a:txBody>
                  <a:tcPr marL="121920" marR="121920" marT="60960" marB="60960">
                    <a:solidFill>
                      <a:schemeClr val="bg1"/>
                    </a:solidFill>
                  </a:tcPr>
                </a:tc>
                <a:tc>
                  <a:txBody>
                    <a:bodyPr/>
                    <a:lstStyle/>
                    <a:p>
                      <a:endParaRPr lang="en-US" sz="2400" dirty="0"/>
                    </a:p>
                  </a:txBody>
                  <a:tcPr marL="121920" marR="121920" marT="60960" marB="60960">
                    <a:solidFill>
                      <a:schemeClr val="bg1"/>
                    </a:solidFill>
                  </a:tcPr>
                </a:tc>
                <a:tc>
                  <a:txBody>
                    <a:bodyPr/>
                    <a:lstStyle/>
                    <a:p>
                      <a:endParaRPr lang="en-US" sz="2400" dirty="0"/>
                    </a:p>
                  </a:txBody>
                  <a:tcPr marL="121920" marR="121920" marT="60960" marB="60960">
                    <a:solidFill>
                      <a:schemeClr val="bg1"/>
                    </a:solidFill>
                  </a:tcPr>
                </a:tc>
                <a:tc>
                  <a:txBody>
                    <a:bodyPr/>
                    <a:lstStyle/>
                    <a:p>
                      <a:endParaRPr lang="en-US" sz="2400" dirty="0"/>
                    </a:p>
                  </a:txBody>
                  <a:tcPr marL="121920" marR="121920" marT="60960" marB="60960">
                    <a:solidFill>
                      <a:schemeClr val="bg1"/>
                    </a:solidFill>
                  </a:tcPr>
                </a:tc>
                <a:extLst>
                  <a:ext uri="{0D108BD9-81ED-4DB2-BD59-A6C34878D82A}">
                    <a16:rowId xmlns:a16="http://schemas.microsoft.com/office/drawing/2014/main" xmlns="" val="10003"/>
                  </a:ext>
                </a:extLst>
              </a:tr>
              <a:tr h="1445645">
                <a:tc>
                  <a:txBody>
                    <a:bodyPr/>
                    <a:lstStyle/>
                    <a:p>
                      <a:pPr marL="228600" indent="-228600" algn="l">
                        <a:buFont typeface="+mj-lt"/>
                        <a:buAutoNum type="arabicPeriod" startAt="4"/>
                      </a:pPr>
                      <a:r>
                        <a:rPr lang="en-US" sz="1500" i="1" dirty="0">
                          <a:solidFill>
                            <a:schemeClr val="bg1"/>
                          </a:solidFill>
                        </a:rPr>
                        <a:t>Improve</a:t>
                      </a:r>
                      <a:r>
                        <a:rPr lang="en-US" sz="1500" i="1" baseline="0" dirty="0">
                          <a:solidFill>
                            <a:schemeClr val="bg1"/>
                          </a:solidFill>
                        </a:rPr>
                        <a:t> Supply by leveraging current  and additional resources for all players</a:t>
                      </a:r>
                      <a:endParaRPr lang="en-US" sz="1500" i="1" dirty="0">
                        <a:solidFill>
                          <a:schemeClr val="bg1"/>
                        </a:solidFill>
                      </a:endParaRPr>
                    </a:p>
                  </a:txBody>
                  <a:tcPr marL="121920" marR="121920" marT="60960" marB="60960" anchor="ctr">
                    <a:solidFill>
                      <a:srgbClr val="16406C"/>
                    </a:solidFill>
                  </a:tcPr>
                </a:tc>
                <a:tc>
                  <a:txBody>
                    <a:bodyPr/>
                    <a:lstStyle/>
                    <a:p>
                      <a:endParaRPr lang="en-US" sz="2400" dirty="0"/>
                    </a:p>
                  </a:txBody>
                  <a:tcPr marL="121920" marR="121920" marT="60960" marB="60960">
                    <a:solidFill>
                      <a:schemeClr val="bg1"/>
                    </a:solidFill>
                  </a:tcPr>
                </a:tc>
                <a:tc>
                  <a:txBody>
                    <a:bodyPr/>
                    <a:lstStyle/>
                    <a:p>
                      <a:endParaRPr lang="en-US" sz="2400" dirty="0"/>
                    </a:p>
                  </a:txBody>
                  <a:tcPr marL="121920" marR="121920" marT="60960" marB="60960">
                    <a:solidFill>
                      <a:schemeClr val="bg1"/>
                    </a:solidFill>
                  </a:tcPr>
                </a:tc>
                <a:tc>
                  <a:txBody>
                    <a:bodyPr/>
                    <a:lstStyle/>
                    <a:p>
                      <a:endParaRPr lang="en-US" sz="2400" dirty="0"/>
                    </a:p>
                  </a:txBody>
                  <a:tcPr marL="121920" marR="121920" marT="60960" marB="60960">
                    <a:solidFill>
                      <a:schemeClr val="bg1"/>
                    </a:solidFill>
                  </a:tcPr>
                </a:tc>
                <a:tc>
                  <a:txBody>
                    <a:bodyPr/>
                    <a:lstStyle/>
                    <a:p>
                      <a:endParaRPr lang="en-US" sz="2400" dirty="0"/>
                    </a:p>
                  </a:txBody>
                  <a:tcPr marL="121920" marR="121920" marT="60960" marB="60960">
                    <a:solidFill>
                      <a:schemeClr val="bg1"/>
                    </a:solidFill>
                  </a:tcPr>
                </a:tc>
                <a:tc>
                  <a:txBody>
                    <a:bodyPr/>
                    <a:lstStyle/>
                    <a:p>
                      <a:endParaRPr lang="en-US" sz="2400"/>
                    </a:p>
                  </a:txBody>
                  <a:tcPr marL="121920" marR="121920" marT="60960" marB="60960">
                    <a:solidFill>
                      <a:schemeClr val="bg1"/>
                    </a:solidFill>
                  </a:tcPr>
                </a:tc>
                <a:tc>
                  <a:txBody>
                    <a:bodyPr/>
                    <a:lstStyle/>
                    <a:p>
                      <a:endParaRPr lang="en-US" sz="2400" dirty="0"/>
                    </a:p>
                  </a:txBody>
                  <a:tcPr marL="121920" marR="121920" marT="60960" marB="60960">
                    <a:solidFill>
                      <a:schemeClr val="bg1"/>
                    </a:solidFill>
                  </a:tcPr>
                </a:tc>
                <a:tc>
                  <a:txBody>
                    <a:bodyPr/>
                    <a:lstStyle/>
                    <a:p>
                      <a:endParaRPr lang="en-US" sz="2400" dirty="0"/>
                    </a:p>
                  </a:txBody>
                  <a:tcPr marL="121920" marR="121920" marT="60960" marB="60960">
                    <a:solidFill>
                      <a:schemeClr val="bg1"/>
                    </a:solidFill>
                  </a:tcPr>
                </a:tc>
                <a:extLst>
                  <a:ext uri="{0D108BD9-81ED-4DB2-BD59-A6C34878D82A}">
                    <a16:rowId xmlns:a16="http://schemas.microsoft.com/office/drawing/2014/main" xmlns="" val="10004"/>
                  </a:ext>
                </a:extLst>
              </a:tr>
            </a:tbl>
          </a:graphicData>
        </a:graphic>
      </p:graphicFrame>
      <p:sp>
        <p:nvSpPr>
          <p:cNvPr id="32" name="Freeform 46"/>
          <p:cNvSpPr>
            <a:spLocks/>
          </p:cNvSpPr>
          <p:nvPr/>
        </p:nvSpPr>
        <p:spPr bwMode="auto">
          <a:xfrm>
            <a:off x="3081326" y="2790160"/>
            <a:ext cx="373643" cy="301129"/>
          </a:xfrm>
          <a:custGeom>
            <a:avLst/>
            <a:gdLst>
              <a:gd name="T0" fmla="*/ 3711 w 4380"/>
              <a:gd name="T1" fmla="*/ 0 h 3531"/>
              <a:gd name="T2" fmla="*/ 4380 w 4380"/>
              <a:gd name="T3" fmla="*/ 670 h 3531"/>
              <a:gd name="T4" fmla="*/ 1520 w 4380"/>
              <a:gd name="T5" fmla="*/ 3531 h 3531"/>
              <a:gd name="T6" fmla="*/ 0 w 4380"/>
              <a:gd name="T7" fmla="*/ 2010 h 3531"/>
              <a:gd name="T8" fmla="*/ 669 w 4380"/>
              <a:gd name="T9" fmla="*/ 1340 h 3531"/>
              <a:gd name="T10" fmla="*/ 1520 w 4380"/>
              <a:gd name="T11" fmla="*/ 2192 h 3531"/>
              <a:gd name="T12" fmla="*/ 3711 w 4380"/>
              <a:gd name="T13" fmla="*/ 0 h 3531"/>
            </a:gdLst>
            <a:ahLst/>
            <a:cxnLst>
              <a:cxn ang="0">
                <a:pos x="T0" y="T1"/>
              </a:cxn>
              <a:cxn ang="0">
                <a:pos x="T2" y="T3"/>
              </a:cxn>
              <a:cxn ang="0">
                <a:pos x="T4" y="T5"/>
              </a:cxn>
              <a:cxn ang="0">
                <a:pos x="T6" y="T7"/>
              </a:cxn>
              <a:cxn ang="0">
                <a:pos x="T8" y="T9"/>
              </a:cxn>
              <a:cxn ang="0">
                <a:pos x="T10" y="T11"/>
              </a:cxn>
              <a:cxn ang="0">
                <a:pos x="T12" y="T13"/>
              </a:cxn>
            </a:cxnLst>
            <a:rect l="0" t="0" r="r" b="b"/>
            <a:pathLst>
              <a:path w="4380" h="3531">
                <a:moveTo>
                  <a:pt x="3711" y="0"/>
                </a:moveTo>
                <a:lnTo>
                  <a:pt x="4380" y="670"/>
                </a:lnTo>
                <a:lnTo>
                  <a:pt x="1520" y="3531"/>
                </a:lnTo>
                <a:lnTo>
                  <a:pt x="0" y="2010"/>
                </a:lnTo>
                <a:lnTo>
                  <a:pt x="669" y="1340"/>
                </a:lnTo>
                <a:lnTo>
                  <a:pt x="1520" y="2192"/>
                </a:lnTo>
                <a:lnTo>
                  <a:pt x="3711" y="0"/>
                </a:lnTo>
                <a:close/>
              </a:path>
            </a:pathLst>
          </a:custGeom>
          <a:solidFill>
            <a:schemeClr val="accent3"/>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IN" sz="2400">
              <a:solidFill>
                <a:srgbClr val="000000"/>
              </a:solidFill>
            </a:endParaRPr>
          </a:p>
        </p:txBody>
      </p:sp>
      <p:sp>
        <p:nvSpPr>
          <p:cNvPr id="33" name="Freeform 46"/>
          <p:cNvSpPr>
            <a:spLocks/>
          </p:cNvSpPr>
          <p:nvPr/>
        </p:nvSpPr>
        <p:spPr bwMode="auto">
          <a:xfrm>
            <a:off x="4168769" y="2767364"/>
            <a:ext cx="373643" cy="301129"/>
          </a:xfrm>
          <a:custGeom>
            <a:avLst/>
            <a:gdLst>
              <a:gd name="T0" fmla="*/ 3711 w 4380"/>
              <a:gd name="T1" fmla="*/ 0 h 3531"/>
              <a:gd name="T2" fmla="*/ 4380 w 4380"/>
              <a:gd name="T3" fmla="*/ 670 h 3531"/>
              <a:gd name="T4" fmla="*/ 1520 w 4380"/>
              <a:gd name="T5" fmla="*/ 3531 h 3531"/>
              <a:gd name="T6" fmla="*/ 0 w 4380"/>
              <a:gd name="T7" fmla="*/ 2010 h 3531"/>
              <a:gd name="T8" fmla="*/ 669 w 4380"/>
              <a:gd name="T9" fmla="*/ 1340 h 3531"/>
              <a:gd name="T10" fmla="*/ 1520 w 4380"/>
              <a:gd name="T11" fmla="*/ 2192 h 3531"/>
              <a:gd name="T12" fmla="*/ 3711 w 4380"/>
              <a:gd name="T13" fmla="*/ 0 h 3531"/>
            </a:gdLst>
            <a:ahLst/>
            <a:cxnLst>
              <a:cxn ang="0">
                <a:pos x="T0" y="T1"/>
              </a:cxn>
              <a:cxn ang="0">
                <a:pos x="T2" y="T3"/>
              </a:cxn>
              <a:cxn ang="0">
                <a:pos x="T4" y="T5"/>
              </a:cxn>
              <a:cxn ang="0">
                <a:pos x="T6" y="T7"/>
              </a:cxn>
              <a:cxn ang="0">
                <a:pos x="T8" y="T9"/>
              </a:cxn>
              <a:cxn ang="0">
                <a:pos x="T10" y="T11"/>
              </a:cxn>
              <a:cxn ang="0">
                <a:pos x="T12" y="T13"/>
              </a:cxn>
            </a:cxnLst>
            <a:rect l="0" t="0" r="r" b="b"/>
            <a:pathLst>
              <a:path w="4380" h="3531">
                <a:moveTo>
                  <a:pt x="3711" y="0"/>
                </a:moveTo>
                <a:lnTo>
                  <a:pt x="4380" y="670"/>
                </a:lnTo>
                <a:lnTo>
                  <a:pt x="1520" y="3531"/>
                </a:lnTo>
                <a:lnTo>
                  <a:pt x="0" y="2010"/>
                </a:lnTo>
                <a:lnTo>
                  <a:pt x="669" y="1340"/>
                </a:lnTo>
                <a:lnTo>
                  <a:pt x="1520" y="2192"/>
                </a:lnTo>
                <a:lnTo>
                  <a:pt x="3711" y="0"/>
                </a:lnTo>
                <a:close/>
              </a:path>
            </a:pathLst>
          </a:custGeom>
          <a:solidFill>
            <a:schemeClr val="accent3"/>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IN" sz="2400">
              <a:solidFill>
                <a:srgbClr val="000000"/>
              </a:solidFill>
            </a:endParaRPr>
          </a:p>
        </p:txBody>
      </p:sp>
      <p:sp>
        <p:nvSpPr>
          <p:cNvPr id="34" name="Freeform 46"/>
          <p:cNvSpPr>
            <a:spLocks/>
          </p:cNvSpPr>
          <p:nvPr/>
        </p:nvSpPr>
        <p:spPr bwMode="auto">
          <a:xfrm>
            <a:off x="5356436" y="2744102"/>
            <a:ext cx="373643" cy="301129"/>
          </a:xfrm>
          <a:custGeom>
            <a:avLst/>
            <a:gdLst>
              <a:gd name="T0" fmla="*/ 3711 w 4380"/>
              <a:gd name="T1" fmla="*/ 0 h 3531"/>
              <a:gd name="T2" fmla="*/ 4380 w 4380"/>
              <a:gd name="T3" fmla="*/ 670 h 3531"/>
              <a:gd name="T4" fmla="*/ 1520 w 4380"/>
              <a:gd name="T5" fmla="*/ 3531 h 3531"/>
              <a:gd name="T6" fmla="*/ 0 w 4380"/>
              <a:gd name="T7" fmla="*/ 2010 h 3531"/>
              <a:gd name="T8" fmla="*/ 669 w 4380"/>
              <a:gd name="T9" fmla="*/ 1340 h 3531"/>
              <a:gd name="T10" fmla="*/ 1520 w 4380"/>
              <a:gd name="T11" fmla="*/ 2192 h 3531"/>
              <a:gd name="T12" fmla="*/ 3711 w 4380"/>
              <a:gd name="T13" fmla="*/ 0 h 3531"/>
            </a:gdLst>
            <a:ahLst/>
            <a:cxnLst>
              <a:cxn ang="0">
                <a:pos x="T0" y="T1"/>
              </a:cxn>
              <a:cxn ang="0">
                <a:pos x="T2" y="T3"/>
              </a:cxn>
              <a:cxn ang="0">
                <a:pos x="T4" y="T5"/>
              </a:cxn>
              <a:cxn ang="0">
                <a:pos x="T6" y="T7"/>
              </a:cxn>
              <a:cxn ang="0">
                <a:pos x="T8" y="T9"/>
              </a:cxn>
              <a:cxn ang="0">
                <a:pos x="T10" y="T11"/>
              </a:cxn>
              <a:cxn ang="0">
                <a:pos x="T12" y="T13"/>
              </a:cxn>
            </a:cxnLst>
            <a:rect l="0" t="0" r="r" b="b"/>
            <a:pathLst>
              <a:path w="4380" h="3531">
                <a:moveTo>
                  <a:pt x="3711" y="0"/>
                </a:moveTo>
                <a:lnTo>
                  <a:pt x="4380" y="670"/>
                </a:lnTo>
                <a:lnTo>
                  <a:pt x="1520" y="3531"/>
                </a:lnTo>
                <a:lnTo>
                  <a:pt x="0" y="2010"/>
                </a:lnTo>
                <a:lnTo>
                  <a:pt x="669" y="1340"/>
                </a:lnTo>
                <a:lnTo>
                  <a:pt x="1520" y="2192"/>
                </a:lnTo>
                <a:lnTo>
                  <a:pt x="3711" y="0"/>
                </a:lnTo>
                <a:close/>
              </a:path>
            </a:pathLst>
          </a:custGeom>
          <a:solidFill>
            <a:schemeClr val="accent3"/>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IN" sz="2400">
              <a:solidFill>
                <a:srgbClr val="000000"/>
              </a:solidFill>
            </a:endParaRPr>
          </a:p>
        </p:txBody>
      </p:sp>
      <p:sp>
        <p:nvSpPr>
          <p:cNvPr id="35" name="Freeform 46"/>
          <p:cNvSpPr>
            <a:spLocks/>
          </p:cNvSpPr>
          <p:nvPr/>
        </p:nvSpPr>
        <p:spPr bwMode="auto">
          <a:xfrm>
            <a:off x="6584313" y="2748596"/>
            <a:ext cx="373643" cy="301129"/>
          </a:xfrm>
          <a:custGeom>
            <a:avLst/>
            <a:gdLst>
              <a:gd name="T0" fmla="*/ 3711 w 4380"/>
              <a:gd name="T1" fmla="*/ 0 h 3531"/>
              <a:gd name="T2" fmla="*/ 4380 w 4380"/>
              <a:gd name="T3" fmla="*/ 670 h 3531"/>
              <a:gd name="T4" fmla="*/ 1520 w 4380"/>
              <a:gd name="T5" fmla="*/ 3531 h 3531"/>
              <a:gd name="T6" fmla="*/ 0 w 4380"/>
              <a:gd name="T7" fmla="*/ 2010 h 3531"/>
              <a:gd name="T8" fmla="*/ 669 w 4380"/>
              <a:gd name="T9" fmla="*/ 1340 h 3531"/>
              <a:gd name="T10" fmla="*/ 1520 w 4380"/>
              <a:gd name="T11" fmla="*/ 2192 h 3531"/>
              <a:gd name="T12" fmla="*/ 3711 w 4380"/>
              <a:gd name="T13" fmla="*/ 0 h 3531"/>
            </a:gdLst>
            <a:ahLst/>
            <a:cxnLst>
              <a:cxn ang="0">
                <a:pos x="T0" y="T1"/>
              </a:cxn>
              <a:cxn ang="0">
                <a:pos x="T2" y="T3"/>
              </a:cxn>
              <a:cxn ang="0">
                <a:pos x="T4" y="T5"/>
              </a:cxn>
              <a:cxn ang="0">
                <a:pos x="T6" y="T7"/>
              </a:cxn>
              <a:cxn ang="0">
                <a:pos x="T8" y="T9"/>
              </a:cxn>
              <a:cxn ang="0">
                <a:pos x="T10" y="T11"/>
              </a:cxn>
              <a:cxn ang="0">
                <a:pos x="T12" y="T13"/>
              </a:cxn>
            </a:cxnLst>
            <a:rect l="0" t="0" r="r" b="b"/>
            <a:pathLst>
              <a:path w="4380" h="3531">
                <a:moveTo>
                  <a:pt x="3711" y="0"/>
                </a:moveTo>
                <a:lnTo>
                  <a:pt x="4380" y="670"/>
                </a:lnTo>
                <a:lnTo>
                  <a:pt x="1520" y="3531"/>
                </a:lnTo>
                <a:lnTo>
                  <a:pt x="0" y="2010"/>
                </a:lnTo>
                <a:lnTo>
                  <a:pt x="669" y="1340"/>
                </a:lnTo>
                <a:lnTo>
                  <a:pt x="1520" y="2192"/>
                </a:lnTo>
                <a:lnTo>
                  <a:pt x="3711" y="0"/>
                </a:lnTo>
                <a:close/>
              </a:path>
            </a:pathLst>
          </a:custGeom>
          <a:solidFill>
            <a:schemeClr val="accent3"/>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IN" sz="2400">
              <a:solidFill>
                <a:srgbClr val="000000"/>
              </a:solidFill>
            </a:endParaRPr>
          </a:p>
        </p:txBody>
      </p:sp>
      <p:sp>
        <p:nvSpPr>
          <p:cNvPr id="36" name="Freeform 46"/>
          <p:cNvSpPr>
            <a:spLocks/>
          </p:cNvSpPr>
          <p:nvPr/>
        </p:nvSpPr>
        <p:spPr bwMode="auto">
          <a:xfrm>
            <a:off x="8033429" y="2745862"/>
            <a:ext cx="373643" cy="301129"/>
          </a:xfrm>
          <a:custGeom>
            <a:avLst/>
            <a:gdLst>
              <a:gd name="T0" fmla="*/ 3711 w 4380"/>
              <a:gd name="T1" fmla="*/ 0 h 3531"/>
              <a:gd name="T2" fmla="*/ 4380 w 4380"/>
              <a:gd name="T3" fmla="*/ 670 h 3531"/>
              <a:gd name="T4" fmla="*/ 1520 w 4380"/>
              <a:gd name="T5" fmla="*/ 3531 h 3531"/>
              <a:gd name="T6" fmla="*/ 0 w 4380"/>
              <a:gd name="T7" fmla="*/ 2010 h 3531"/>
              <a:gd name="T8" fmla="*/ 669 w 4380"/>
              <a:gd name="T9" fmla="*/ 1340 h 3531"/>
              <a:gd name="T10" fmla="*/ 1520 w 4380"/>
              <a:gd name="T11" fmla="*/ 2192 h 3531"/>
              <a:gd name="T12" fmla="*/ 3711 w 4380"/>
              <a:gd name="T13" fmla="*/ 0 h 3531"/>
            </a:gdLst>
            <a:ahLst/>
            <a:cxnLst>
              <a:cxn ang="0">
                <a:pos x="T0" y="T1"/>
              </a:cxn>
              <a:cxn ang="0">
                <a:pos x="T2" y="T3"/>
              </a:cxn>
              <a:cxn ang="0">
                <a:pos x="T4" y="T5"/>
              </a:cxn>
              <a:cxn ang="0">
                <a:pos x="T6" y="T7"/>
              </a:cxn>
              <a:cxn ang="0">
                <a:pos x="T8" y="T9"/>
              </a:cxn>
              <a:cxn ang="0">
                <a:pos x="T10" y="T11"/>
              </a:cxn>
              <a:cxn ang="0">
                <a:pos x="T12" y="T13"/>
              </a:cxn>
            </a:cxnLst>
            <a:rect l="0" t="0" r="r" b="b"/>
            <a:pathLst>
              <a:path w="4380" h="3531">
                <a:moveTo>
                  <a:pt x="3711" y="0"/>
                </a:moveTo>
                <a:lnTo>
                  <a:pt x="4380" y="670"/>
                </a:lnTo>
                <a:lnTo>
                  <a:pt x="1520" y="3531"/>
                </a:lnTo>
                <a:lnTo>
                  <a:pt x="0" y="2010"/>
                </a:lnTo>
                <a:lnTo>
                  <a:pt x="669" y="1340"/>
                </a:lnTo>
                <a:lnTo>
                  <a:pt x="1520" y="2192"/>
                </a:lnTo>
                <a:lnTo>
                  <a:pt x="3711" y="0"/>
                </a:lnTo>
                <a:close/>
              </a:path>
            </a:pathLst>
          </a:custGeom>
          <a:solidFill>
            <a:schemeClr val="accent3"/>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IN" sz="2400">
              <a:solidFill>
                <a:srgbClr val="000000"/>
              </a:solidFill>
            </a:endParaRPr>
          </a:p>
        </p:txBody>
      </p:sp>
      <p:sp>
        <p:nvSpPr>
          <p:cNvPr id="37" name="Freeform 46"/>
          <p:cNvSpPr>
            <a:spLocks/>
          </p:cNvSpPr>
          <p:nvPr/>
        </p:nvSpPr>
        <p:spPr bwMode="auto">
          <a:xfrm>
            <a:off x="9341818" y="2750293"/>
            <a:ext cx="373643" cy="301129"/>
          </a:xfrm>
          <a:custGeom>
            <a:avLst/>
            <a:gdLst>
              <a:gd name="T0" fmla="*/ 3711 w 4380"/>
              <a:gd name="T1" fmla="*/ 0 h 3531"/>
              <a:gd name="T2" fmla="*/ 4380 w 4380"/>
              <a:gd name="T3" fmla="*/ 670 h 3531"/>
              <a:gd name="T4" fmla="*/ 1520 w 4380"/>
              <a:gd name="T5" fmla="*/ 3531 h 3531"/>
              <a:gd name="T6" fmla="*/ 0 w 4380"/>
              <a:gd name="T7" fmla="*/ 2010 h 3531"/>
              <a:gd name="T8" fmla="*/ 669 w 4380"/>
              <a:gd name="T9" fmla="*/ 1340 h 3531"/>
              <a:gd name="T10" fmla="*/ 1520 w 4380"/>
              <a:gd name="T11" fmla="*/ 2192 h 3531"/>
              <a:gd name="T12" fmla="*/ 3711 w 4380"/>
              <a:gd name="T13" fmla="*/ 0 h 3531"/>
            </a:gdLst>
            <a:ahLst/>
            <a:cxnLst>
              <a:cxn ang="0">
                <a:pos x="T0" y="T1"/>
              </a:cxn>
              <a:cxn ang="0">
                <a:pos x="T2" y="T3"/>
              </a:cxn>
              <a:cxn ang="0">
                <a:pos x="T4" y="T5"/>
              </a:cxn>
              <a:cxn ang="0">
                <a:pos x="T6" y="T7"/>
              </a:cxn>
              <a:cxn ang="0">
                <a:pos x="T8" y="T9"/>
              </a:cxn>
              <a:cxn ang="0">
                <a:pos x="T10" y="T11"/>
              </a:cxn>
              <a:cxn ang="0">
                <a:pos x="T12" y="T13"/>
              </a:cxn>
            </a:cxnLst>
            <a:rect l="0" t="0" r="r" b="b"/>
            <a:pathLst>
              <a:path w="4380" h="3531">
                <a:moveTo>
                  <a:pt x="3711" y="0"/>
                </a:moveTo>
                <a:lnTo>
                  <a:pt x="4380" y="670"/>
                </a:lnTo>
                <a:lnTo>
                  <a:pt x="1520" y="3531"/>
                </a:lnTo>
                <a:lnTo>
                  <a:pt x="0" y="2010"/>
                </a:lnTo>
                <a:lnTo>
                  <a:pt x="669" y="1340"/>
                </a:lnTo>
                <a:lnTo>
                  <a:pt x="1520" y="2192"/>
                </a:lnTo>
                <a:lnTo>
                  <a:pt x="3711" y="0"/>
                </a:lnTo>
                <a:close/>
              </a:path>
            </a:pathLst>
          </a:custGeom>
          <a:solidFill>
            <a:schemeClr val="accent3"/>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IN" sz="2400">
              <a:solidFill>
                <a:srgbClr val="000000"/>
              </a:solidFill>
            </a:endParaRPr>
          </a:p>
        </p:txBody>
      </p:sp>
      <p:sp>
        <p:nvSpPr>
          <p:cNvPr id="38" name="Freeform 46"/>
          <p:cNvSpPr>
            <a:spLocks/>
          </p:cNvSpPr>
          <p:nvPr/>
        </p:nvSpPr>
        <p:spPr bwMode="auto">
          <a:xfrm>
            <a:off x="10636352" y="2744148"/>
            <a:ext cx="373643" cy="301129"/>
          </a:xfrm>
          <a:custGeom>
            <a:avLst/>
            <a:gdLst>
              <a:gd name="T0" fmla="*/ 3711 w 4380"/>
              <a:gd name="T1" fmla="*/ 0 h 3531"/>
              <a:gd name="T2" fmla="*/ 4380 w 4380"/>
              <a:gd name="T3" fmla="*/ 670 h 3531"/>
              <a:gd name="T4" fmla="*/ 1520 w 4380"/>
              <a:gd name="T5" fmla="*/ 3531 h 3531"/>
              <a:gd name="T6" fmla="*/ 0 w 4380"/>
              <a:gd name="T7" fmla="*/ 2010 h 3531"/>
              <a:gd name="T8" fmla="*/ 669 w 4380"/>
              <a:gd name="T9" fmla="*/ 1340 h 3531"/>
              <a:gd name="T10" fmla="*/ 1520 w 4380"/>
              <a:gd name="T11" fmla="*/ 2192 h 3531"/>
              <a:gd name="T12" fmla="*/ 3711 w 4380"/>
              <a:gd name="T13" fmla="*/ 0 h 3531"/>
            </a:gdLst>
            <a:ahLst/>
            <a:cxnLst>
              <a:cxn ang="0">
                <a:pos x="T0" y="T1"/>
              </a:cxn>
              <a:cxn ang="0">
                <a:pos x="T2" y="T3"/>
              </a:cxn>
              <a:cxn ang="0">
                <a:pos x="T4" y="T5"/>
              </a:cxn>
              <a:cxn ang="0">
                <a:pos x="T6" y="T7"/>
              </a:cxn>
              <a:cxn ang="0">
                <a:pos x="T8" y="T9"/>
              </a:cxn>
              <a:cxn ang="0">
                <a:pos x="T10" y="T11"/>
              </a:cxn>
              <a:cxn ang="0">
                <a:pos x="T12" y="T13"/>
              </a:cxn>
            </a:cxnLst>
            <a:rect l="0" t="0" r="r" b="b"/>
            <a:pathLst>
              <a:path w="4380" h="3531">
                <a:moveTo>
                  <a:pt x="3711" y="0"/>
                </a:moveTo>
                <a:lnTo>
                  <a:pt x="4380" y="670"/>
                </a:lnTo>
                <a:lnTo>
                  <a:pt x="1520" y="3531"/>
                </a:lnTo>
                <a:lnTo>
                  <a:pt x="0" y="2010"/>
                </a:lnTo>
                <a:lnTo>
                  <a:pt x="669" y="1340"/>
                </a:lnTo>
                <a:lnTo>
                  <a:pt x="1520" y="2192"/>
                </a:lnTo>
                <a:lnTo>
                  <a:pt x="3711" y="0"/>
                </a:lnTo>
                <a:close/>
              </a:path>
            </a:pathLst>
          </a:custGeom>
          <a:solidFill>
            <a:schemeClr val="accent3"/>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IN" sz="2400">
              <a:solidFill>
                <a:srgbClr val="000000"/>
              </a:solidFill>
            </a:endParaRPr>
          </a:p>
        </p:txBody>
      </p:sp>
      <p:sp>
        <p:nvSpPr>
          <p:cNvPr id="39" name="Freeform 46"/>
          <p:cNvSpPr>
            <a:spLocks/>
          </p:cNvSpPr>
          <p:nvPr/>
        </p:nvSpPr>
        <p:spPr bwMode="auto">
          <a:xfrm>
            <a:off x="3094200" y="3302411"/>
            <a:ext cx="373643" cy="301129"/>
          </a:xfrm>
          <a:custGeom>
            <a:avLst/>
            <a:gdLst>
              <a:gd name="T0" fmla="*/ 3711 w 4380"/>
              <a:gd name="T1" fmla="*/ 0 h 3531"/>
              <a:gd name="T2" fmla="*/ 4380 w 4380"/>
              <a:gd name="T3" fmla="*/ 670 h 3531"/>
              <a:gd name="T4" fmla="*/ 1520 w 4380"/>
              <a:gd name="T5" fmla="*/ 3531 h 3531"/>
              <a:gd name="T6" fmla="*/ 0 w 4380"/>
              <a:gd name="T7" fmla="*/ 2010 h 3531"/>
              <a:gd name="T8" fmla="*/ 669 w 4380"/>
              <a:gd name="T9" fmla="*/ 1340 h 3531"/>
              <a:gd name="T10" fmla="*/ 1520 w 4380"/>
              <a:gd name="T11" fmla="*/ 2192 h 3531"/>
              <a:gd name="T12" fmla="*/ 3711 w 4380"/>
              <a:gd name="T13" fmla="*/ 0 h 3531"/>
            </a:gdLst>
            <a:ahLst/>
            <a:cxnLst>
              <a:cxn ang="0">
                <a:pos x="T0" y="T1"/>
              </a:cxn>
              <a:cxn ang="0">
                <a:pos x="T2" y="T3"/>
              </a:cxn>
              <a:cxn ang="0">
                <a:pos x="T4" y="T5"/>
              </a:cxn>
              <a:cxn ang="0">
                <a:pos x="T6" y="T7"/>
              </a:cxn>
              <a:cxn ang="0">
                <a:pos x="T8" y="T9"/>
              </a:cxn>
              <a:cxn ang="0">
                <a:pos x="T10" y="T11"/>
              </a:cxn>
              <a:cxn ang="0">
                <a:pos x="T12" y="T13"/>
              </a:cxn>
            </a:cxnLst>
            <a:rect l="0" t="0" r="r" b="b"/>
            <a:pathLst>
              <a:path w="4380" h="3531">
                <a:moveTo>
                  <a:pt x="3711" y="0"/>
                </a:moveTo>
                <a:lnTo>
                  <a:pt x="4380" y="670"/>
                </a:lnTo>
                <a:lnTo>
                  <a:pt x="1520" y="3531"/>
                </a:lnTo>
                <a:lnTo>
                  <a:pt x="0" y="2010"/>
                </a:lnTo>
                <a:lnTo>
                  <a:pt x="669" y="1340"/>
                </a:lnTo>
                <a:lnTo>
                  <a:pt x="1520" y="2192"/>
                </a:lnTo>
                <a:lnTo>
                  <a:pt x="3711" y="0"/>
                </a:lnTo>
                <a:close/>
              </a:path>
            </a:pathLst>
          </a:custGeom>
          <a:solidFill>
            <a:schemeClr val="accent3"/>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IN" sz="2400">
              <a:solidFill>
                <a:srgbClr val="000000"/>
              </a:solidFill>
            </a:endParaRPr>
          </a:p>
        </p:txBody>
      </p:sp>
      <p:sp>
        <p:nvSpPr>
          <p:cNvPr id="45" name="Freeform 46"/>
          <p:cNvSpPr>
            <a:spLocks/>
          </p:cNvSpPr>
          <p:nvPr/>
        </p:nvSpPr>
        <p:spPr bwMode="auto">
          <a:xfrm>
            <a:off x="4168769" y="3302411"/>
            <a:ext cx="373643" cy="301129"/>
          </a:xfrm>
          <a:custGeom>
            <a:avLst/>
            <a:gdLst>
              <a:gd name="T0" fmla="*/ 3711 w 4380"/>
              <a:gd name="T1" fmla="*/ 0 h 3531"/>
              <a:gd name="T2" fmla="*/ 4380 w 4380"/>
              <a:gd name="T3" fmla="*/ 670 h 3531"/>
              <a:gd name="T4" fmla="*/ 1520 w 4380"/>
              <a:gd name="T5" fmla="*/ 3531 h 3531"/>
              <a:gd name="T6" fmla="*/ 0 w 4380"/>
              <a:gd name="T7" fmla="*/ 2010 h 3531"/>
              <a:gd name="T8" fmla="*/ 669 w 4380"/>
              <a:gd name="T9" fmla="*/ 1340 h 3531"/>
              <a:gd name="T10" fmla="*/ 1520 w 4380"/>
              <a:gd name="T11" fmla="*/ 2192 h 3531"/>
              <a:gd name="T12" fmla="*/ 3711 w 4380"/>
              <a:gd name="T13" fmla="*/ 0 h 3531"/>
            </a:gdLst>
            <a:ahLst/>
            <a:cxnLst>
              <a:cxn ang="0">
                <a:pos x="T0" y="T1"/>
              </a:cxn>
              <a:cxn ang="0">
                <a:pos x="T2" y="T3"/>
              </a:cxn>
              <a:cxn ang="0">
                <a:pos x="T4" y="T5"/>
              </a:cxn>
              <a:cxn ang="0">
                <a:pos x="T6" y="T7"/>
              </a:cxn>
              <a:cxn ang="0">
                <a:pos x="T8" y="T9"/>
              </a:cxn>
              <a:cxn ang="0">
                <a:pos x="T10" y="T11"/>
              </a:cxn>
              <a:cxn ang="0">
                <a:pos x="T12" y="T13"/>
              </a:cxn>
            </a:cxnLst>
            <a:rect l="0" t="0" r="r" b="b"/>
            <a:pathLst>
              <a:path w="4380" h="3531">
                <a:moveTo>
                  <a:pt x="3711" y="0"/>
                </a:moveTo>
                <a:lnTo>
                  <a:pt x="4380" y="670"/>
                </a:lnTo>
                <a:lnTo>
                  <a:pt x="1520" y="3531"/>
                </a:lnTo>
                <a:lnTo>
                  <a:pt x="0" y="2010"/>
                </a:lnTo>
                <a:lnTo>
                  <a:pt x="669" y="1340"/>
                </a:lnTo>
                <a:lnTo>
                  <a:pt x="1520" y="2192"/>
                </a:lnTo>
                <a:lnTo>
                  <a:pt x="3711" y="0"/>
                </a:lnTo>
                <a:close/>
              </a:path>
            </a:pathLst>
          </a:custGeom>
          <a:solidFill>
            <a:schemeClr val="accent3"/>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IN" sz="2400">
              <a:solidFill>
                <a:srgbClr val="000000"/>
              </a:solidFill>
            </a:endParaRPr>
          </a:p>
        </p:txBody>
      </p:sp>
      <p:sp>
        <p:nvSpPr>
          <p:cNvPr id="51" name="Freeform 46"/>
          <p:cNvSpPr>
            <a:spLocks/>
          </p:cNvSpPr>
          <p:nvPr/>
        </p:nvSpPr>
        <p:spPr bwMode="auto">
          <a:xfrm>
            <a:off x="5367232" y="3336051"/>
            <a:ext cx="373643" cy="301129"/>
          </a:xfrm>
          <a:custGeom>
            <a:avLst/>
            <a:gdLst>
              <a:gd name="T0" fmla="*/ 3711 w 4380"/>
              <a:gd name="T1" fmla="*/ 0 h 3531"/>
              <a:gd name="T2" fmla="*/ 4380 w 4380"/>
              <a:gd name="T3" fmla="*/ 670 h 3531"/>
              <a:gd name="T4" fmla="*/ 1520 w 4380"/>
              <a:gd name="T5" fmla="*/ 3531 h 3531"/>
              <a:gd name="T6" fmla="*/ 0 w 4380"/>
              <a:gd name="T7" fmla="*/ 2010 h 3531"/>
              <a:gd name="T8" fmla="*/ 669 w 4380"/>
              <a:gd name="T9" fmla="*/ 1340 h 3531"/>
              <a:gd name="T10" fmla="*/ 1520 w 4380"/>
              <a:gd name="T11" fmla="*/ 2192 h 3531"/>
              <a:gd name="T12" fmla="*/ 3711 w 4380"/>
              <a:gd name="T13" fmla="*/ 0 h 3531"/>
            </a:gdLst>
            <a:ahLst/>
            <a:cxnLst>
              <a:cxn ang="0">
                <a:pos x="T0" y="T1"/>
              </a:cxn>
              <a:cxn ang="0">
                <a:pos x="T2" y="T3"/>
              </a:cxn>
              <a:cxn ang="0">
                <a:pos x="T4" y="T5"/>
              </a:cxn>
              <a:cxn ang="0">
                <a:pos x="T6" y="T7"/>
              </a:cxn>
              <a:cxn ang="0">
                <a:pos x="T8" y="T9"/>
              </a:cxn>
              <a:cxn ang="0">
                <a:pos x="T10" y="T11"/>
              </a:cxn>
              <a:cxn ang="0">
                <a:pos x="T12" y="T13"/>
              </a:cxn>
            </a:cxnLst>
            <a:rect l="0" t="0" r="r" b="b"/>
            <a:pathLst>
              <a:path w="4380" h="3531">
                <a:moveTo>
                  <a:pt x="3711" y="0"/>
                </a:moveTo>
                <a:lnTo>
                  <a:pt x="4380" y="670"/>
                </a:lnTo>
                <a:lnTo>
                  <a:pt x="1520" y="3531"/>
                </a:lnTo>
                <a:lnTo>
                  <a:pt x="0" y="2010"/>
                </a:lnTo>
                <a:lnTo>
                  <a:pt x="669" y="1340"/>
                </a:lnTo>
                <a:lnTo>
                  <a:pt x="1520" y="2192"/>
                </a:lnTo>
                <a:lnTo>
                  <a:pt x="3711" y="0"/>
                </a:lnTo>
                <a:close/>
              </a:path>
            </a:pathLst>
          </a:custGeom>
          <a:solidFill>
            <a:schemeClr val="accent3"/>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IN" sz="2400">
              <a:solidFill>
                <a:srgbClr val="000000"/>
              </a:solidFill>
            </a:endParaRPr>
          </a:p>
        </p:txBody>
      </p:sp>
      <p:sp>
        <p:nvSpPr>
          <p:cNvPr id="52" name="Freeform 46"/>
          <p:cNvSpPr>
            <a:spLocks/>
          </p:cNvSpPr>
          <p:nvPr/>
        </p:nvSpPr>
        <p:spPr bwMode="auto">
          <a:xfrm>
            <a:off x="6641071" y="3336051"/>
            <a:ext cx="373643" cy="301129"/>
          </a:xfrm>
          <a:custGeom>
            <a:avLst/>
            <a:gdLst>
              <a:gd name="T0" fmla="*/ 3711 w 4380"/>
              <a:gd name="T1" fmla="*/ 0 h 3531"/>
              <a:gd name="T2" fmla="*/ 4380 w 4380"/>
              <a:gd name="T3" fmla="*/ 670 h 3531"/>
              <a:gd name="T4" fmla="*/ 1520 w 4380"/>
              <a:gd name="T5" fmla="*/ 3531 h 3531"/>
              <a:gd name="T6" fmla="*/ 0 w 4380"/>
              <a:gd name="T7" fmla="*/ 2010 h 3531"/>
              <a:gd name="T8" fmla="*/ 669 w 4380"/>
              <a:gd name="T9" fmla="*/ 1340 h 3531"/>
              <a:gd name="T10" fmla="*/ 1520 w 4380"/>
              <a:gd name="T11" fmla="*/ 2192 h 3531"/>
              <a:gd name="T12" fmla="*/ 3711 w 4380"/>
              <a:gd name="T13" fmla="*/ 0 h 3531"/>
            </a:gdLst>
            <a:ahLst/>
            <a:cxnLst>
              <a:cxn ang="0">
                <a:pos x="T0" y="T1"/>
              </a:cxn>
              <a:cxn ang="0">
                <a:pos x="T2" y="T3"/>
              </a:cxn>
              <a:cxn ang="0">
                <a:pos x="T4" y="T5"/>
              </a:cxn>
              <a:cxn ang="0">
                <a:pos x="T6" y="T7"/>
              </a:cxn>
              <a:cxn ang="0">
                <a:pos x="T8" y="T9"/>
              </a:cxn>
              <a:cxn ang="0">
                <a:pos x="T10" y="T11"/>
              </a:cxn>
              <a:cxn ang="0">
                <a:pos x="T12" y="T13"/>
              </a:cxn>
            </a:cxnLst>
            <a:rect l="0" t="0" r="r" b="b"/>
            <a:pathLst>
              <a:path w="4380" h="3531">
                <a:moveTo>
                  <a:pt x="3711" y="0"/>
                </a:moveTo>
                <a:lnTo>
                  <a:pt x="4380" y="670"/>
                </a:lnTo>
                <a:lnTo>
                  <a:pt x="1520" y="3531"/>
                </a:lnTo>
                <a:lnTo>
                  <a:pt x="0" y="2010"/>
                </a:lnTo>
                <a:lnTo>
                  <a:pt x="669" y="1340"/>
                </a:lnTo>
                <a:lnTo>
                  <a:pt x="1520" y="2192"/>
                </a:lnTo>
                <a:lnTo>
                  <a:pt x="3711" y="0"/>
                </a:lnTo>
                <a:close/>
              </a:path>
            </a:pathLst>
          </a:custGeom>
          <a:solidFill>
            <a:schemeClr val="accent3"/>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IN" sz="2400">
              <a:solidFill>
                <a:srgbClr val="000000"/>
              </a:solidFill>
            </a:endParaRPr>
          </a:p>
        </p:txBody>
      </p:sp>
      <p:sp>
        <p:nvSpPr>
          <p:cNvPr id="53" name="Freeform 46"/>
          <p:cNvSpPr>
            <a:spLocks/>
          </p:cNvSpPr>
          <p:nvPr/>
        </p:nvSpPr>
        <p:spPr bwMode="auto">
          <a:xfrm>
            <a:off x="9274945" y="3301299"/>
            <a:ext cx="373643" cy="301129"/>
          </a:xfrm>
          <a:custGeom>
            <a:avLst/>
            <a:gdLst>
              <a:gd name="T0" fmla="*/ 3711 w 4380"/>
              <a:gd name="T1" fmla="*/ 0 h 3531"/>
              <a:gd name="T2" fmla="*/ 4380 w 4380"/>
              <a:gd name="T3" fmla="*/ 670 h 3531"/>
              <a:gd name="T4" fmla="*/ 1520 w 4380"/>
              <a:gd name="T5" fmla="*/ 3531 h 3531"/>
              <a:gd name="T6" fmla="*/ 0 w 4380"/>
              <a:gd name="T7" fmla="*/ 2010 h 3531"/>
              <a:gd name="T8" fmla="*/ 669 w 4380"/>
              <a:gd name="T9" fmla="*/ 1340 h 3531"/>
              <a:gd name="T10" fmla="*/ 1520 w 4380"/>
              <a:gd name="T11" fmla="*/ 2192 h 3531"/>
              <a:gd name="T12" fmla="*/ 3711 w 4380"/>
              <a:gd name="T13" fmla="*/ 0 h 3531"/>
            </a:gdLst>
            <a:ahLst/>
            <a:cxnLst>
              <a:cxn ang="0">
                <a:pos x="T0" y="T1"/>
              </a:cxn>
              <a:cxn ang="0">
                <a:pos x="T2" y="T3"/>
              </a:cxn>
              <a:cxn ang="0">
                <a:pos x="T4" y="T5"/>
              </a:cxn>
              <a:cxn ang="0">
                <a:pos x="T6" y="T7"/>
              </a:cxn>
              <a:cxn ang="0">
                <a:pos x="T8" y="T9"/>
              </a:cxn>
              <a:cxn ang="0">
                <a:pos x="T10" y="T11"/>
              </a:cxn>
              <a:cxn ang="0">
                <a:pos x="T12" y="T13"/>
              </a:cxn>
            </a:cxnLst>
            <a:rect l="0" t="0" r="r" b="b"/>
            <a:pathLst>
              <a:path w="4380" h="3531">
                <a:moveTo>
                  <a:pt x="3711" y="0"/>
                </a:moveTo>
                <a:lnTo>
                  <a:pt x="4380" y="670"/>
                </a:lnTo>
                <a:lnTo>
                  <a:pt x="1520" y="3531"/>
                </a:lnTo>
                <a:lnTo>
                  <a:pt x="0" y="2010"/>
                </a:lnTo>
                <a:lnTo>
                  <a:pt x="669" y="1340"/>
                </a:lnTo>
                <a:lnTo>
                  <a:pt x="1520" y="2192"/>
                </a:lnTo>
                <a:lnTo>
                  <a:pt x="3711" y="0"/>
                </a:lnTo>
                <a:close/>
              </a:path>
            </a:pathLst>
          </a:custGeom>
          <a:solidFill>
            <a:schemeClr val="accent3"/>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IN" sz="2400">
              <a:solidFill>
                <a:srgbClr val="000000"/>
              </a:solidFill>
            </a:endParaRPr>
          </a:p>
        </p:txBody>
      </p:sp>
      <p:sp>
        <p:nvSpPr>
          <p:cNvPr id="54" name="Freeform 46"/>
          <p:cNvSpPr>
            <a:spLocks/>
          </p:cNvSpPr>
          <p:nvPr/>
        </p:nvSpPr>
        <p:spPr bwMode="auto">
          <a:xfrm>
            <a:off x="7980189" y="3336051"/>
            <a:ext cx="373643" cy="301129"/>
          </a:xfrm>
          <a:custGeom>
            <a:avLst/>
            <a:gdLst>
              <a:gd name="T0" fmla="*/ 3711 w 4380"/>
              <a:gd name="T1" fmla="*/ 0 h 3531"/>
              <a:gd name="T2" fmla="*/ 4380 w 4380"/>
              <a:gd name="T3" fmla="*/ 670 h 3531"/>
              <a:gd name="T4" fmla="*/ 1520 w 4380"/>
              <a:gd name="T5" fmla="*/ 3531 h 3531"/>
              <a:gd name="T6" fmla="*/ 0 w 4380"/>
              <a:gd name="T7" fmla="*/ 2010 h 3531"/>
              <a:gd name="T8" fmla="*/ 669 w 4380"/>
              <a:gd name="T9" fmla="*/ 1340 h 3531"/>
              <a:gd name="T10" fmla="*/ 1520 w 4380"/>
              <a:gd name="T11" fmla="*/ 2192 h 3531"/>
              <a:gd name="T12" fmla="*/ 3711 w 4380"/>
              <a:gd name="T13" fmla="*/ 0 h 3531"/>
            </a:gdLst>
            <a:ahLst/>
            <a:cxnLst>
              <a:cxn ang="0">
                <a:pos x="T0" y="T1"/>
              </a:cxn>
              <a:cxn ang="0">
                <a:pos x="T2" y="T3"/>
              </a:cxn>
              <a:cxn ang="0">
                <a:pos x="T4" y="T5"/>
              </a:cxn>
              <a:cxn ang="0">
                <a:pos x="T6" y="T7"/>
              </a:cxn>
              <a:cxn ang="0">
                <a:pos x="T8" y="T9"/>
              </a:cxn>
              <a:cxn ang="0">
                <a:pos x="T10" y="T11"/>
              </a:cxn>
              <a:cxn ang="0">
                <a:pos x="T12" y="T13"/>
              </a:cxn>
            </a:cxnLst>
            <a:rect l="0" t="0" r="r" b="b"/>
            <a:pathLst>
              <a:path w="4380" h="3531">
                <a:moveTo>
                  <a:pt x="3711" y="0"/>
                </a:moveTo>
                <a:lnTo>
                  <a:pt x="4380" y="670"/>
                </a:lnTo>
                <a:lnTo>
                  <a:pt x="1520" y="3531"/>
                </a:lnTo>
                <a:lnTo>
                  <a:pt x="0" y="2010"/>
                </a:lnTo>
                <a:lnTo>
                  <a:pt x="669" y="1340"/>
                </a:lnTo>
                <a:lnTo>
                  <a:pt x="1520" y="2192"/>
                </a:lnTo>
                <a:lnTo>
                  <a:pt x="3711" y="0"/>
                </a:lnTo>
                <a:close/>
              </a:path>
            </a:pathLst>
          </a:custGeom>
          <a:solidFill>
            <a:schemeClr val="accent3"/>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IN" sz="2400">
              <a:solidFill>
                <a:srgbClr val="000000"/>
              </a:solidFill>
            </a:endParaRPr>
          </a:p>
        </p:txBody>
      </p:sp>
      <p:sp>
        <p:nvSpPr>
          <p:cNvPr id="55" name="Freeform 46"/>
          <p:cNvSpPr>
            <a:spLocks/>
          </p:cNvSpPr>
          <p:nvPr/>
        </p:nvSpPr>
        <p:spPr bwMode="auto">
          <a:xfrm>
            <a:off x="9302654" y="4062565"/>
            <a:ext cx="373643" cy="301129"/>
          </a:xfrm>
          <a:custGeom>
            <a:avLst/>
            <a:gdLst>
              <a:gd name="T0" fmla="*/ 3711 w 4380"/>
              <a:gd name="T1" fmla="*/ 0 h 3531"/>
              <a:gd name="T2" fmla="*/ 4380 w 4380"/>
              <a:gd name="T3" fmla="*/ 670 h 3531"/>
              <a:gd name="T4" fmla="*/ 1520 w 4380"/>
              <a:gd name="T5" fmla="*/ 3531 h 3531"/>
              <a:gd name="T6" fmla="*/ 0 w 4380"/>
              <a:gd name="T7" fmla="*/ 2010 h 3531"/>
              <a:gd name="T8" fmla="*/ 669 w 4380"/>
              <a:gd name="T9" fmla="*/ 1340 h 3531"/>
              <a:gd name="T10" fmla="*/ 1520 w 4380"/>
              <a:gd name="T11" fmla="*/ 2192 h 3531"/>
              <a:gd name="T12" fmla="*/ 3711 w 4380"/>
              <a:gd name="T13" fmla="*/ 0 h 3531"/>
            </a:gdLst>
            <a:ahLst/>
            <a:cxnLst>
              <a:cxn ang="0">
                <a:pos x="T0" y="T1"/>
              </a:cxn>
              <a:cxn ang="0">
                <a:pos x="T2" y="T3"/>
              </a:cxn>
              <a:cxn ang="0">
                <a:pos x="T4" y="T5"/>
              </a:cxn>
              <a:cxn ang="0">
                <a:pos x="T6" y="T7"/>
              </a:cxn>
              <a:cxn ang="0">
                <a:pos x="T8" y="T9"/>
              </a:cxn>
              <a:cxn ang="0">
                <a:pos x="T10" y="T11"/>
              </a:cxn>
              <a:cxn ang="0">
                <a:pos x="T12" y="T13"/>
              </a:cxn>
            </a:cxnLst>
            <a:rect l="0" t="0" r="r" b="b"/>
            <a:pathLst>
              <a:path w="4380" h="3531">
                <a:moveTo>
                  <a:pt x="3711" y="0"/>
                </a:moveTo>
                <a:lnTo>
                  <a:pt x="4380" y="670"/>
                </a:lnTo>
                <a:lnTo>
                  <a:pt x="1520" y="3531"/>
                </a:lnTo>
                <a:lnTo>
                  <a:pt x="0" y="2010"/>
                </a:lnTo>
                <a:lnTo>
                  <a:pt x="669" y="1340"/>
                </a:lnTo>
                <a:lnTo>
                  <a:pt x="1520" y="2192"/>
                </a:lnTo>
                <a:lnTo>
                  <a:pt x="3711" y="0"/>
                </a:lnTo>
                <a:close/>
              </a:path>
            </a:pathLst>
          </a:custGeom>
          <a:solidFill>
            <a:schemeClr val="accent3"/>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IN" sz="2400">
              <a:solidFill>
                <a:srgbClr val="000000"/>
              </a:solidFill>
            </a:endParaRPr>
          </a:p>
        </p:txBody>
      </p:sp>
      <p:sp>
        <p:nvSpPr>
          <p:cNvPr id="56" name="Freeform 46"/>
          <p:cNvSpPr>
            <a:spLocks/>
          </p:cNvSpPr>
          <p:nvPr/>
        </p:nvSpPr>
        <p:spPr bwMode="auto">
          <a:xfrm>
            <a:off x="5384570" y="5252088"/>
            <a:ext cx="373643" cy="301129"/>
          </a:xfrm>
          <a:custGeom>
            <a:avLst/>
            <a:gdLst>
              <a:gd name="T0" fmla="*/ 3711 w 4380"/>
              <a:gd name="T1" fmla="*/ 0 h 3531"/>
              <a:gd name="T2" fmla="*/ 4380 w 4380"/>
              <a:gd name="T3" fmla="*/ 670 h 3531"/>
              <a:gd name="T4" fmla="*/ 1520 w 4380"/>
              <a:gd name="T5" fmla="*/ 3531 h 3531"/>
              <a:gd name="T6" fmla="*/ 0 w 4380"/>
              <a:gd name="T7" fmla="*/ 2010 h 3531"/>
              <a:gd name="T8" fmla="*/ 669 w 4380"/>
              <a:gd name="T9" fmla="*/ 1340 h 3531"/>
              <a:gd name="T10" fmla="*/ 1520 w 4380"/>
              <a:gd name="T11" fmla="*/ 2192 h 3531"/>
              <a:gd name="T12" fmla="*/ 3711 w 4380"/>
              <a:gd name="T13" fmla="*/ 0 h 3531"/>
            </a:gdLst>
            <a:ahLst/>
            <a:cxnLst>
              <a:cxn ang="0">
                <a:pos x="T0" y="T1"/>
              </a:cxn>
              <a:cxn ang="0">
                <a:pos x="T2" y="T3"/>
              </a:cxn>
              <a:cxn ang="0">
                <a:pos x="T4" y="T5"/>
              </a:cxn>
              <a:cxn ang="0">
                <a:pos x="T6" y="T7"/>
              </a:cxn>
              <a:cxn ang="0">
                <a:pos x="T8" y="T9"/>
              </a:cxn>
              <a:cxn ang="0">
                <a:pos x="T10" y="T11"/>
              </a:cxn>
              <a:cxn ang="0">
                <a:pos x="T12" y="T13"/>
              </a:cxn>
            </a:cxnLst>
            <a:rect l="0" t="0" r="r" b="b"/>
            <a:pathLst>
              <a:path w="4380" h="3531">
                <a:moveTo>
                  <a:pt x="3711" y="0"/>
                </a:moveTo>
                <a:lnTo>
                  <a:pt x="4380" y="670"/>
                </a:lnTo>
                <a:lnTo>
                  <a:pt x="1520" y="3531"/>
                </a:lnTo>
                <a:lnTo>
                  <a:pt x="0" y="2010"/>
                </a:lnTo>
                <a:lnTo>
                  <a:pt x="669" y="1340"/>
                </a:lnTo>
                <a:lnTo>
                  <a:pt x="1520" y="2192"/>
                </a:lnTo>
                <a:lnTo>
                  <a:pt x="3711" y="0"/>
                </a:lnTo>
                <a:close/>
              </a:path>
            </a:pathLst>
          </a:custGeom>
          <a:solidFill>
            <a:schemeClr val="accent3"/>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IN" sz="2400">
              <a:solidFill>
                <a:srgbClr val="000000"/>
              </a:solidFill>
            </a:endParaRPr>
          </a:p>
        </p:txBody>
      </p:sp>
      <p:sp>
        <p:nvSpPr>
          <p:cNvPr id="57" name="Freeform 46"/>
          <p:cNvSpPr>
            <a:spLocks/>
          </p:cNvSpPr>
          <p:nvPr/>
        </p:nvSpPr>
        <p:spPr bwMode="auto">
          <a:xfrm>
            <a:off x="6710776" y="5328349"/>
            <a:ext cx="373643" cy="301129"/>
          </a:xfrm>
          <a:custGeom>
            <a:avLst/>
            <a:gdLst>
              <a:gd name="T0" fmla="*/ 3711 w 4380"/>
              <a:gd name="T1" fmla="*/ 0 h 3531"/>
              <a:gd name="T2" fmla="*/ 4380 w 4380"/>
              <a:gd name="T3" fmla="*/ 670 h 3531"/>
              <a:gd name="T4" fmla="*/ 1520 w 4380"/>
              <a:gd name="T5" fmla="*/ 3531 h 3531"/>
              <a:gd name="T6" fmla="*/ 0 w 4380"/>
              <a:gd name="T7" fmla="*/ 2010 h 3531"/>
              <a:gd name="T8" fmla="*/ 669 w 4380"/>
              <a:gd name="T9" fmla="*/ 1340 h 3531"/>
              <a:gd name="T10" fmla="*/ 1520 w 4380"/>
              <a:gd name="T11" fmla="*/ 2192 h 3531"/>
              <a:gd name="T12" fmla="*/ 3711 w 4380"/>
              <a:gd name="T13" fmla="*/ 0 h 3531"/>
            </a:gdLst>
            <a:ahLst/>
            <a:cxnLst>
              <a:cxn ang="0">
                <a:pos x="T0" y="T1"/>
              </a:cxn>
              <a:cxn ang="0">
                <a:pos x="T2" y="T3"/>
              </a:cxn>
              <a:cxn ang="0">
                <a:pos x="T4" y="T5"/>
              </a:cxn>
              <a:cxn ang="0">
                <a:pos x="T6" y="T7"/>
              </a:cxn>
              <a:cxn ang="0">
                <a:pos x="T8" y="T9"/>
              </a:cxn>
              <a:cxn ang="0">
                <a:pos x="T10" y="T11"/>
              </a:cxn>
              <a:cxn ang="0">
                <a:pos x="T12" y="T13"/>
              </a:cxn>
            </a:cxnLst>
            <a:rect l="0" t="0" r="r" b="b"/>
            <a:pathLst>
              <a:path w="4380" h="3531">
                <a:moveTo>
                  <a:pt x="3711" y="0"/>
                </a:moveTo>
                <a:lnTo>
                  <a:pt x="4380" y="670"/>
                </a:lnTo>
                <a:lnTo>
                  <a:pt x="1520" y="3531"/>
                </a:lnTo>
                <a:lnTo>
                  <a:pt x="0" y="2010"/>
                </a:lnTo>
                <a:lnTo>
                  <a:pt x="669" y="1340"/>
                </a:lnTo>
                <a:lnTo>
                  <a:pt x="1520" y="2192"/>
                </a:lnTo>
                <a:lnTo>
                  <a:pt x="3711" y="0"/>
                </a:lnTo>
                <a:close/>
              </a:path>
            </a:pathLst>
          </a:custGeom>
          <a:solidFill>
            <a:schemeClr val="accent3"/>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IN" sz="2400">
              <a:solidFill>
                <a:srgbClr val="000000"/>
              </a:solidFill>
            </a:endParaRPr>
          </a:p>
        </p:txBody>
      </p:sp>
      <p:sp>
        <p:nvSpPr>
          <p:cNvPr id="58" name="Freeform 46"/>
          <p:cNvSpPr>
            <a:spLocks/>
          </p:cNvSpPr>
          <p:nvPr/>
        </p:nvSpPr>
        <p:spPr bwMode="auto">
          <a:xfrm>
            <a:off x="9315620" y="5319420"/>
            <a:ext cx="373643" cy="301129"/>
          </a:xfrm>
          <a:custGeom>
            <a:avLst/>
            <a:gdLst>
              <a:gd name="T0" fmla="*/ 3711 w 4380"/>
              <a:gd name="T1" fmla="*/ 0 h 3531"/>
              <a:gd name="T2" fmla="*/ 4380 w 4380"/>
              <a:gd name="T3" fmla="*/ 670 h 3531"/>
              <a:gd name="T4" fmla="*/ 1520 w 4380"/>
              <a:gd name="T5" fmla="*/ 3531 h 3531"/>
              <a:gd name="T6" fmla="*/ 0 w 4380"/>
              <a:gd name="T7" fmla="*/ 2010 h 3531"/>
              <a:gd name="T8" fmla="*/ 669 w 4380"/>
              <a:gd name="T9" fmla="*/ 1340 h 3531"/>
              <a:gd name="T10" fmla="*/ 1520 w 4380"/>
              <a:gd name="T11" fmla="*/ 2192 h 3531"/>
              <a:gd name="T12" fmla="*/ 3711 w 4380"/>
              <a:gd name="T13" fmla="*/ 0 h 3531"/>
            </a:gdLst>
            <a:ahLst/>
            <a:cxnLst>
              <a:cxn ang="0">
                <a:pos x="T0" y="T1"/>
              </a:cxn>
              <a:cxn ang="0">
                <a:pos x="T2" y="T3"/>
              </a:cxn>
              <a:cxn ang="0">
                <a:pos x="T4" y="T5"/>
              </a:cxn>
              <a:cxn ang="0">
                <a:pos x="T6" y="T7"/>
              </a:cxn>
              <a:cxn ang="0">
                <a:pos x="T8" y="T9"/>
              </a:cxn>
              <a:cxn ang="0">
                <a:pos x="T10" y="T11"/>
              </a:cxn>
              <a:cxn ang="0">
                <a:pos x="T12" y="T13"/>
              </a:cxn>
            </a:cxnLst>
            <a:rect l="0" t="0" r="r" b="b"/>
            <a:pathLst>
              <a:path w="4380" h="3531">
                <a:moveTo>
                  <a:pt x="3711" y="0"/>
                </a:moveTo>
                <a:lnTo>
                  <a:pt x="4380" y="670"/>
                </a:lnTo>
                <a:lnTo>
                  <a:pt x="1520" y="3531"/>
                </a:lnTo>
                <a:lnTo>
                  <a:pt x="0" y="2010"/>
                </a:lnTo>
                <a:lnTo>
                  <a:pt x="669" y="1340"/>
                </a:lnTo>
                <a:lnTo>
                  <a:pt x="1520" y="2192"/>
                </a:lnTo>
                <a:lnTo>
                  <a:pt x="3711" y="0"/>
                </a:lnTo>
                <a:close/>
              </a:path>
            </a:pathLst>
          </a:custGeom>
          <a:solidFill>
            <a:schemeClr val="accent3"/>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IN" sz="2400">
              <a:solidFill>
                <a:srgbClr val="000000"/>
              </a:solidFill>
            </a:endParaRPr>
          </a:p>
        </p:txBody>
      </p:sp>
      <p:sp>
        <p:nvSpPr>
          <p:cNvPr id="2" name="Slide Number Placeholder 1"/>
          <p:cNvSpPr>
            <a:spLocks noGrp="1"/>
          </p:cNvSpPr>
          <p:nvPr>
            <p:ph type="sldNum" sz="quarter" idx="12"/>
          </p:nvPr>
        </p:nvSpPr>
        <p:spPr/>
        <p:txBody>
          <a:bodyPr/>
          <a:lstStyle/>
          <a:p>
            <a:fld id="{F8B37F5D-E463-484F-A95A-E4E3810FC034}" type="slidenum">
              <a:rPr lang="en-US" smtClean="0">
                <a:solidFill>
                  <a:srgbClr val="000000">
                    <a:tint val="75000"/>
                  </a:srgbClr>
                </a:solidFill>
              </a:rPr>
              <a:pPr/>
              <a:t>46</a:t>
            </a:fld>
            <a:endParaRPr lang="en-US">
              <a:solidFill>
                <a:srgbClr val="000000">
                  <a:tint val="75000"/>
                </a:srgbClr>
              </a:solidFill>
            </a:endParaRPr>
          </a:p>
        </p:txBody>
      </p:sp>
    </p:spTree>
    <p:extLst>
      <p:ext uri="{BB962C8B-B14F-4D97-AF65-F5344CB8AC3E}">
        <p14:creationId xmlns:p14="http://schemas.microsoft.com/office/powerpoint/2010/main" val="7200343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0" y="0"/>
            <a:ext cx="3987501" cy="6858000"/>
          </a:xfrm>
          <a:solidFill>
            <a:srgbClr val="16406C"/>
          </a:solidFill>
        </p:spPr>
        <p:txBody>
          <a:bodyPr>
            <a:normAutofit/>
          </a:bodyPr>
          <a:lstStyle/>
          <a:p>
            <a:pPr algn="ctr"/>
            <a:r>
              <a:rPr lang="en-US" sz="4000" dirty="0">
                <a:solidFill>
                  <a:schemeClr val="bg1"/>
                </a:solidFill>
                <a:latin typeface="Georgia" charset="0"/>
                <a:ea typeface="Georgia" charset="0"/>
                <a:cs typeface="Georgia" charset="0"/>
              </a:rPr>
              <a:t>Specific Intervention</a:t>
            </a:r>
            <a:br>
              <a:rPr lang="en-US" sz="4000" dirty="0">
                <a:solidFill>
                  <a:schemeClr val="bg1"/>
                </a:solidFill>
                <a:latin typeface="Georgia" charset="0"/>
                <a:ea typeface="Georgia" charset="0"/>
                <a:cs typeface="Georgia" charset="0"/>
              </a:rPr>
            </a:br>
            <a:r>
              <a:rPr lang="en-US" sz="4000" dirty="0">
                <a:solidFill>
                  <a:schemeClr val="bg1"/>
                </a:solidFill>
                <a:latin typeface="Georgia" charset="0"/>
                <a:ea typeface="Georgia" charset="0"/>
                <a:cs typeface="Georgia" charset="0"/>
              </a:rPr>
              <a:t>1</a:t>
            </a:r>
          </a:p>
        </p:txBody>
      </p:sp>
      <p:sp>
        <p:nvSpPr>
          <p:cNvPr id="3" name="Content Placeholder 2"/>
          <p:cNvSpPr>
            <a:spLocks noGrp="1"/>
          </p:cNvSpPr>
          <p:nvPr>
            <p:ph idx="1"/>
          </p:nvPr>
        </p:nvSpPr>
        <p:spPr>
          <a:xfrm>
            <a:off x="4165600" y="2182761"/>
            <a:ext cx="7594899" cy="5134885"/>
          </a:xfrm>
        </p:spPr>
        <p:txBody>
          <a:bodyPr>
            <a:normAutofit/>
          </a:bodyPr>
          <a:lstStyle/>
          <a:p>
            <a:pPr marL="0" indent="0" algn="ctr" defTabSz="1219170">
              <a:lnSpc>
                <a:spcPts val="4500"/>
              </a:lnSpc>
              <a:spcBef>
                <a:spcPts val="0"/>
              </a:spcBef>
              <a:buNone/>
            </a:pPr>
            <a:r>
              <a:rPr lang="en-US" sz="3200" i="1" dirty="0">
                <a:solidFill>
                  <a:schemeClr val="bg1"/>
                </a:solidFill>
                <a:latin typeface="Georgia" charset="0"/>
                <a:ea typeface="Georgia" charset="0"/>
                <a:cs typeface="Georgia" charset="0"/>
              </a:rPr>
              <a:t>Assign a market facilitator to foster an enabling environment for the total condom market across all market players.</a:t>
            </a:r>
            <a:endParaRPr lang="en-US" sz="3200" dirty="0">
              <a:solidFill>
                <a:schemeClr val="bg1"/>
              </a:solidFill>
              <a:latin typeface="Georgia" charset="0"/>
              <a:ea typeface="Georgia" charset="0"/>
              <a:cs typeface="Georgia" charset="0"/>
            </a:endParaRPr>
          </a:p>
          <a:p>
            <a:pPr marL="0" indent="0" defTabSz="1219170">
              <a:lnSpc>
                <a:spcPts val="4500"/>
              </a:lnSpc>
              <a:spcBef>
                <a:spcPts val="0"/>
              </a:spcBef>
              <a:buNone/>
              <a:defRPr/>
            </a:pPr>
            <a:endParaRPr lang="en-US" sz="3200" dirty="0">
              <a:solidFill>
                <a:schemeClr val="bg1"/>
              </a:solidFill>
              <a:latin typeface="Georgia" charset="0"/>
              <a:ea typeface="Georgia" charset="0"/>
              <a:cs typeface="Georgia" charset="0"/>
            </a:endParaRPr>
          </a:p>
        </p:txBody>
      </p:sp>
      <p:cxnSp>
        <p:nvCxnSpPr>
          <p:cNvPr id="7" name="Straight Connector 6"/>
          <p:cNvCxnSpPr/>
          <p:nvPr/>
        </p:nvCxnSpPr>
        <p:spPr>
          <a:xfrm>
            <a:off x="3860800" y="673100"/>
            <a:ext cx="0" cy="557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51419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8" name="Title 1"/>
          <p:cNvSpPr txBox="1">
            <a:spLocks/>
          </p:cNvSpPr>
          <p:nvPr/>
        </p:nvSpPr>
        <p:spPr>
          <a:xfrm>
            <a:off x="0" y="37918"/>
            <a:ext cx="12192000" cy="846667"/>
          </a:xfrm>
          <a:prstGeom prst="rect">
            <a:avLst/>
          </a:prstGeom>
          <a:solidFill>
            <a:srgbClr val="16406C"/>
          </a:solidFill>
        </p:spPr>
        <p:txBody>
          <a:bodyPr vert="horz" lIns="121920" tIns="60960" rIns="121920" bIns="60960" rtlCol="0" anchor="b">
            <a:normAutofit fontScale="97500"/>
          </a:bodyPr>
          <a:lstStyle>
            <a:lvl1pPr algn="ctr" defTabSz="457200" rtl="0" eaLnBrk="1" latinLnBrk="0" hangingPunct="1">
              <a:spcBef>
                <a:spcPct val="0"/>
              </a:spcBef>
              <a:buNone/>
              <a:defRPr sz="1800" kern="1200">
                <a:solidFill>
                  <a:schemeClr val="tx2"/>
                </a:solidFill>
                <a:latin typeface="+mj-lt"/>
                <a:ea typeface="+mj-ea"/>
                <a:cs typeface="+mj-cs"/>
              </a:defRPr>
            </a:lvl1pPr>
          </a:lstStyle>
          <a:p>
            <a:endParaRPr lang="en-US" sz="2400" i="1" dirty="0">
              <a:solidFill>
                <a:schemeClr val="bg1"/>
              </a:solidFill>
            </a:endParaRPr>
          </a:p>
        </p:txBody>
      </p:sp>
      <p:sp>
        <p:nvSpPr>
          <p:cNvPr id="4" name="Title 3"/>
          <p:cNvSpPr>
            <a:spLocks noGrp="1"/>
          </p:cNvSpPr>
          <p:nvPr>
            <p:ph type="title"/>
          </p:nvPr>
        </p:nvSpPr>
        <p:spPr>
          <a:xfrm>
            <a:off x="0" y="290948"/>
            <a:ext cx="12192000" cy="846665"/>
          </a:xfrm>
        </p:spPr>
        <p:txBody>
          <a:bodyPr anchor="ctr">
            <a:normAutofit/>
          </a:bodyPr>
          <a:lstStyle/>
          <a:p>
            <a:pPr algn="ctr"/>
            <a:r>
              <a:rPr lang="en-US" sz="4000" dirty="0">
                <a:solidFill>
                  <a:schemeClr val="bg1"/>
                </a:solidFill>
                <a:latin typeface="Georgia" charset="0"/>
                <a:ea typeface="Georgia" charset="0"/>
                <a:cs typeface="Georgia" charset="0"/>
              </a:rPr>
              <a:t>Recommendations for Market Facilitator </a:t>
            </a:r>
          </a:p>
        </p:txBody>
      </p:sp>
      <p:graphicFrame>
        <p:nvGraphicFramePr>
          <p:cNvPr id="7" name="Content Placeholder 4"/>
          <p:cNvGraphicFramePr>
            <a:graphicFrameLocks noChangeAspect="1"/>
          </p:cNvGraphicFramePr>
          <p:nvPr>
            <p:extLst>
              <p:ext uri="{D42A27DB-BD31-4B8C-83A1-F6EECF244321}">
                <p14:modId xmlns:p14="http://schemas.microsoft.com/office/powerpoint/2010/main" val="1217565757"/>
              </p:ext>
            </p:extLst>
          </p:nvPr>
        </p:nvGraphicFramePr>
        <p:xfrm>
          <a:off x="5640128" y="1504212"/>
          <a:ext cx="6967508"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331301" y="1282313"/>
            <a:ext cx="5530499" cy="5426165"/>
          </a:xfrm>
          <a:prstGeom prst="rect">
            <a:avLst/>
          </a:prstGeom>
          <a:noFill/>
        </p:spPr>
        <p:txBody>
          <a:bodyPr wrap="square" rtlCol="0">
            <a:spAutoFit/>
          </a:bodyPr>
          <a:lstStyle/>
          <a:p>
            <a:pPr marL="380990" indent="-380990">
              <a:spcAft>
                <a:spcPts val="800"/>
              </a:spcAft>
              <a:buFont typeface="Arial" charset="0"/>
              <a:buChar char="•"/>
            </a:pPr>
            <a:r>
              <a:rPr lang="en-US" sz="2133" dirty="0">
                <a:solidFill>
                  <a:schemeClr val="bg1"/>
                </a:solidFill>
                <a:latin typeface="Georgia" charset="0"/>
                <a:ea typeface="Georgia" charset="0"/>
                <a:cs typeface="Georgia" charset="0"/>
              </a:rPr>
              <a:t>A </a:t>
            </a:r>
            <a:r>
              <a:rPr lang="en-US" sz="2133" b="1" dirty="0">
                <a:solidFill>
                  <a:schemeClr val="bg1"/>
                </a:solidFill>
                <a:latin typeface="Georgia" charset="0"/>
                <a:ea typeface="Georgia" charset="0"/>
                <a:cs typeface="Georgia" charset="0"/>
              </a:rPr>
              <a:t>market facilitator </a:t>
            </a:r>
            <a:r>
              <a:rPr lang="en-US" sz="2133" dirty="0">
                <a:solidFill>
                  <a:schemeClr val="bg1"/>
                </a:solidFill>
                <a:latin typeface="Georgia" charset="0"/>
                <a:ea typeface="Georgia" charset="0"/>
                <a:cs typeface="Georgia" charset="0"/>
              </a:rPr>
              <a:t>role is critical to support governments to steward national condom programs, driving a vision of a healthy, sustainable condom market. </a:t>
            </a:r>
          </a:p>
          <a:p>
            <a:pPr marL="380990" indent="-380990">
              <a:spcAft>
                <a:spcPts val="800"/>
              </a:spcAft>
              <a:buFont typeface="Arial" charset="0"/>
              <a:buChar char="•"/>
            </a:pPr>
            <a:r>
              <a:rPr lang="en-US" sz="2133" dirty="0">
                <a:solidFill>
                  <a:schemeClr val="bg1"/>
                </a:solidFill>
                <a:latin typeface="Georgia" charset="0"/>
                <a:ea typeface="Georgia" charset="0"/>
                <a:cs typeface="Georgia" charset="0"/>
              </a:rPr>
              <a:t>Ensure clear mandate (SOW) and funding for sustained engagement of 3-5 year period. </a:t>
            </a:r>
          </a:p>
          <a:p>
            <a:pPr marL="380990" indent="-380990">
              <a:spcAft>
                <a:spcPts val="800"/>
              </a:spcAft>
              <a:buFont typeface="Arial" charset="0"/>
              <a:buChar char="•"/>
            </a:pPr>
            <a:r>
              <a:rPr lang="en-US" sz="2133" dirty="0">
                <a:solidFill>
                  <a:schemeClr val="bg1"/>
                </a:solidFill>
                <a:latin typeface="Georgia" charset="0"/>
                <a:ea typeface="Georgia" charset="0"/>
                <a:cs typeface="Georgia" charset="0"/>
              </a:rPr>
              <a:t>Market facilitator also conducts mapping of ALL market players, current and potential, developing plan to implement various aspects of condom programming. </a:t>
            </a:r>
          </a:p>
          <a:p>
            <a:pPr marL="380990" indent="-380990">
              <a:spcAft>
                <a:spcPts val="800"/>
              </a:spcAft>
              <a:buFont typeface="Arial" charset="0"/>
              <a:buChar char="•"/>
            </a:pPr>
            <a:r>
              <a:rPr lang="en-US" sz="2133" dirty="0">
                <a:solidFill>
                  <a:schemeClr val="bg1"/>
                </a:solidFill>
                <a:latin typeface="Georgia" charset="0"/>
                <a:ea typeface="Georgia" charset="0"/>
                <a:cs typeface="Georgia" charset="0"/>
              </a:rPr>
              <a:t>Donors require all current implementing agencies to share information and data with market facilitator. </a:t>
            </a:r>
          </a:p>
          <a:p>
            <a:pPr>
              <a:spcAft>
                <a:spcPts val="800"/>
              </a:spcAft>
            </a:pPr>
            <a:endParaRPr lang="en-US" sz="2133" dirty="0">
              <a:solidFill>
                <a:schemeClr val="bg1"/>
              </a:solidFill>
              <a:latin typeface="Georgia" charset="0"/>
              <a:ea typeface="Georgia" charset="0"/>
              <a:cs typeface="Georgia" charset="0"/>
            </a:endParaRPr>
          </a:p>
        </p:txBody>
      </p:sp>
    </p:spTree>
    <p:extLst>
      <p:ext uri="{BB962C8B-B14F-4D97-AF65-F5344CB8AC3E}">
        <p14:creationId xmlns:p14="http://schemas.microsoft.com/office/powerpoint/2010/main" val="379292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8" name="Title 1"/>
          <p:cNvSpPr txBox="1">
            <a:spLocks/>
          </p:cNvSpPr>
          <p:nvPr/>
        </p:nvSpPr>
        <p:spPr>
          <a:xfrm>
            <a:off x="0" y="1"/>
            <a:ext cx="12192000" cy="846667"/>
          </a:xfrm>
          <a:prstGeom prst="rect">
            <a:avLst/>
          </a:prstGeom>
          <a:solidFill>
            <a:srgbClr val="16406C"/>
          </a:solidFill>
        </p:spPr>
        <p:txBody>
          <a:bodyPr vert="horz" lIns="121920" tIns="60960" rIns="121920" bIns="60960" rtlCol="0" anchor="b">
            <a:normAutofit fontScale="97500"/>
          </a:bodyPr>
          <a:lstStyle>
            <a:lvl1pPr algn="ctr" defTabSz="457200" rtl="0" eaLnBrk="1" latinLnBrk="0" hangingPunct="1">
              <a:spcBef>
                <a:spcPct val="0"/>
              </a:spcBef>
              <a:buNone/>
              <a:defRPr sz="1800" kern="1200">
                <a:solidFill>
                  <a:schemeClr val="tx2"/>
                </a:solidFill>
                <a:latin typeface="+mj-lt"/>
                <a:ea typeface="+mj-ea"/>
                <a:cs typeface="+mj-cs"/>
              </a:defRPr>
            </a:lvl1pPr>
          </a:lstStyle>
          <a:p>
            <a:endParaRPr lang="en-US" sz="2400" i="1" dirty="0">
              <a:solidFill>
                <a:schemeClr val="bg1"/>
              </a:solidFill>
            </a:endParaRPr>
          </a:p>
        </p:txBody>
      </p:sp>
      <p:sp>
        <p:nvSpPr>
          <p:cNvPr id="4" name="Title 3"/>
          <p:cNvSpPr>
            <a:spLocks noGrp="1"/>
          </p:cNvSpPr>
          <p:nvPr>
            <p:ph type="title"/>
          </p:nvPr>
        </p:nvSpPr>
        <p:spPr>
          <a:xfrm>
            <a:off x="0" y="576235"/>
            <a:ext cx="12192000" cy="824619"/>
          </a:xfrm>
        </p:spPr>
        <p:txBody>
          <a:bodyPr anchor="ctr">
            <a:noAutofit/>
          </a:bodyPr>
          <a:lstStyle/>
          <a:p>
            <a:pPr algn="ctr"/>
            <a:r>
              <a:rPr lang="en-US" sz="3200" dirty="0">
                <a:solidFill>
                  <a:schemeClr val="bg1"/>
                </a:solidFill>
                <a:latin typeface="Georgia" charset="0"/>
                <a:ea typeface="Georgia" charset="0"/>
                <a:cs typeface="Georgia" charset="0"/>
              </a:rPr>
              <a:t>Role of the the Market Facilitator - Market Landscaping </a:t>
            </a:r>
            <a:r>
              <a:rPr lang="en-US" sz="3200" dirty="0" smtClean="0">
                <a:solidFill>
                  <a:schemeClr val="bg1"/>
                </a:solidFill>
                <a:latin typeface="Georgia" charset="0"/>
                <a:ea typeface="Georgia" charset="0"/>
                <a:cs typeface="Georgia" charset="0"/>
              </a:rPr>
              <a:t/>
            </a:r>
            <a:br>
              <a:rPr lang="en-US" sz="3200" dirty="0" smtClean="0">
                <a:solidFill>
                  <a:schemeClr val="bg1"/>
                </a:solidFill>
                <a:latin typeface="Georgia" charset="0"/>
                <a:ea typeface="Georgia" charset="0"/>
                <a:cs typeface="Georgia" charset="0"/>
              </a:rPr>
            </a:br>
            <a:r>
              <a:rPr lang="en-US" sz="3200" dirty="0" smtClean="0">
                <a:solidFill>
                  <a:schemeClr val="bg1"/>
                </a:solidFill>
                <a:latin typeface="Georgia" charset="0"/>
                <a:ea typeface="Georgia" charset="0"/>
                <a:cs typeface="Georgia" charset="0"/>
              </a:rPr>
              <a:t>&amp; </a:t>
            </a:r>
            <a:r>
              <a:rPr lang="en-US" sz="3200" dirty="0">
                <a:solidFill>
                  <a:schemeClr val="bg1"/>
                </a:solidFill>
                <a:latin typeface="Georgia" charset="0"/>
                <a:ea typeface="Georgia" charset="0"/>
                <a:cs typeface="Georgia" charset="0"/>
              </a:rPr>
              <a:t>Strategy Development</a:t>
            </a:r>
          </a:p>
        </p:txBody>
      </p:sp>
      <p:sp>
        <p:nvSpPr>
          <p:cNvPr id="6" name="Title 3"/>
          <p:cNvSpPr txBox="1">
            <a:spLocks/>
          </p:cNvSpPr>
          <p:nvPr/>
        </p:nvSpPr>
        <p:spPr bwMode="auto">
          <a:xfrm>
            <a:off x="264421" y="970848"/>
            <a:ext cx="11927579" cy="961075"/>
          </a:xfrm>
          <a:prstGeom prst="rect">
            <a:avLst/>
          </a:prstGeom>
          <a:noFill/>
          <a:ln w="12700">
            <a:noFill/>
            <a:miter lim="800000"/>
            <a:headEnd/>
            <a:tailEnd/>
          </a:ln>
        </p:spPr>
        <p:txBody>
          <a:bodyPr vert="horz" wrap="square" lIns="0" tIns="0" rIns="0" bIns="72000" numCol="1" anchor="b" anchorCtr="0" compatLnSpc="1">
            <a:prstTxWarp prst="textNoShape">
              <a:avLst/>
            </a:prstTxWarp>
            <a:noAutofit/>
          </a:bodyPr>
          <a:lstStyle>
            <a:lvl1pPr algn="l" rtl="0" eaLnBrk="1" fontAlgn="base" hangingPunct="1">
              <a:lnSpc>
                <a:spcPct val="100000"/>
              </a:lnSpc>
              <a:spcBef>
                <a:spcPct val="0"/>
              </a:spcBef>
              <a:spcAft>
                <a:spcPct val="0"/>
              </a:spcAft>
              <a:defRPr lang="de-DE" sz="2400" b="1" kern="1200">
                <a:solidFill>
                  <a:schemeClr val="tx2"/>
                </a:solidFill>
                <a:latin typeface="+mj-lt"/>
                <a:ea typeface="+mj-ea"/>
                <a:cs typeface="+mj-cs"/>
              </a:defRPr>
            </a:lvl1pPr>
            <a:lvl2pPr algn="l" rtl="0" eaLnBrk="1" fontAlgn="base" hangingPunct="1">
              <a:spcBef>
                <a:spcPct val="0"/>
              </a:spcBef>
              <a:spcAft>
                <a:spcPct val="0"/>
              </a:spcAft>
              <a:defRPr sz="4400" b="1">
                <a:solidFill>
                  <a:schemeClr val="tx1"/>
                </a:solidFill>
                <a:latin typeface="Arial" charset="0"/>
              </a:defRPr>
            </a:lvl2pPr>
            <a:lvl3pPr algn="l" rtl="0" eaLnBrk="1" fontAlgn="base" hangingPunct="1">
              <a:spcBef>
                <a:spcPct val="0"/>
              </a:spcBef>
              <a:spcAft>
                <a:spcPct val="0"/>
              </a:spcAft>
              <a:defRPr sz="4400" b="1">
                <a:solidFill>
                  <a:schemeClr val="tx1"/>
                </a:solidFill>
                <a:latin typeface="Arial" charset="0"/>
              </a:defRPr>
            </a:lvl3pPr>
            <a:lvl4pPr algn="l" rtl="0" eaLnBrk="1" fontAlgn="base" hangingPunct="1">
              <a:spcBef>
                <a:spcPct val="0"/>
              </a:spcBef>
              <a:spcAft>
                <a:spcPct val="0"/>
              </a:spcAft>
              <a:defRPr sz="4400" b="1">
                <a:solidFill>
                  <a:schemeClr val="tx1"/>
                </a:solidFill>
                <a:latin typeface="Arial" charset="0"/>
              </a:defRPr>
            </a:lvl4pPr>
            <a:lvl5pPr algn="l" rtl="0" eaLnBrk="1" fontAlgn="base" hangingPunct="1">
              <a:spcBef>
                <a:spcPct val="0"/>
              </a:spcBef>
              <a:spcAft>
                <a:spcPct val="0"/>
              </a:spcAft>
              <a:defRPr sz="4400" b="1">
                <a:solidFill>
                  <a:schemeClr val="tx1"/>
                </a:solidFill>
                <a:latin typeface="Arial" charset="0"/>
              </a:defRPr>
            </a:lvl5pPr>
            <a:lvl6pPr marL="457200" algn="l" rtl="0" eaLnBrk="1" fontAlgn="base" hangingPunct="1">
              <a:spcBef>
                <a:spcPct val="0"/>
              </a:spcBef>
              <a:spcAft>
                <a:spcPct val="0"/>
              </a:spcAft>
              <a:defRPr b="1">
                <a:solidFill>
                  <a:schemeClr val="tx1"/>
                </a:solidFill>
                <a:latin typeface="Arial" charset="0"/>
              </a:defRPr>
            </a:lvl6pPr>
            <a:lvl7pPr marL="914400" algn="l" rtl="0" eaLnBrk="1" fontAlgn="base" hangingPunct="1">
              <a:spcBef>
                <a:spcPct val="0"/>
              </a:spcBef>
              <a:spcAft>
                <a:spcPct val="0"/>
              </a:spcAft>
              <a:defRPr b="1">
                <a:solidFill>
                  <a:schemeClr val="tx1"/>
                </a:solidFill>
                <a:latin typeface="Arial" charset="0"/>
              </a:defRPr>
            </a:lvl7pPr>
            <a:lvl8pPr marL="1371600" algn="l" rtl="0" eaLnBrk="1" fontAlgn="base" hangingPunct="1">
              <a:spcBef>
                <a:spcPct val="0"/>
              </a:spcBef>
              <a:spcAft>
                <a:spcPct val="0"/>
              </a:spcAft>
              <a:defRPr b="1">
                <a:solidFill>
                  <a:schemeClr val="tx1"/>
                </a:solidFill>
                <a:latin typeface="Arial" charset="0"/>
              </a:defRPr>
            </a:lvl8pPr>
            <a:lvl9pPr marL="1828800" algn="l" rtl="0" eaLnBrk="1" fontAlgn="base" hangingPunct="1">
              <a:spcBef>
                <a:spcPct val="0"/>
              </a:spcBef>
              <a:spcAft>
                <a:spcPct val="0"/>
              </a:spcAft>
              <a:defRPr b="1">
                <a:solidFill>
                  <a:schemeClr val="tx1"/>
                </a:solidFill>
                <a:latin typeface="Arial" charset="0"/>
              </a:defRPr>
            </a:lvl9pPr>
          </a:lstStyle>
          <a:p>
            <a:endParaRPr lang="en-US" sz="1600" dirty="0"/>
          </a:p>
        </p:txBody>
      </p:sp>
      <p:graphicFrame>
        <p:nvGraphicFramePr>
          <p:cNvPr id="5" name="Table 4"/>
          <p:cNvGraphicFramePr>
            <a:graphicFrameLocks noGrp="1"/>
          </p:cNvGraphicFramePr>
          <p:nvPr>
            <p:extLst>
              <p:ext uri="{D42A27DB-BD31-4B8C-83A1-F6EECF244321}">
                <p14:modId xmlns:p14="http://schemas.microsoft.com/office/powerpoint/2010/main" val="990766039"/>
              </p:ext>
            </p:extLst>
          </p:nvPr>
        </p:nvGraphicFramePr>
        <p:xfrm>
          <a:off x="820602" y="1686139"/>
          <a:ext cx="10446105" cy="4507333"/>
        </p:xfrm>
        <a:graphic>
          <a:graphicData uri="http://schemas.openxmlformats.org/drawingml/2006/table">
            <a:tbl>
              <a:tblPr firstRow="1" bandRow="1">
                <a:tableStyleId>{5C22544A-7EE6-4342-B048-85BDC9FD1C3A}</a:tableStyleId>
              </a:tblPr>
              <a:tblGrid>
                <a:gridCol w="10446105">
                  <a:extLst>
                    <a:ext uri="{9D8B030D-6E8A-4147-A177-3AD203B41FA5}">
                      <a16:colId xmlns="" xmlns:a16="http://schemas.microsoft.com/office/drawing/2014/main" val="20000"/>
                    </a:ext>
                  </a:extLst>
                </a:gridCol>
              </a:tblGrid>
              <a:tr h="4507333">
                <a:tc>
                  <a:txBody>
                    <a:bodyPr/>
                    <a:lstStyle/>
                    <a:p>
                      <a:pPr marL="342900" lvl="0" indent="-342900" algn="l">
                        <a:spcBef>
                          <a:spcPts val="400"/>
                        </a:spcBef>
                        <a:spcAft>
                          <a:spcPts val="600"/>
                        </a:spcAft>
                        <a:buFont typeface="Arial" charset="0"/>
                        <a:buChar char="•"/>
                        <a:tabLst>
                          <a:tab pos="228600" algn="l"/>
                        </a:tabLst>
                      </a:pPr>
                      <a:r>
                        <a:rPr lang="en-US" sz="2100" b="0" kern="1200" dirty="0">
                          <a:solidFill>
                            <a:schemeClr val="bg1"/>
                          </a:solidFill>
                          <a:effectLst/>
                          <a:latin typeface="Georgia" charset="0"/>
                          <a:ea typeface="Georgia" charset="0"/>
                          <a:cs typeface="Georgia" charset="0"/>
                        </a:rPr>
                        <a:t>Conduct </a:t>
                      </a:r>
                      <a:r>
                        <a:rPr lang="en-US" sz="2100" b="1" i="1" kern="1200" dirty="0">
                          <a:solidFill>
                            <a:schemeClr val="bg1"/>
                          </a:solidFill>
                          <a:effectLst/>
                          <a:latin typeface="Georgia" charset="0"/>
                          <a:ea typeface="Georgia" charset="0"/>
                          <a:cs typeface="Georgia" charset="0"/>
                        </a:rPr>
                        <a:t>market assessments</a:t>
                      </a:r>
                      <a:r>
                        <a:rPr lang="en-US" sz="2100" b="0" kern="1200" dirty="0">
                          <a:solidFill>
                            <a:schemeClr val="bg1"/>
                          </a:solidFill>
                          <a:effectLst/>
                          <a:latin typeface="Georgia" charset="0"/>
                          <a:ea typeface="Georgia" charset="0"/>
                          <a:cs typeface="Georgia" charset="0"/>
                        </a:rPr>
                        <a:t>, regularly updated, to</a:t>
                      </a:r>
                      <a:r>
                        <a:rPr lang="en-US" sz="2100" b="0" dirty="0">
                          <a:solidFill>
                            <a:schemeClr val="bg1"/>
                          </a:solidFill>
                          <a:effectLst/>
                          <a:latin typeface="Georgia" charset="0"/>
                          <a:ea typeface="Georgia" charset="0"/>
                          <a:cs typeface="Georgia" charset="0"/>
                        </a:rPr>
                        <a:t> develop baselines,</a:t>
                      </a:r>
                      <a:r>
                        <a:rPr lang="en-US" sz="2100" b="0" baseline="0" dirty="0">
                          <a:solidFill>
                            <a:schemeClr val="bg1"/>
                          </a:solidFill>
                          <a:effectLst/>
                          <a:latin typeface="Georgia" charset="0"/>
                          <a:ea typeface="Georgia" charset="0"/>
                          <a:cs typeface="Georgia" charset="0"/>
                        </a:rPr>
                        <a:t> </a:t>
                      </a:r>
                      <a:r>
                        <a:rPr lang="en-US" sz="2100" b="0" dirty="0">
                          <a:solidFill>
                            <a:schemeClr val="bg1"/>
                          </a:solidFill>
                          <a:effectLst/>
                          <a:latin typeface="Georgia" charset="0"/>
                          <a:ea typeface="Georgia" charset="0"/>
                          <a:cs typeface="Georgia" charset="0"/>
                        </a:rPr>
                        <a:t>identify prioritized market failures, and</a:t>
                      </a:r>
                      <a:r>
                        <a:rPr lang="en-US" sz="2100" b="0" baseline="0" dirty="0">
                          <a:solidFill>
                            <a:schemeClr val="bg1"/>
                          </a:solidFill>
                          <a:effectLst/>
                          <a:latin typeface="Georgia" charset="0"/>
                          <a:ea typeface="Georgia" charset="0"/>
                          <a:cs typeface="Georgia" charset="0"/>
                        </a:rPr>
                        <a:t> </a:t>
                      </a:r>
                      <a:r>
                        <a:rPr lang="en-US" sz="2100" b="0" kern="1200" dirty="0">
                          <a:solidFill>
                            <a:schemeClr val="bg1"/>
                          </a:solidFill>
                          <a:effectLst/>
                          <a:latin typeface="Georgia" charset="0"/>
                          <a:ea typeface="Georgia" charset="0"/>
                          <a:cs typeface="Georgia" charset="0"/>
                        </a:rPr>
                        <a:t>continuously </a:t>
                      </a:r>
                      <a:r>
                        <a:rPr lang="en-US" sz="2100" b="0" dirty="0">
                          <a:solidFill>
                            <a:schemeClr val="bg1"/>
                          </a:solidFill>
                          <a:effectLst/>
                          <a:latin typeface="Georgia" charset="0"/>
                          <a:ea typeface="Georgia" charset="0"/>
                          <a:cs typeface="Georgia" charset="0"/>
                        </a:rPr>
                        <a:t>understand the evolving market.</a:t>
                      </a:r>
                      <a:endParaRPr lang="en-US" sz="2400" b="0" dirty="0">
                        <a:solidFill>
                          <a:schemeClr val="bg1"/>
                        </a:solidFill>
                        <a:effectLst/>
                        <a:latin typeface="Georgia" charset="0"/>
                        <a:ea typeface="Georgia" charset="0"/>
                        <a:cs typeface="Georgia" charset="0"/>
                      </a:endParaRPr>
                    </a:p>
                    <a:p>
                      <a:pPr marL="342900" marR="0" lvl="0" indent="-342900" algn="l">
                        <a:spcBef>
                          <a:spcPts val="400"/>
                        </a:spcBef>
                        <a:spcAft>
                          <a:spcPts val="600"/>
                        </a:spcAft>
                        <a:buFont typeface="Arial" charset="0"/>
                        <a:buChar char="•"/>
                        <a:tabLst>
                          <a:tab pos="228600" algn="l"/>
                        </a:tabLst>
                      </a:pPr>
                      <a:r>
                        <a:rPr lang="en-US" sz="2100" b="0" dirty="0">
                          <a:solidFill>
                            <a:schemeClr val="bg1"/>
                          </a:solidFill>
                          <a:effectLst/>
                          <a:latin typeface="Georgia" charset="0"/>
                          <a:ea typeface="Georgia" charset="0"/>
                          <a:cs typeface="Georgia" charset="0"/>
                        </a:rPr>
                        <a:t>Develop a </a:t>
                      </a:r>
                      <a:r>
                        <a:rPr lang="en-US" sz="2100" b="1" i="1" dirty="0">
                          <a:solidFill>
                            <a:schemeClr val="bg1"/>
                          </a:solidFill>
                          <a:effectLst/>
                          <a:latin typeface="Georgia" charset="0"/>
                          <a:ea typeface="Georgia" charset="0"/>
                          <a:cs typeface="Georgia" charset="0"/>
                        </a:rPr>
                        <a:t>vision</a:t>
                      </a:r>
                      <a:r>
                        <a:rPr lang="en-US" sz="2100" b="0" dirty="0">
                          <a:solidFill>
                            <a:schemeClr val="bg1"/>
                          </a:solidFill>
                          <a:effectLst/>
                          <a:latin typeface="Georgia" charset="0"/>
                          <a:ea typeface="Georgia" charset="0"/>
                          <a:cs typeface="Georgia" charset="0"/>
                        </a:rPr>
                        <a:t> for a healthy condom market, where increasing use supports total need and equity, while reducing reliance on external funding. </a:t>
                      </a:r>
                    </a:p>
                    <a:p>
                      <a:pPr marL="342900" marR="0" lvl="0" indent="-342900" algn="l">
                        <a:spcBef>
                          <a:spcPts val="400"/>
                        </a:spcBef>
                        <a:spcAft>
                          <a:spcPts val="600"/>
                        </a:spcAft>
                        <a:buFont typeface="Arial" charset="0"/>
                        <a:buChar char="•"/>
                        <a:tabLst>
                          <a:tab pos="228600" algn="l"/>
                        </a:tabLst>
                      </a:pPr>
                      <a:r>
                        <a:rPr lang="en-US" sz="2100" b="0" dirty="0">
                          <a:solidFill>
                            <a:schemeClr val="bg1"/>
                          </a:solidFill>
                          <a:effectLst/>
                          <a:latin typeface="Georgia" charset="0"/>
                          <a:ea typeface="Georgia" charset="0"/>
                          <a:cs typeface="Georgia" charset="0"/>
                        </a:rPr>
                        <a:t>Develop a</a:t>
                      </a:r>
                      <a:r>
                        <a:rPr lang="en-US" sz="2100" b="0" baseline="0" dirty="0">
                          <a:solidFill>
                            <a:schemeClr val="bg1"/>
                          </a:solidFill>
                          <a:effectLst/>
                          <a:latin typeface="Georgia" charset="0"/>
                          <a:ea typeface="Georgia" charset="0"/>
                          <a:cs typeface="Georgia" charset="0"/>
                        </a:rPr>
                        <a:t> </a:t>
                      </a:r>
                      <a:r>
                        <a:rPr lang="en-US" sz="2100" b="1" i="1" baseline="0" dirty="0">
                          <a:solidFill>
                            <a:schemeClr val="bg1"/>
                          </a:solidFill>
                          <a:effectLst/>
                          <a:latin typeface="Georgia" charset="0"/>
                          <a:ea typeface="Georgia" charset="0"/>
                          <a:cs typeface="Georgia" charset="0"/>
                        </a:rPr>
                        <a:t>t</a:t>
                      </a:r>
                      <a:r>
                        <a:rPr lang="en-US" sz="2100" b="1" i="1" dirty="0">
                          <a:solidFill>
                            <a:schemeClr val="bg1"/>
                          </a:solidFill>
                          <a:effectLst/>
                          <a:latin typeface="Georgia" charset="0"/>
                          <a:ea typeface="Georgia" charset="0"/>
                          <a:cs typeface="Georgia" charset="0"/>
                        </a:rPr>
                        <a:t>otal market </a:t>
                      </a:r>
                      <a:r>
                        <a:rPr lang="en-US" sz="2100" b="1" i="1" baseline="0" dirty="0">
                          <a:solidFill>
                            <a:schemeClr val="bg1"/>
                          </a:solidFill>
                          <a:effectLst/>
                          <a:latin typeface="Georgia" charset="0"/>
                          <a:ea typeface="Georgia" charset="0"/>
                          <a:cs typeface="Georgia" charset="0"/>
                        </a:rPr>
                        <a:t>s</a:t>
                      </a:r>
                      <a:r>
                        <a:rPr lang="en-US" sz="2100" b="1" i="1" dirty="0">
                          <a:solidFill>
                            <a:schemeClr val="bg1"/>
                          </a:solidFill>
                          <a:effectLst/>
                          <a:latin typeface="Georgia" charset="0"/>
                          <a:ea typeface="Georgia" charset="0"/>
                          <a:cs typeface="Georgia" charset="0"/>
                        </a:rPr>
                        <a:t>trategic framework </a:t>
                      </a:r>
                      <a:r>
                        <a:rPr lang="en-US" sz="2100" b="0" dirty="0">
                          <a:solidFill>
                            <a:schemeClr val="bg1"/>
                          </a:solidFill>
                          <a:effectLst/>
                          <a:latin typeface="Georgia" charset="0"/>
                          <a:ea typeface="Georgia" charset="0"/>
                          <a:cs typeface="Georgia" charset="0"/>
                        </a:rPr>
                        <a:t>to include indicators &amp; performance tracking plan, supported by routine review of progress by national groups (e.g. NACA/NACP, </a:t>
                      </a:r>
                      <a:r>
                        <a:rPr lang="en-US" sz="2100" b="0" dirty="0" err="1">
                          <a:solidFill>
                            <a:schemeClr val="bg1"/>
                          </a:solidFill>
                          <a:effectLst/>
                          <a:latin typeface="Georgia" charset="0"/>
                          <a:ea typeface="Georgia" charset="0"/>
                          <a:cs typeface="Georgia" charset="0"/>
                        </a:rPr>
                        <a:t>MoH</a:t>
                      </a:r>
                      <a:r>
                        <a:rPr lang="en-US" sz="2100" b="0" dirty="0">
                          <a:solidFill>
                            <a:schemeClr val="bg1"/>
                          </a:solidFill>
                          <a:effectLst/>
                          <a:latin typeface="Georgia" charset="0"/>
                          <a:ea typeface="Georgia" charset="0"/>
                          <a:cs typeface="Georgia" charset="0"/>
                        </a:rPr>
                        <a:t>, FP TWG).</a:t>
                      </a:r>
                      <a:endParaRPr lang="en-US" sz="2400" b="0" dirty="0">
                        <a:solidFill>
                          <a:schemeClr val="bg1"/>
                        </a:solidFill>
                        <a:effectLst/>
                        <a:latin typeface="Georgia" charset="0"/>
                        <a:ea typeface="Georgia" charset="0"/>
                        <a:cs typeface="Georgia" charset="0"/>
                      </a:endParaRPr>
                    </a:p>
                    <a:p>
                      <a:pPr marL="342900" marR="0" lvl="0" indent="-342900" algn="l">
                        <a:spcBef>
                          <a:spcPts val="400"/>
                        </a:spcBef>
                        <a:spcAft>
                          <a:spcPts val="600"/>
                        </a:spcAft>
                        <a:buFont typeface="Arial" charset="0"/>
                        <a:buChar char="•"/>
                        <a:tabLst>
                          <a:tab pos="228600" algn="l"/>
                        </a:tabLst>
                      </a:pPr>
                      <a:r>
                        <a:rPr lang="en-US" sz="2100" b="0" dirty="0">
                          <a:solidFill>
                            <a:schemeClr val="bg1"/>
                          </a:solidFill>
                          <a:effectLst/>
                          <a:latin typeface="Georgia" charset="0"/>
                          <a:ea typeface="Georgia" charset="0"/>
                          <a:cs typeface="Georgia" charset="0"/>
                        </a:rPr>
                        <a:t>Design </a:t>
                      </a:r>
                      <a:r>
                        <a:rPr lang="en-US" sz="2100" b="1" i="1" dirty="0">
                          <a:solidFill>
                            <a:schemeClr val="bg1"/>
                          </a:solidFill>
                          <a:effectLst/>
                          <a:latin typeface="Georgia" charset="0"/>
                          <a:ea typeface="Georgia" charset="0"/>
                          <a:cs typeface="Georgia" charset="0"/>
                        </a:rPr>
                        <a:t>interventions</a:t>
                      </a:r>
                      <a:r>
                        <a:rPr lang="en-US" sz="2100" b="0" dirty="0">
                          <a:solidFill>
                            <a:schemeClr val="bg1"/>
                          </a:solidFill>
                          <a:effectLst/>
                          <a:latin typeface="Georgia" charset="0"/>
                          <a:ea typeface="Georgia" charset="0"/>
                          <a:cs typeface="Georgia" charset="0"/>
                        </a:rPr>
                        <a:t> to achieve the vision for condom markets, focusing on activities that address underlying root causes of prioritized market failures. </a:t>
                      </a:r>
                      <a:endParaRPr lang="en-US" sz="2400" b="0" dirty="0">
                        <a:solidFill>
                          <a:schemeClr val="bg1"/>
                        </a:solidFill>
                        <a:effectLst/>
                        <a:latin typeface="Georgia" charset="0"/>
                        <a:ea typeface="Georgia" charset="0"/>
                        <a:cs typeface="Georgia" charset="0"/>
                      </a:endParaRPr>
                    </a:p>
                    <a:p>
                      <a:pPr marL="342900" marR="0" lvl="0" indent="-342900" algn="l">
                        <a:spcBef>
                          <a:spcPts val="400"/>
                        </a:spcBef>
                        <a:spcAft>
                          <a:spcPts val="600"/>
                        </a:spcAft>
                        <a:buFont typeface="Arial" charset="0"/>
                        <a:buChar char="•"/>
                        <a:tabLst>
                          <a:tab pos="228600" algn="l"/>
                        </a:tabLst>
                      </a:pPr>
                      <a:r>
                        <a:rPr lang="en-US" sz="2100" b="1" i="1" dirty="0">
                          <a:solidFill>
                            <a:schemeClr val="bg1"/>
                          </a:solidFill>
                          <a:effectLst/>
                          <a:latin typeface="Georgia" charset="0"/>
                          <a:ea typeface="Georgia" charset="0"/>
                          <a:cs typeface="Georgia" charset="0"/>
                        </a:rPr>
                        <a:t>Build capacity </a:t>
                      </a:r>
                      <a:r>
                        <a:rPr lang="en-US" sz="2100" b="0" dirty="0">
                          <a:solidFill>
                            <a:schemeClr val="bg1"/>
                          </a:solidFill>
                          <a:effectLst/>
                          <a:latin typeface="Georgia" charset="0"/>
                          <a:ea typeface="Georgia" charset="0"/>
                          <a:cs typeface="Georgia" charset="0"/>
                        </a:rPr>
                        <a:t>with key government agencies to promote market development approaches &amp; needs, achieve buy-in for vision and strategy, and improve inter-agency and inter-</a:t>
                      </a:r>
                      <a:r>
                        <a:rPr lang="en-US" sz="2100" b="0" dirty="0" err="1">
                          <a:solidFill>
                            <a:schemeClr val="bg1"/>
                          </a:solidFill>
                          <a:effectLst/>
                          <a:latin typeface="Georgia" charset="0"/>
                          <a:ea typeface="Georgia" charset="0"/>
                          <a:cs typeface="Georgia" charset="0"/>
                        </a:rPr>
                        <a:t>sectoral</a:t>
                      </a:r>
                      <a:r>
                        <a:rPr lang="en-US" sz="2100" b="0" dirty="0">
                          <a:solidFill>
                            <a:schemeClr val="bg1"/>
                          </a:solidFill>
                          <a:effectLst/>
                          <a:latin typeface="Georgia" charset="0"/>
                          <a:ea typeface="Georgia" charset="0"/>
                          <a:cs typeface="Georgia" charset="0"/>
                        </a:rPr>
                        <a:t> coordination.</a:t>
                      </a:r>
                      <a:endParaRPr lang="en-US" sz="2400" b="0" dirty="0">
                        <a:solidFill>
                          <a:schemeClr val="bg1"/>
                        </a:solidFill>
                        <a:effectLst/>
                        <a:latin typeface="Georgia" charset="0"/>
                        <a:ea typeface="Georgia" charset="0"/>
                        <a:cs typeface="Georgia" charset="0"/>
                      </a:endParaRPr>
                    </a:p>
                  </a:txBody>
                  <a:tcPr marR="45720">
                    <a:lnL w="12700" cmpd="sng">
                      <a:noFill/>
                    </a:lnL>
                    <a:lnR w="12700" cmpd="sng">
                      <a:noFill/>
                    </a:lnR>
                    <a:lnT w="12700" cmpd="sng">
                      <a:noFill/>
                    </a:lnT>
                    <a:lnB w="38100" cmpd="sng">
                      <a:noFill/>
                    </a:lnB>
                    <a:noFill/>
                  </a:tcPr>
                </a:tc>
                <a:extLst>
                  <a:ext uri="{0D108BD9-81ED-4DB2-BD59-A6C34878D82A}">
                    <a16:rowId xmlns="" xmlns:a16="http://schemas.microsoft.com/office/drawing/2014/main" val="10000"/>
                  </a:ext>
                </a:extLst>
              </a:tr>
            </a:tbl>
          </a:graphicData>
        </a:graphic>
      </p:graphicFrame>
    </p:spTree>
    <p:extLst>
      <p:ext uri="{BB962C8B-B14F-4D97-AF65-F5344CB8AC3E}">
        <p14:creationId xmlns:p14="http://schemas.microsoft.com/office/powerpoint/2010/main" val="7750707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373520"/>
            <a:ext cx="12192000" cy="846665"/>
          </a:xfrm>
        </p:spPr>
        <p:txBody>
          <a:bodyPr anchor="ctr">
            <a:normAutofit/>
          </a:bodyPr>
          <a:lstStyle/>
          <a:p>
            <a:pPr algn="ctr"/>
            <a:r>
              <a:rPr lang="en-US" sz="3200" dirty="0">
                <a:solidFill>
                  <a:schemeClr val="bg1"/>
                </a:solidFill>
                <a:latin typeface="Georgia" charset="0"/>
                <a:ea typeface="Georgia" charset="0"/>
                <a:cs typeface="Georgia" charset="0"/>
              </a:rPr>
              <a:t>Role of the the </a:t>
            </a:r>
            <a:r>
              <a:rPr lang="en-US" sz="3200" dirty="0" smtClean="0">
                <a:solidFill>
                  <a:schemeClr val="bg1"/>
                </a:solidFill>
                <a:latin typeface="Georgia" charset="0"/>
                <a:ea typeface="Georgia" charset="0"/>
                <a:cs typeface="Georgia" charset="0"/>
              </a:rPr>
              <a:t>Market </a:t>
            </a:r>
            <a:r>
              <a:rPr lang="en-US" sz="3200" dirty="0">
                <a:solidFill>
                  <a:schemeClr val="bg1"/>
                </a:solidFill>
                <a:latin typeface="Georgia" charset="0"/>
                <a:ea typeface="Georgia" charset="0"/>
                <a:cs typeface="Georgia" charset="0"/>
              </a:rPr>
              <a:t>Facilitator - Coordination &amp; Advocacy </a:t>
            </a:r>
          </a:p>
        </p:txBody>
      </p:sp>
      <p:graphicFrame>
        <p:nvGraphicFramePr>
          <p:cNvPr id="5" name="Table 4"/>
          <p:cNvGraphicFramePr>
            <a:graphicFrameLocks noGrp="1"/>
          </p:cNvGraphicFramePr>
          <p:nvPr>
            <p:extLst>
              <p:ext uri="{D42A27DB-BD31-4B8C-83A1-F6EECF244321}">
                <p14:modId xmlns:p14="http://schemas.microsoft.com/office/powerpoint/2010/main" val="1311021534"/>
              </p:ext>
            </p:extLst>
          </p:nvPr>
        </p:nvGraphicFramePr>
        <p:xfrm>
          <a:off x="692264" y="1162394"/>
          <a:ext cx="10558948" cy="5612476"/>
        </p:xfrm>
        <a:graphic>
          <a:graphicData uri="http://schemas.openxmlformats.org/drawingml/2006/table">
            <a:tbl>
              <a:tblPr firstRow="1" bandRow="1">
                <a:tableStyleId>{5C22544A-7EE6-4342-B048-85BDC9FD1C3A}</a:tableStyleId>
              </a:tblPr>
              <a:tblGrid>
                <a:gridCol w="10558948">
                  <a:extLst>
                    <a:ext uri="{9D8B030D-6E8A-4147-A177-3AD203B41FA5}">
                      <a16:colId xmlns="" xmlns:a16="http://schemas.microsoft.com/office/drawing/2014/main" val="20000"/>
                    </a:ext>
                  </a:extLst>
                </a:gridCol>
              </a:tblGrid>
              <a:tr h="5612476">
                <a:tc>
                  <a:txBody>
                    <a:bodyPr/>
                    <a:lstStyle/>
                    <a:p>
                      <a:pPr marL="342900" lvl="0" indent="-342900">
                        <a:spcBef>
                          <a:spcPts val="400"/>
                        </a:spcBef>
                        <a:spcAft>
                          <a:spcPts val="1000"/>
                        </a:spcAft>
                        <a:buFont typeface="Arial" charset="0"/>
                        <a:buChar char="•"/>
                        <a:tabLst>
                          <a:tab pos="228600" algn="l"/>
                        </a:tabLst>
                      </a:pPr>
                      <a:r>
                        <a:rPr lang="en-US" sz="1900" b="0" kern="1200" dirty="0">
                          <a:solidFill>
                            <a:schemeClr val="bg1"/>
                          </a:solidFill>
                          <a:effectLst/>
                          <a:latin typeface="Georgia" charset="0"/>
                          <a:ea typeface="Georgia" charset="0"/>
                          <a:cs typeface="Georgia" charset="0"/>
                        </a:rPr>
                        <a:t>Oversee &amp; coordinate interventions addressing prioritized market failures.</a:t>
                      </a:r>
                    </a:p>
                    <a:p>
                      <a:pPr marL="342900" lvl="0" indent="-342900">
                        <a:spcBef>
                          <a:spcPts val="400"/>
                        </a:spcBef>
                        <a:spcAft>
                          <a:spcPts val="500"/>
                        </a:spcAft>
                        <a:buFont typeface="Arial" charset="0"/>
                        <a:buChar char="•"/>
                        <a:tabLst>
                          <a:tab pos="228600" algn="l"/>
                        </a:tabLst>
                      </a:pPr>
                      <a:r>
                        <a:rPr lang="en-US" sz="1900" b="0" kern="1200" dirty="0">
                          <a:solidFill>
                            <a:schemeClr val="bg1"/>
                          </a:solidFill>
                          <a:effectLst/>
                          <a:latin typeface="Georgia" charset="0"/>
                          <a:ea typeface="Georgia" charset="0"/>
                          <a:cs typeface="Georgia" charset="0"/>
                        </a:rPr>
                        <a:t>Advocate within governments &amp; to donors to: </a:t>
                      </a:r>
                    </a:p>
                    <a:p>
                      <a:pPr marL="800100" lvl="1" indent="-342900">
                        <a:spcBef>
                          <a:spcPts val="0"/>
                        </a:spcBef>
                        <a:spcAft>
                          <a:spcPts val="500"/>
                        </a:spcAft>
                        <a:buFont typeface="+mj-lt"/>
                        <a:buAutoNum type="alphaLcParenR"/>
                        <a:tabLst>
                          <a:tab pos="228600" algn="l"/>
                        </a:tabLst>
                      </a:pPr>
                      <a:r>
                        <a:rPr lang="en-US" sz="1900" b="0" kern="1200" dirty="0">
                          <a:solidFill>
                            <a:schemeClr val="bg1"/>
                          </a:solidFill>
                          <a:effectLst/>
                          <a:latin typeface="Georgia" charset="0"/>
                          <a:ea typeface="Georgia" charset="0"/>
                          <a:cs typeface="Georgia" charset="0"/>
                        </a:rPr>
                        <a:t>Ensure domestic commitments for condom programming &amp; medium- to long-term commodity security </a:t>
                      </a:r>
                    </a:p>
                    <a:p>
                      <a:pPr marL="800100" lvl="1" indent="-342900">
                        <a:spcBef>
                          <a:spcPts val="0"/>
                        </a:spcBef>
                        <a:spcAft>
                          <a:spcPts val="500"/>
                        </a:spcAft>
                        <a:buFont typeface="+mj-lt"/>
                        <a:buAutoNum type="alphaLcParenR"/>
                        <a:tabLst>
                          <a:tab pos="228600" algn="l"/>
                        </a:tabLst>
                      </a:pPr>
                      <a:r>
                        <a:rPr lang="en-US" sz="1900" b="0" kern="1200" dirty="0">
                          <a:solidFill>
                            <a:schemeClr val="bg1"/>
                          </a:solidFill>
                          <a:effectLst/>
                          <a:latin typeface="Georgia" charset="0"/>
                          <a:ea typeface="Georgia" charset="0"/>
                          <a:cs typeface="Georgia" charset="0"/>
                        </a:rPr>
                        <a:t>Strategically tackle interventions to address priority market failures and weaknesses; </a:t>
                      </a:r>
                    </a:p>
                    <a:p>
                      <a:pPr marL="800100" lvl="1" indent="-342900">
                        <a:spcBef>
                          <a:spcPts val="0"/>
                        </a:spcBef>
                        <a:spcAft>
                          <a:spcPts val="500"/>
                        </a:spcAft>
                        <a:buFont typeface="+mj-lt"/>
                        <a:buAutoNum type="alphaLcParenR"/>
                        <a:tabLst>
                          <a:tab pos="228600" algn="l"/>
                        </a:tabLst>
                      </a:pPr>
                      <a:r>
                        <a:rPr lang="en-US" sz="1900" b="0" kern="1200" dirty="0">
                          <a:solidFill>
                            <a:schemeClr val="bg1"/>
                          </a:solidFill>
                          <a:effectLst/>
                          <a:latin typeface="Georgia" charset="0"/>
                          <a:ea typeface="Georgia" charset="0"/>
                          <a:cs typeface="Georgia" charset="0"/>
                        </a:rPr>
                        <a:t>Lay out the case for sustainable condom markets, and the need to</a:t>
                      </a:r>
                      <a:r>
                        <a:rPr lang="en-US" sz="1900" b="0" kern="1200" baseline="0" dirty="0">
                          <a:solidFill>
                            <a:schemeClr val="bg1"/>
                          </a:solidFill>
                          <a:effectLst/>
                          <a:latin typeface="Georgia" charset="0"/>
                          <a:ea typeface="Georgia" charset="0"/>
                          <a:cs typeface="Georgia" charset="0"/>
                        </a:rPr>
                        <a:t> target resources</a:t>
                      </a:r>
                      <a:r>
                        <a:rPr lang="en-US" sz="1900" b="0" kern="1200" dirty="0">
                          <a:solidFill>
                            <a:schemeClr val="bg1"/>
                          </a:solidFill>
                          <a:effectLst/>
                          <a:latin typeface="Georgia" charset="0"/>
                          <a:ea typeface="Georgia" charset="0"/>
                          <a:cs typeface="Georgia" charset="0"/>
                        </a:rPr>
                        <a:t>; </a:t>
                      </a:r>
                    </a:p>
                    <a:p>
                      <a:pPr marL="800100" lvl="1" indent="-342900">
                        <a:spcBef>
                          <a:spcPts val="0"/>
                        </a:spcBef>
                        <a:spcAft>
                          <a:spcPts val="500"/>
                        </a:spcAft>
                        <a:buFont typeface="+mj-lt"/>
                        <a:buAutoNum type="alphaLcParenR"/>
                        <a:tabLst>
                          <a:tab pos="228600" algn="l"/>
                        </a:tabLst>
                      </a:pPr>
                      <a:r>
                        <a:rPr lang="en-US" sz="1900" b="0" kern="1200" dirty="0">
                          <a:solidFill>
                            <a:schemeClr val="bg1"/>
                          </a:solidFill>
                          <a:effectLst/>
                          <a:latin typeface="Georgia" charset="0"/>
                          <a:ea typeface="Georgia" charset="0"/>
                          <a:cs typeface="Georgia" charset="0"/>
                        </a:rPr>
                        <a:t>Address policy and regulatory barriers (such as taxation, registration, testing, etc.) </a:t>
                      </a:r>
                    </a:p>
                    <a:p>
                      <a:pPr marL="800100" lvl="1" indent="-342900">
                        <a:spcBef>
                          <a:spcPts val="0"/>
                        </a:spcBef>
                        <a:spcAft>
                          <a:spcPts val="500"/>
                        </a:spcAft>
                        <a:buFont typeface="+mj-lt"/>
                        <a:buAutoNum type="alphaLcParenR"/>
                        <a:tabLst>
                          <a:tab pos="228600" algn="l"/>
                        </a:tabLst>
                      </a:pPr>
                      <a:r>
                        <a:rPr lang="en-US" sz="1900" b="0" kern="1200" dirty="0">
                          <a:solidFill>
                            <a:schemeClr val="bg1"/>
                          </a:solidFill>
                          <a:effectLst/>
                          <a:latin typeface="Georgia" charset="0"/>
                          <a:ea typeface="Georgia" charset="0"/>
                          <a:cs typeface="Georgia" charset="0"/>
                        </a:rPr>
                        <a:t>Secure integrated financing to support under-funded interventions; </a:t>
                      </a:r>
                    </a:p>
                    <a:p>
                      <a:pPr marL="800100" lvl="1" indent="-342900">
                        <a:spcBef>
                          <a:spcPts val="0"/>
                        </a:spcBef>
                        <a:spcAft>
                          <a:spcPts val="1000"/>
                        </a:spcAft>
                        <a:buFont typeface="+mj-lt"/>
                        <a:buAutoNum type="alphaLcParenR"/>
                        <a:tabLst>
                          <a:tab pos="228600" algn="l"/>
                        </a:tabLst>
                      </a:pPr>
                      <a:r>
                        <a:rPr lang="en-US" sz="1900" b="0" kern="1200" dirty="0">
                          <a:solidFill>
                            <a:schemeClr val="bg1"/>
                          </a:solidFill>
                          <a:effectLst/>
                          <a:latin typeface="Georgia" charset="0"/>
                          <a:ea typeface="Georgia" charset="0"/>
                          <a:cs typeface="Georgia" charset="0"/>
                        </a:rPr>
                        <a:t>Address national policy barriers for target populations</a:t>
                      </a:r>
                      <a:r>
                        <a:rPr lang="en-US" sz="1900" b="0" kern="1200" baseline="0" dirty="0">
                          <a:solidFill>
                            <a:schemeClr val="bg1"/>
                          </a:solidFill>
                          <a:effectLst/>
                          <a:latin typeface="Georgia" charset="0"/>
                          <a:ea typeface="Georgia" charset="0"/>
                          <a:cs typeface="Georgia" charset="0"/>
                        </a:rPr>
                        <a:t> </a:t>
                      </a:r>
                      <a:r>
                        <a:rPr lang="en-US" sz="1900" b="0" kern="1200" dirty="0">
                          <a:solidFill>
                            <a:schemeClr val="bg1"/>
                          </a:solidFill>
                          <a:effectLst/>
                          <a:latin typeface="Georgia" charset="0"/>
                          <a:ea typeface="Georgia" charset="0"/>
                          <a:cs typeface="Georgia" charset="0"/>
                        </a:rPr>
                        <a:t>(e.g. MSM and lubricants, youth and condom access, etc.), with support of CBOs/NGOs.</a:t>
                      </a:r>
                    </a:p>
                    <a:p>
                      <a:pPr marL="342900" lvl="0" indent="-342900">
                        <a:spcBef>
                          <a:spcPts val="400"/>
                        </a:spcBef>
                        <a:spcAft>
                          <a:spcPts val="1000"/>
                        </a:spcAft>
                        <a:buFont typeface="Arial" charset="0"/>
                        <a:buChar char="•"/>
                        <a:tabLst>
                          <a:tab pos="228600" algn="l"/>
                        </a:tabLst>
                      </a:pPr>
                      <a:r>
                        <a:rPr lang="en-US" sz="1900" b="0" kern="1200" dirty="0">
                          <a:solidFill>
                            <a:schemeClr val="bg1"/>
                          </a:solidFill>
                          <a:effectLst/>
                          <a:latin typeface="Georgia" charset="0"/>
                          <a:ea typeface="Georgia" charset="0"/>
                          <a:cs typeface="Georgia" charset="0"/>
                        </a:rPr>
                        <a:t>Vitalize condom TWGs or equivalents – ensuring the right players convene regularly, and meaningful engagement focuses on activities that are prioritized in strategies.</a:t>
                      </a:r>
                    </a:p>
                    <a:p>
                      <a:pPr marL="342900" lvl="0" indent="-342900">
                        <a:spcBef>
                          <a:spcPts val="400"/>
                        </a:spcBef>
                        <a:spcAft>
                          <a:spcPts val="1000"/>
                        </a:spcAft>
                        <a:buFont typeface="Arial" charset="0"/>
                        <a:buChar char="•"/>
                        <a:tabLst>
                          <a:tab pos="228600" algn="l"/>
                        </a:tabLst>
                      </a:pPr>
                      <a:r>
                        <a:rPr lang="en-US" sz="1900" b="0" kern="1200" dirty="0">
                          <a:solidFill>
                            <a:schemeClr val="bg1"/>
                          </a:solidFill>
                          <a:effectLst/>
                          <a:latin typeface="Georgia" charset="0"/>
                          <a:ea typeface="Georgia" charset="0"/>
                          <a:cs typeface="Georgia" charset="0"/>
                        </a:rPr>
                        <a:t>Facilitate the sharing of key information, strategies, &amp; coordinated activities; coordinate market intelligence efforts with all market actors and stakeholders, regularly updating the market landscape to identify market weaknesses and progress on priorities.</a:t>
                      </a:r>
                    </a:p>
                  </a:txBody>
                  <a:tcPr marR="45720">
                    <a:lnL w="12700" cmpd="sng">
                      <a:noFill/>
                    </a:lnL>
                    <a:lnR w="12700" cmpd="sng">
                      <a:noFill/>
                    </a:lnR>
                    <a:lnT w="12700" cmpd="sng">
                      <a:noFill/>
                    </a:lnT>
                    <a:lnB w="38100" cmpd="sng">
                      <a:noFill/>
                    </a:lnB>
                    <a:noFill/>
                  </a:tcPr>
                </a:tc>
                <a:extLst>
                  <a:ext uri="{0D108BD9-81ED-4DB2-BD59-A6C34878D82A}">
                    <a16:rowId xmlns="" xmlns:a16="http://schemas.microsoft.com/office/drawing/2014/main" val="10000"/>
                  </a:ext>
                </a:extLst>
              </a:tr>
            </a:tbl>
          </a:graphicData>
        </a:graphic>
      </p:graphicFrame>
    </p:spTree>
    <p:extLst>
      <p:ext uri="{BB962C8B-B14F-4D97-AF65-F5344CB8AC3E}">
        <p14:creationId xmlns:p14="http://schemas.microsoft.com/office/powerpoint/2010/main" val="10280201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8" name="Title 1"/>
          <p:cNvSpPr txBox="1">
            <a:spLocks/>
          </p:cNvSpPr>
          <p:nvPr/>
        </p:nvSpPr>
        <p:spPr>
          <a:xfrm>
            <a:off x="0" y="41297"/>
            <a:ext cx="12192000" cy="846667"/>
          </a:xfrm>
          <a:prstGeom prst="rect">
            <a:avLst/>
          </a:prstGeom>
          <a:solidFill>
            <a:srgbClr val="16406C"/>
          </a:solidFill>
        </p:spPr>
        <p:txBody>
          <a:bodyPr vert="horz" lIns="121920" tIns="60960" rIns="121920" bIns="60960" rtlCol="0" anchor="ctr">
            <a:normAutofit fontScale="97500"/>
          </a:bodyPr>
          <a:lstStyle>
            <a:lvl1pPr algn="ctr" defTabSz="457200" rtl="0" eaLnBrk="1" latinLnBrk="0" hangingPunct="1">
              <a:spcBef>
                <a:spcPct val="0"/>
              </a:spcBef>
              <a:buNone/>
              <a:defRPr sz="1800" kern="1200">
                <a:solidFill>
                  <a:schemeClr val="tx2"/>
                </a:solidFill>
                <a:latin typeface="+mj-lt"/>
                <a:ea typeface="+mj-ea"/>
                <a:cs typeface="+mj-cs"/>
              </a:defRPr>
            </a:lvl1pPr>
          </a:lstStyle>
          <a:p>
            <a:pPr algn="l"/>
            <a:endParaRPr lang="en-US" sz="2400" i="1" dirty="0">
              <a:solidFill>
                <a:schemeClr val="bg1"/>
              </a:solidFill>
            </a:endParaRPr>
          </a:p>
        </p:txBody>
      </p:sp>
      <p:sp>
        <p:nvSpPr>
          <p:cNvPr id="4" name="Title 3"/>
          <p:cNvSpPr>
            <a:spLocks noGrp="1"/>
          </p:cNvSpPr>
          <p:nvPr>
            <p:ph type="title"/>
          </p:nvPr>
        </p:nvSpPr>
        <p:spPr>
          <a:xfrm>
            <a:off x="0" y="359954"/>
            <a:ext cx="12192000" cy="846665"/>
          </a:xfrm>
        </p:spPr>
        <p:txBody>
          <a:bodyPr anchor="ctr">
            <a:noAutofit/>
          </a:bodyPr>
          <a:lstStyle/>
          <a:p>
            <a:pPr algn="ctr"/>
            <a:r>
              <a:rPr lang="en-US" sz="3200" dirty="0">
                <a:solidFill>
                  <a:schemeClr val="bg1"/>
                </a:solidFill>
                <a:latin typeface="Georgia" charset="0"/>
                <a:ea typeface="Georgia" charset="0"/>
                <a:cs typeface="Georgia" charset="0"/>
              </a:rPr>
              <a:t>Role of the the Market Facilitator - Market </a:t>
            </a:r>
            <a:r>
              <a:rPr lang="en-US" sz="3200" dirty="0" smtClean="0">
                <a:solidFill>
                  <a:schemeClr val="bg1"/>
                </a:solidFill>
                <a:latin typeface="Georgia" charset="0"/>
                <a:ea typeface="Georgia" charset="0"/>
                <a:cs typeface="Georgia" charset="0"/>
              </a:rPr>
              <a:t>Intelligence</a:t>
            </a:r>
            <a:br>
              <a:rPr lang="en-US" sz="3200" dirty="0" smtClean="0">
                <a:solidFill>
                  <a:schemeClr val="bg1"/>
                </a:solidFill>
                <a:latin typeface="Georgia" charset="0"/>
                <a:ea typeface="Georgia" charset="0"/>
                <a:cs typeface="Georgia" charset="0"/>
              </a:rPr>
            </a:br>
            <a:r>
              <a:rPr lang="en-US" sz="3200" dirty="0" smtClean="0">
                <a:solidFill>
                  <a:schemeClr val="bg1"/>
                </a:solidFill>
                <a:latin typeface="Georgia" charset="0"/>
                <a:ea typeface="Georgia" charset="0"/>
                <a:cs typeface="Georgia" charset="0"/>
              </a:rPr>
              <a:t> </a:t>
            </a:r>
            <a:r>
              <a:rPr lang="en-US" sz="3200" dirty="0">
                <a:solidFill>
                  <a:schemeClr val="bg1"/>
                </a:solidFill>
                <a:latin typeface="Georgia" charset="0"/>
                <a:ea typeface="Georgia" charset="0"/>
                <a:cs typeface="Georgia" charset="0"/>
              </a:rPr>
              <a:t>&amp; Data Analysis </a:t>
            </a:r>
          </a:p>
        </p:txBody>
      </p:sp>
      <p:sp>
        <p:nvSpPr>
          <p:cNvPr id="6" name="Title 3"/>
          <p:cNvSpPr txBox="1">
            <a:spLocks/>
          </p:cNvSpPr>
          <p:nvPr/>
        </p:nvSpPr>
        <p:spPr bwMode="auto">
          <a:xfrm>
            <a:off x="264421" y="929241"/>
            <a:ext cx="11927579" cy="961075"/>
          </a:xfrm>
          <a:prstGeom prst="rect">
            <a:avLst/>
          </a:prstGeom>
          <a:noFill/>
          <a:ln w="12700">
            <a:noFill/>
            <a:miter lim="800000"/>
            <a:headEnd/>
            <a:tailEnd/>
          </a:ln>
        </p:spPr>
        <p:txBody>
          <a:bodyPr vert="horz" wrap="square" lIns="0" tIns="0" rIns="0" bIns="72000" numCol="1" anchor="b" anchorCtr="0" compatLnSpc="1">
            <a:prstTxWarp prst="textNoShape">
              <a:avLst/>
            </a:prstTxWarp>
            <a:noAutofit/>
          </a:bodyPr>
          <a:lstStyle>
            <a:lvl1pPr algn="l" rtl="0" eaLnBrk="1" fontAlgn="base" hangingPunct="1">
              <a:lnSpc>
                <a:spcPct val="100000"/>
              </a:lnSpc>
              <a:spcBef>
                <a:spcPct val="0"/>
              </a:spcBef>
              <a:spcAft>
                <a:spcPct val="0"/>
              </a:spcAft>
              <a:defRPr lang="de-DE" sz="2400" b="1" kern="1200">
                <a:solidFill>
                  <a:schemeClr val="tx2"/>
                </a:solidFill>
                <a:latin typeface="+mj-lt"/>
                <a:ea typeface="+mj-ea"/>
                <a:cs typeface="+mj-cs"/>
              </a:defRPr>
            </a:lvl1pPr>
            <a:lvl2pPr algn="l" rtl="0" eaLnBrk="1" fontAlgn="base" hangingPunct="1">
              <a:spcBef>
                <a:spcPct val="0"/>
              </a:spcBef>
              <a:spcAft>
                <a:spcPct val="0"/>
              </a:spcAft>
              <a:defRPr sz="4400" b="1">
                <a:solidFill>
                  <a:schemeClr val="tx1"/>
                </a:solidFill>
                <a:latin typeface="Arial" charset="0"/>
              </a:defRPr>
            </a:lvl2pPr>
            <a:lvl3pPr algn="l" rtl="0" eaLnBrk="1" fontAlgn="base" hangingPunct="1">
              <a:spcBef>
                <a:spcPct val="0"/>
              </a:spcBef>
              <a:spcAft>
                <a:spcPct val="0"/>
              </a:spcAft>
              <a:defRPr sz="4400" b="1">
                <a:solidFill>
                  <a:schemeClr val="tx1"/>
                </a:solidFill>
                <a:latin typeface="Arial" charset="0"/>
              </a:defRPr>
            </a:lvl3pPr>
            <a:lvl4pPr algn="l" rtl="0" eaLnBrk="1" fontAlgn="base" hangingPunct="1">
              <a:spcBef>
                <a:spcPct val="0"/>
              </a:spcBef>
              <a:spcAft>
                <a:spcPct val="0"/>
              </a:spcAft>
              <a:defRPr sz="4400" b="1">
                <a:solidFill>
                  <a:schemeClr val="tx1"/>
                </a:solidFill>
                <a:latin typeface="Arial" charset="0"/>
              </a:defRPr>
            </a:lvl4pPr>
            <a:lvl5pPr algn="l" rtl="0" eaLnBrk="1" fontAlgn="base" hangingPunct="1">
              <a:spcBef>
                <a:spcPct val="0"/>
              </a:spcBef>
              <a:spcAft>
                <a:spcPct val="0"/>
              </a:spcAft>
              <a:defRPr sz="4400" b="1">
                <a:solidFill>
                  <a:schemeClr val="tx1"/>
                </a:solidFill>
                <a:latin typeface="Arial" charset="0"/>
              </a:defRPr>
            </a:lvl5pPr>
            <a:lvl6pPr marL="457200" algn="l" rtl="0" eaLnBrk="1" fontAlgn="base" hangingPunct="1">
              <a:spcBef>
                <a:spcPct val="0"/>
              </a:spcBef>
              <a:spcAft>
                <a:spcPct val="0"/>
              </a:spcAft>
              <a:defRPr b="1">
                <a:solidFill>
                  <a:schemeClr val="tx1"/>
                </a:solidFill>
                <a:latin typeface="Arial" charset="0"/>
              </a:defRPr>
            </a:lvl6pPr>
            <a:lvl7pPr marL="914400" algn="l" rtl="0" eaLnBrk="1" fontAlgn="base" hangingPunct="1">
              <a:spcBef>
                <a:spcPct val="0"/>
              </a:spcBef>
              <a:spcAft>
                <a:spcPct val="0"/>
              </a:spcAft>
              <a:defRPr b="1">
                <a:solidFill>
                  <a:schemeClr val="tx1"/>
                </a:solidFill>
                <a:latin typeface="Arial" charset="0"/>
              </a:defRPr>
            </a:lvl7pPr>
            <a:lvl8pPr marL="1371600" algn="l" rtl="0" eaLnBrk="1" fontAlgn="base" hangingPunct="1">
              <a:spcBef>
                <a:spcPct val="0"/>
              </a:spcBef>
              <a:spcAft>
                <a:spcPct val="0"/>
              </a:spcAft>
              <a:defRPr b="1">
                <a:solidFill>
                  <a:schemeClr val="tx1"/>
                </a:solidFill>
                <a:latin typeface="Arial" charset="0"/>
              </a:defRPr>
            </a:lvl8pPr>
            <a:lvl9pPr marL="1828800" algn="l" rtl="0" eaLnBrk="1" fontAlgn="base" hangingPunct="1">
              <a:spcBef>
                <a:spcPct val="0"/>
              </a:spcBef>
              <a:spcAft>
                <a:spcPct val="0"/>
              </a:spcAft>
              <a:defRPr b="1">
                <a:solidFill>
                  <a:schemeClr val="tx1"/>
                </a:solidFill>
                <a:latin typeface="Arial" charset="0"/>
              </a:defRPr>
            </a:lvl9pPr>
          </a:lstStyle>
          <a:p>
            <a:endParaRPr lang="en-US" sz="1600" dirty="0"/>
          </a:p>
        </p:txBody>
      </p:sp>
      <p:graphicFrame>
        <p:nvGraphicFramePr>
          <p:cNvPr id="5" name="Table 4"/>
          <p:cNvGraphicFramePr>
            <a:graphicFrameLocks noGrp="1"/>
          </p:cNvGraphicFramePr>
          <p:nvPr>
            <p:extLst>
              <p:ext uri="{D42A27DB-BD31-4B8C-83A1-F6EECF244321}">
                <p14:modId xmlns:p14="http://schemas.microsoft.com/office/powerpoint/2010/main" val="1994074493"/>
              </p:ext>
            </p:extLst>
          </p:nvPr>
        </p:nvGraphicFramePr>
        <p:xfrm>
          <a:off x="319841" y="1367016"/>
          <a:ext cx="11286336" cy="4970336"/>
        </p:xfrm>
        <a:graphic>
          <a:graphicData uri="http://schemas.openxmlformats.org/drawingml/2006/table">
            <a:tbl>
              <a:tblPr firstRow="1" bandRow="1">
                <a:tableStyleId>{5C22544A-7EE6-4342-B048-85BDC9FD1C3A}</a:tableStyleId>
              </a:tblPr>
              <a:tblGrid>
                <a:gridCol w="11286336">
                  <a:extLst>
                    <a:ext uri="{9D8B030D-6E8A-4147-A177-3AD203B41FA5}">
                      <a16:colId xmlns="" xmlns:a16="http://schemas.microsoft.com/office/drawing/2014/main" val="20000"/>
                    </a:ext>
                  </a:extLst>
                </a:gridCol>
              </a:tblGrid>
              <a:tr h="4874183">
                <a:tc>
                  <a:txBody>
                    <a:bodyPr/>
                    <a:lstStyle/>
                    <a:p>
                      <a:pPr marL="342900" lvl="0" indent="-342900">
                        <a:lnSpc>
                          <a:spcPts val="2400"/>
                        </a:lnSpc>
                        <a:spcBef>
                          <a:spcPts val="0"/>
                        </a:spcBef>
                        <a:spcAft>
                          <a:spcPts val="1000"/>
                        </a:spcAft>
                        <a:buFont typeface="Arial" charset="0"/>
                        <a:buChar char="•"/>
                        <a:tabLst>
                          <a:tab pos="228600" algn="l"/>
                        </a:tabLst>
                      </a:pPr>
                      <a:r>
                        <a:rPr lang="en-US" sz="1800" b="0" kern="1200" dirty="0">
                          <a:solidFill>
                            <a:schemeClr val="bg1"/>
                          </a:solidFill>
                          <a:effectLst/>
                          <a:latin typeface="Georgia" charset="0"/>
                          <a:ea typeface="Georgia" charset="0"/>
                          <a:cs typeface="Georgia" charset="0"/>
                        </a:rPr>
                        <a:t>Own the market information agenda. Coordinate data collection, analysis, management, quality, dissemination and application in the development of strategies and activities supporting sustainable condom use.  Wide and transparent dissemination of information for evidence-based decision-making will occur through regular meetings of TWG and dissemination meetings, supporting the translation of market intelligence to informed decisions.</a:t>
                      </a:r>
                    </a:p>
                    <a:p>
                      <a:pPr marL="342900" lvl="0" indent="-342900">
                        <a:lnSpc>
                          <a:spcPts val="2400"/>
                        </a:lnSpc>
                        <a:spcBef>
                          <a:spcPts val="0"/>
                        </a:spcBef>
                        <a:spcAft>
                          <a:spcPts val="1000"/>
                        </a:spcAft>
                        <a:buFont typeface="Arial" charset="0"/>
                        <a:buChar char="•"/>
                        <a:tabLst>
                          <a:tab pos="228600" algn="l"/>
                        </a:tabLst>
                      </a:pPr>
                      <a:r>
                        <a:rPr lang="en-US" sz="1800" b="0" kern="1200" dirty="0">
                          <a:solidFill>
                            <a:schemeClr val="bg1"/>
                          </a:solidFill>
                          <a:effectLst/>
                          <a:latin typeface="Georgia" charset="0"/>
                          <a:ea typeface="Georgia" charset="0"/>
                          <a:cs typeface="Georgia" charset="0"/>
                        </a:rPr>
                        <a:t>Develop and regularly manage progress against TMA indicators.</a:t>
                      </a:r>
                    </a:p>
                    <a:p>
                      <a:pPr marL="342900" lvl="0" indent="-342900">
                        <a:lnSpc>
                          <a:spcPts val="2400"/>
                        </a:lnSpc>
                        <a:spcBef>
                          <a:spcPts val="0"/>
                        </a:spcBef>
                        <a:spcAft>
                          <a:spcPts val="1000"/>
                        </a:spcAft>
                        <a:buFont typeface="Arial" charset="0"/>
                        <a:buChar char="•"/>
                        <a:tabLst>
                          <a:tab pos="228600" algn="l"/>
                        </a:tabLst>
                      </a:pPr>
                      <a:r>
                        <a:rPr lang="en-US" sz="1800" b="0" kern="1200" dirty="0">
                          <a:solidFill>
                            <a:schemeClr val="bg1"/>
                          </a:solidFill>
                          <a:effectLst/>
                          <a:latin typeface="Georgia" charset="0"/>
                          <a:ea typeface="Georgia" charset="0"/>
                          <a:cs typeface="Georgia" charset="0"/>
                        </a:rPr>
                        <a:t>Engage all market actors in cost-sharing for market information, through a collective impact agenda.</a:t>
                      </a:r>
                    </a:p>
                    <a:p>
                      <a:pPr marL="342900" lvl="0" indent="-342900">
                        <a:lnSpc>
                          <a:spcPts val="2400"/>
                        </a:lnSpc>
                        <a:spcBef>
                          <a:spcPts val="0"/>
                        </a:spcBef>
                        <a:spcAft>
                          <a:spcPts val="1000"/>
                        </a:spcAft>
                        <a:buFont typeface="Arial" charset="0"/>
                        <a:buChar char="•"/>
                        <a:tabLst>
                          <a:tab pos="228600" algn="l"/>
                        </a:tabLst>
                      </a:pPr>
                      <a:r>
                        <a:rPr lang="en-US" sz="1800" b="0" kern="1200" dirty="0">
                          <a:solidFill>
                            <a:schemeClr val="bg1"/>
                          </a:solidFill>
                          <a:effectLst/>
                          <a:latin typeface="Georgia" charset="0"/>
                          <a:ea typeface="Georgia" charset="0"/>
                          <a:cs typeface="Georgia" charset="0"/>
                        </a:rPr>
                        <a:t>Improve understanding of impact of financing decisions: collect information by % commodities supported by funding source, % reliance on subsidy, and cost-recovery by brands.</a:t>
                      </a:r>
                    </a:p>
                    <a:p>
                      <a:pPr marL="342900" lvl="0" indent="-342900">
                        <a:lnSpc>
                          <a:spcPts val="2400"/>
                        </a:lnSpc>
                        <a:spcBef>
                          <a:spcPts val="0"/>
                        </a:spcBef>
                        <a:spcAft>
                          <a:spcPts val="1000"/>
                        </a:spcAft>
                        <a:buFont typeface="Arial" charset="0"/>
                        <a:buChar char="•"/>
                        <a:tabLst>
                          <a:tab pos="228600" algn="l"/>
                        </a:tabLst>
                      </a:pPr>
                      <a:r>
                        <a:rPr lang="en-US" sz="1800" b="0" kern="1200" dirty="0">
                          <a:solidFill>
                            <a:schemeClr val="bg1"/>
                          </a:solidFill>
                          <a:effectLst/>
                          <a:latin typeface="Georgia" charset="0"/>
                          <a:ea typeface="Georgia" charset="0"/>
                          <a:cs typeface="Georgia" charset="0"/>
                        </a:rPr>
                        <a:t>Improve condom use tracking: Use over Need analysis using UNAIDS Fast-Track </a:t>
                      </a:r>
                      <a:r>
                        <a:rPr lang="en-US" sz="1800" b="0" kern="1200" dirty="0" smtClean="0">
                          <a:solidFill>
                            <a:schemeClr val="bg1"/>
                          </a:solidFill>
                          <a:effectLst/>
                          <a:latin typeface="Georgia" charset="0"/>
                          <a:ea typeface="Georgia" charset="0"/>
                          <a:cs typeface="Georgia" charset="0"/>
                        </a:rPr>
                        <a:t>Tool</a:t>
                      </a:r>
                      <a:r>
                        <a:rPr lang="en-US" sz="1800" b="0" kern="1200" dirty="0">
                          <a:solidFill>
                            <a:schemeClr val="bg1"/>
                          </a:solidFill>
                          <a:effectLst/>
                          <a:latin typeface="Georgia" charset="0"/>
                          <a:ea typeface="Georgia" charset="0"/>
                          <a:cs typeface="Georgia" charset="0"/>
                        </a:rPr>
                        <a:t>, trends in % condom use by key and vulnerable populations, % condom use by youth (15-24 men and women) and % condom use by quintile and geography. </a:t>
                      </a:r>
                    </a:p>
                    <a:p>
                      <a:pPr marL="342900" lvl="0" indent="-342900">
                        <a:lnSpc>
                          <a:spcPts val="2400"/>
                        </a:lnSpc>
                        <a:spcBef>
                          <a:spcPts val="0"/>
                        </a:spcBef>
                        <a:spcAft>
                          <a:spcPts val="1000"/>
                        </a:spcAft>
                        <a:buFont typeface="Arial" charset="0"/>
                        <a:buChar char="•"/>
                        <a:tabLst>
                          <a:tab pos="228600" algn="l"/>
                        </a:tabLst>
                      </a:pPr>
                      <a:r>
                        <a:rPr lang="en-US" sz="1800" b="0" dirty="0">
                          <a:solidFill>
                            <a:schemeClr val="bg1"/>
                          </a:solidFill>
                          <a:effectLst/>
                          <a:latin typeface="Georgia" charset="0"/>
                          <a:ea typeface="Georgia" charset="0"/>
                          <a:cs typeface="Georgia" charset="0"/>
                        </a:rPr>
                        <a:t>Improve monitoring</a:t>
                      </a:r>
                      <a:r>
                        <a:rPr lang="en-US" sz="1800" b="0" baseline="0" dirty="0">
                          <a:solidFill>
                            <a:schemeClr val="bg1"/>
                          </a:solidFill>
                          <a:effectLst/>
                          <a:latin typeface="Georgia" charset="0"/>
                          <a:ea typeface="Georgia" charset="0"/>
                          <a:cs typeface="Georgia" charset="0"/>
                        </a:rPr>
                        <a:t> of</a:t>
                      </a:r>
                      <a:r>
                        <a:rPr lang="en-US" sz="1800" b="0" dirty="0">
                          <a:solidFill>
                            <a:schemeClr val="bg1"/>
                          </a:solidFill>
                          <a:effectLst/>
                          <a:latin typeface="Georgia" charset="0"/>
                          <a:ea typeface="Georgia" charset="0"/>
                          <a:cs typeface="Georgia" charset="0"/>
                        </a:rPr>
                        <a:t> free condom distribution</a:t>
                      </a:r>
                      <a:r>
                        <a:rPr lang="en-US" sz="1800" b="0" baseline="0" dirty="0">
                          <a:solidFill>
                            <a:schemeClr val="bg1"/>
                          </a:solidFill>
                          <a:effectLst/>
                          <a:latin typeface="Georgia" charset="0"/>
                          <a:ea typeface="Georgia" charset="0"/>
                          <a:cs typeface="Georgia" charset="0"/>
                        </a:rPr>
                        <a:t> </a:t>
                      </a:r>
                      <a:r>
                        <a:rPr lang="en-US" sz="1800" b="0" dirty="0">
                          <a:solidFill>
                            <a:schemeClr val="bg1"/>
                          </a:solidFill>
                          <a:effectLst/>
                          <a:latin typeface="Georgia" charset="0"/>
                          <a:ea typeface="Georgia" charset="0"/>
                          <a:cs typeface="Georgia" charset="0"/>
                        </a:rPr>
                        <a:t>through health facilities, community distribution, and other distribution points, to track effectiveness of targeting.</a:t>
                      </a:r>
                    </a:p>
                  </a:txBody>
                  <a:tcPr marR="45720">
                    <a:lnL w="12700" cmpd="sng">
                      <a:noFill/>
                    </a:lnL>
                    <a:lnR w="12700" cmpd="sng">
                      <a:noFill/>
                    </a:lnR>
                    <a:lnT w="12700" cmpd="sng">
                      <a:noFill/>
                    </a:lnT>
                    <a:lnB w="38100" cmpd="sng">
                      <a:noFill/>
                    </a:lnB>
                    <a:noFill/>
                  </a:tcPr>
                </a:tc>
                <a:extLst>
                  <a:ext uri="{0D108BD9-81ED-4DB2-BD59-A6C34878D82A}">
                    <a16:rowId xmlns="" xmlns:a16="http://schemas.microsoft.com/office/drawing/2014/main" val="10000"/>
                  </a:ext>
                </a:extLst>
              </a:tr>
            </a:tbl>
          </a:graphicData>
        </a:graphic>
      </p:graphicFrame>
    </p:spTree>
    <p:extLst>
      <p:ext uri="{BB962C8B-B14F-4D97-AF65-F5344CB8AC3E}">
        <p14:creationId xmlns:p14="http://schemas.microsoft.com/office/powerpoint/2010/main" val="12122634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8" name="Title 1"/>
          <p:cNvSpPr txBox="1">
            <a:spLocks/>
          </p:cNvSpPr>
          <p:nvPr/>
        </p:nvSpPr>
        <p:spPr>
          <a:xfrm>
            <a:off x="0" y="1"/>
            <a:ext cx="12192000" cy="846667"/>
          </a:xfrm>
          <a:prstGeom prst="rect">
            <a:avLst/>
          </a:prstGeom>
          <a:solidFill>
            <a:srgbClr val="16406C"/>
          </a:solidFill>
        </p:spPr>
        <p:txBody>
          <a:bodyPr vert="horz" lIns="121920" tIns="60960" rIns="121920" bIns="60960" rtlCol="0" anchor="b">
            <a:normAutofit fontScale="97500"/>
          </a:bodyPr>
          <a:lstStyle>
            <a:lvl1pPr algn="ctr" defTabSz="457200" rtl="0" eaLnBrk="1" latinLnBrk="0" hangingPunct="1">
              <a:spcBef>
                <a:spcPct val="0"/>
              </a:spcBef>
              <a:buNone/>
              <a:defRPr sz="1800" kern="1200">
                <a:solidFill>
                  <a:schemeClr val="tx2"/>
                </a:solidFill>
                <a:latin typeface="+mj-lt"/>
                <a:ea typeface="+mj-ea"/>
                <a:cs typeface="+mj-cs"/>
              </a:defRPr>
            </a:lvl1pPr>
          </a:lstStyle>
          <a:p>
            <a:endParaRPr lang="en-US" sz="2400" i="1" dirty="0">
              <a:solidFill>
                <a:schemeClr val="bg1"/>
              </a:solidFill>
            </a:endParaRPr>
          </a:p>
        </p:txBody>
      </p:sp>
      <p:sp>
        <p:nvSpPr>
          <p:cNvPr id="4" name="Title 3"/>
          <p:cNvSpPr>
            <a:spLocks noGrp="1"/>
          </p:cNvSpPr>
          <p:nvPr>
            <p:ph type="title"/>
          </p:nvPr>
        </p:nvSpPr>
        <p:spPr>
          <a:xfrm>
            <a:off x="0" y="351619"/>
            <a:ext cx="12192000" cy="929239"/>
          </a:xfrm>
        </p:spPr>
        <p:txBody>
          <a:bodyPr anchor="ctr">
            <a:noAutofit/>
          </a:bodyPr>
          <a:lstStyle/>
          <a:p>
            <a:pPr algn="ctr"/>
            <a:r>
              <a:rPr lang="en-US" sz="3200" dirty="0">
                <a:solidFill>
                  <a:schemeClr val="bg1"/>
                </a:solidFill>
                <a:latin typeface="Georgia" charset="0"/>
                <a:ea typeface="Georgia" charset="0"/>
                <a:cs typeface="Georgia" charset="0"/>
              </a:rPr>
              <a:t>Role of the the Market Facilitator </a:t>
            </a:r>
            <a:r>
              <a:rPr lang="mr-IN" sz="3200" dirty="0">
                <a:solidFill>
                  <a:schemeClr val="bg1"/>
                </a:solidFill>
                <a:latin typeface="Georgia" charset="0"/>
                <a:ea typeface="Georgia" charset="0"/>
                <a:cs typeface="Georgia" charset="0"/>
              </a:rPr>
              <a:t>–</a:t>
            </a:r>
            <a:r>
              <a:rPr lang="en-US" sz="3200" dirty="0">
                <a:solidFill>
                  <a:schemeClr val="bg1"/>
                </a:solidFill>
                <a:latin typeface="Georgia" charset="0"/>
                <a:ea typeface="Georgia" charset="0"/>
                <a:cs typeface="Georgia" charset="0"/>
              </a:rPr>
              <a:t> </a:t>
            </a:r>
            <a:r>
              <a:rPr lang="en-US" sz="3200" dirty="0" smtClean="0">
                <a:solidFill>
                  <a:schemeClr val="bg1"/>
                </a:solidFill>
                <a:latin typeface="Georgia" charset="0"/>
                <a:ea typeface="Georgia" charset="0"/>
                <a:cs typeface="Georgia" charset="0"/>
              </a:rPr>
              <a:t/>
            </a:r>
            <a:br>
              <a:rPr lang="en-US" sz="3200" dirty="0" smtClean="0">
                <a:solidFill>
                  <a:schemeClr val="bg1"/>
                </a:solidFill>
                <a:latin typeface="Georgia" charset="0"/>
                <a:ea typeface="Georgia" charset="0"/>
                <a:cs typeface="Georgia" charset="0"/>
              </a:rPr>
            </a:br>
            <a:r>
              <a:rPr lang="en-US" sz="3200" dirty="0" smtClean="0">
                <a:solidFill>
                  <a:schemeClr val="bg1"/>
                </a:solidFill>
                <a:latin typeface="Georgia" charset="0"/>
                <a:ea typeface="Georgia" charset="0"/>
                <a:cs typeface="Georgia" charset="0"/>
              </a:rPr>
              <a:t>Planning</a:t>
            </a:r>
            <a:r>
              <a:rPr lang="en-US" sz="3200" dirty="0">
                <a:solidFill>
                  <a:schemeClr val="bg1"/>
                </a:solidFill>
                <a:latin typeface="Georgia" charset="0"/>
                <a:ea typeface="Georgia" charset="0"/>
                <a:cs typeface="Georgia" charset="0"/>
              </a:rPr>
              <a:t>, Forecasting, and Quantification efforts </a:t>
            </a:r>
          </a:p>
        </p:txBody>
      </p:sp>
      <p:graphicFrame>
        <p:nvGraphicFramePr>
          <p:cNvPr id="5" name="Table 4"/>
          <p:cNvGraphicFramePr>
            <a:graphicFrameLocks noGrp="1"/>
          </p:cNvGraphicFramePr>
          <p:nvPr>
            <p:extLst>
              <p:ext uri="{D42A27DB-BD31-4B8C-83A1-F6EECF244321}">
                <p14:modId xmlns:p14="http://schemas.microsoft.com/office/powerpoint/2010/main" val="105179310"/>
              </p:ext>
            </p:extLst>
          </p:nvPr>
        </p:nvGraphicFramePr>
        <p:xfrm>
          <a:off x="687160" y="1548345"/>
          <a:ext cx="10815073" cy="4815840"/>
        </p:xfrm>
        <a:graphic>
          <a:graphicData uri="http://schemas.openxmlformats.org/drawingml/2006/table">
            <a:tbl>
              <a:tblPr firstRow="1" bandRow="1">
                <a:tableStyleId>{5C22544A-7EE6-4342-B048-85BDC9FD1C3A}</a:tableStyleId>
              </a:tblPr>
              <a:tblGrid>
                <a:gridCol w="10815073">
                  <a:extLst>
                    <a:ext uri="{9D8B030D-6E8A-4147-A177-3AD203B41FA5}">
                      <a16:colId xmlns="" xmlns:a16="http://schemas.microsoft.com/office/drawing/2014/main" val="20000"/>
                    </a:ext>
                  </a:extLst>
                </a:gridCol>
              </a:tblGrid>
              <a:tr h="3681307">
                <a:tc>
                  <a:txBody>
                    <a:bodyPr/>
                    <a:lstStyle/>
                    <a:p>
                      <a:pPr marL="342900" lvl="0" indent="-342900">
                        <a:lnSpc>
                          <a:spcPts val="3200"/>
                        </a:lnSpc>
                        <a:spcBef>
                          <a:spcPts val="0"/>
                        </a:spcBef>
                        <a:spcAft>
                          <a:spcPts val="1000"/>
                        </a:spcAft>
                        <a:buFont typeface="Arial" charset="0"/>
                        <a:buChar char="•"/>
                        <a:tabLst>
                          <a:tab pos="228600" algn="l"/>
                        </a:tabLst>
                      </a:pPr>
                      <a:r>
                        <a:rPr lang="en-US" sz="2300" b="0" kern="1200" dirty="0">
                          <a:solidFill>
                            <a:schemeClr val="bg1"/>
                          </a:solidFill>
                          <a:effectLst/>
                          <a:latin typeface="Georgia" charset="0"/>
                          <a:ea typeface="Georgia" charset="0"/>
                          <a:cs typeface="Georgia" charset="0"/>
                        </a:rPr>
                        <a:t>Support forecasting and quantification efforts for </a:t>
                      </a:r>
                      <a:r>
                        <a:rPr lang="en-US" sz="2300" b="1" i="1" kern="1200" dirty="0">
                          <a:solidFill>
                            <a:schemeClr val="bg1"/>
                          </a:solidFill>
                          <a:effectLst/>
                          <a:latin typeface="Georgia" charset="0"/>
                          <a:ea typeface="Georgia" charset="0"/>
                          <a:cs typeface="Georgia" charset="0"/>
                        </a:rPr>
                        <a:t>free condoms</a:t>
                      </a:r>
                      <a:r>
                        <a:rPr lang="en-US" sz="2300" b="0" kern="1200" dirty="0">
                          <a:solidFill>
                            <a:schemeClr val="bg1"/>
                          </a:solidFill>
                          <a:effectLst/>
                          <a:latin typeface="Georgia" charset="0"/>
                          <a:ea typeface="Georgia" charset="0"/>
                          <a:cs typeface="Georgia" charset="0"/>
                        </a:rPr>
                        <a:t>, accounting for the condom market contributions of social</a:t>
                      </a:r>
                      <a:r>
                        <a:rPr lang="en-US" sz="2300" b="0" kern="1200" baseline="0" dirty="0">
                          <a:solidFill>
                            <a:schemeClr val="bg1"/>
                          </a:solidFill>
                          <a:effectLst/>
                          <a:latin typeface="Georgia" charset="0"/>
                          <a:ea typeface="Georgia" charset="0"/>
                          <a:cs typeface="Georgia" charset="0"/>
                        </a:rPr>
                        <a:t> marketing </a:t>
                      </a:r>
                      <a:r>
                        <a:rPr lang="en-US" sz="2300" b="0" kern="1200" dirty="0">
                          <a:solidFill>
                            <a:schemeClr val="bg1"/>
                          </a:solidFill>
                          <a:effectLst/>
                          <a:latin typeface="Georgia" charset="0"/>
                          <a:ea typeface="Georgia" charset="0"/>
                          <a:cs typeface="Georgia" charset="0"/>
                        </a:rPr>
                        <a:t>and commercial actors to different populations. Monitor</a:t>
                      </a:r>
                      <a:r>
                        <a:rPr lang="en-US" sz="2300" b="0" kern="1200" baseline="0" dirty="0">
                          <a:solidFill>
                            <a:schemeClr val="bg1"/>
                          </a:solidFill>
                          <a:effectLst/>
                          <a:latin typeface="Georgia" charset="0"/>
                          <a:ea typeface="Georgia" charset="0"/>
                          <a:cs typeface="Georgia" charset="0"/>
                        </a:rPr>
                        <a:t> external and domestic procurement. Develop distribution plans in line with strategy</a:t>
                      </a:r>
                      <a:r>
                        <a:rPr lang="en-US" sz="2300" b="0" kern="1200" dirty="0">
                          <a:solidFill>
                            <a:schemeClr val="bg1"/>
                          </a:solidFill>
                          <a:effectLst/>
                          <a:latin typeface="Georgia" charset="0"/>
                          <a:ea typeface="Georgia" charset="0"/>
                          <a:cs typeface="Georgia" charset="0"/>
                        </a:rPr>
                        <a:t>. </a:t>
                      </a:r>
                    </a:p>
                    <a:p>
                      <a:pPr marL="342900" lvl="0" indent="-342900">
                        <a:lnSpc>
                          <a:spcPts val="3200"/>
                        </a:lnSpc>
                        <a:spcBef>
                          <a:spcPts val="0"/>
                        </a:spcBef>
                        <a:spcAft>
                          <a:spcPts val="1000"/>
                        </a:spcAft>
                        <a:buFont typeface="Arial" charset="0"/>
                        <a:buChar char="•"/>
                        <a:tabLst>
                          <a:tab pos="228600" algn="l"/>
                        </a:tabLst>
                      </a:pPr>
                      <a:r>
                        <a:rPr lang="en-US" sz="2300" b="0" kern="1200" dirty="0">
                          <a:solidFill>
                            <a:schemeClr val="bg1"/>
                          </a:solidFill>
                          <a:effectLst/>
                          <a:latin typeface="Georgia" charset="0"/>
                          <a:ea typeface="Georgia" charset="0"/>
                          <a:cs typeface="Georgia" charset="0"/>
                        </a:rPr>
                        <a:t>Ensure</a:t>
                      </a:r>
                      <a:r>
                        <a:rPr lang="en-US" sz="2300" b="0" kern="1200" baseline="0" dirty="0">
                          <a:solidFill>
                            <a:schemeClr val="bg1"/>
                          </a:solidFill>
                          <a:effectLst/>
                          <a:latin typeface="Georgia" charset="0"/>
                          <a:ea typeface="Georgia" charset="0"/>
                          <a:cs typeface="Georgia" charset="0"/>
                        </a:rPr>
                        <a:t> that </a:t>
                      </a:r>
                      <a:r>
                        <a:rPr lang="en-US" sz="2300" b="1" i="1" kern="1200" baseline="0" dirty="0">
                          <a:solidFill>
                            <a:schemeClr val="bg1"/>
                          </a:solidFill>
                          <a:effectLst/>
                          <a:latin typeface="Georgia" charset="0"/>
                          <a:ea typeface="Georgia" charset="0"/>
                          <a:cs typeface="Georgia" charset="0"/>
                        </a:rPr>
                        <a:t>all c</a:t>
                      </a:r>
                      <a:r>
                        <a:rPr lang="en-US" sz="2300" b="1" i="1" kern="1200" dirty="0">
                          <a:solidFill>
                            <a:schemeClr val="bg1"/>
                          </a:solidFill>
                          <a:effectLst/>
                          <a:latin typeface="Georgia" charset="0"/>
                          <a:ea typeface="Georgia" charset="0"/>
                          <a:cs typeface="Georgia" charset="0"/>
                        </a:rPr>
                        <a:t>ondom </a:t>
                      </a:r>
                      <a:r>
                        <a:rPr lang="en-US" sz="2300" b="0" kern="1200" dirty="0">
                          <a:solidFill>
                            <a:schemeClr val="bg1"/>
                          </a:solidFill>
                          <a:effectLst/>
                          <a:latin typeface="Georgia" charset="0"/>
                          <a:ea typeface="Georgia" charset="0"/>
                          <a:cs typeface="Georgia" charset="0"/>
                        </a:rPr>
                        <a:t>quantification and forecasting (for HIV and FP) adhere to the vision of a sustainable market. Recommend</a:t>
                      </a:r>
                      <a:r>
                        <a:rPr lang="en-US" sz="2300" b="0" kern="1200" baseline="0" dirty="0">
                          <a:solidFill>
                            <a:schemeClr val="bg1"/>
                          </a:solidFill>
                          <a:effectLst/>
                          <a:latin typeface="Georgia" charset="0"/>
                          <a:ea typeface="Georgia" charset="0"/>
                          <a:cs typeface="Georgia" charset="0"/>
                        </a:rPr>
                        <a:t> ways</a:t>
                      </a:r>
                      <a:r>
                        <a:rPr lang="en-US" sz="2300" b="0" kern="1200" dirty="0">
                          <a:solidFill>
                            <a:schemeClr val="bg1"/>
                          </a:solidFill>
                          <a:effectLst/>
                          <a:latin typeface="Georgia" charset="0"/>
                          <a:ea typeface="Georgia" charset="0"/>
                          <a:cs typeface="Georgia" charset="0"/>
                        </a:rPr>
                        <a:t> to improve segmentation strategies. </a:t>
                      </a:r>
                    </a:p>
                    <a:p>
                      <a:pPr marL="342900" lvl="0" indent="-342900">
                        <a:lnSpc>
                          <a:spcPts val="3200"/>
                        </a:lnSpc>
                        <a:spcBef>
                          <a:spcPts val="0"/>
                        </a:spcBef>
                        <a:spcAft>
                          <a:spcPts val="1000"/>
                        </a:spcAft>
                        <a:buFont typeface="Arial" charset="0"/>
                        <a:buChar char="•"/>
                        <a:tabLst>
                          <a:tab pos="228600" algn="l"/>
                        </a:tabLst>
                      </a:pPr>
                      <a:r>
                        <a:rPr lang="en-US" sz="2300" b="0" kern="1200" dirty="0">
                          <a:solidFill>
                            <a:schemeClr val="bg1"/>
                          </a:solidFill>
                          <a:effectLst/>
                          <a:latin typeface="Georgia" charset="0"/>
                          <a:ea typeface="Georgia" charset="0"/>
                          <a:cs typeface="Georgia" charset="0"/>
                        </a:rPr>
                        <a:t>Map current and required </a:t>
                      </a:r>
                      <a:r>
                        <a:rPr lang="en-US" sz="2300" b="1" i="1" kern="1200" dirty="0">
                          <a:solidFill>
                            <a:schemeClr val="bg1"/>
                          </a:solidFill>
                          <a:effectLst/>
                          <a:latin typeface="Georgia" charset="0"/>
                          <a:ea typeface="Georgia" charset="0"/>
                          <a:cs typeface="Georgia" charset="0"/>
                        </a:rPr>
                        <a:t>funding</a:t>
                      </a:r>
                      <a:r>
                        <a:rPr lang="en-US" sz="2300" b="0" kern="1200" dirty="0">
                          <a:solidFill>
                            <a:schemeClr val="bg1"/>
                          </a:solidFill>
                          <a:effectLst/>
                          <a:latin typeface="Georgia" charset="0"/>
                          <a:ea typeface="Georgia" charset="0"/>
                          <a:cs typeface="Georgia" charset="0"/>
                        </a:rPr>
                        <a:t> to support</a:t>
                      </a:r>
                      <a:r>
                        <a:rPr lang="en-US" sz="2300" b="0" kern="1200" baseline="0" dirty="0">
                          <a:solidFill>
                            <a:schemeClr val="bg1"/>
                          </a:solidFill>
                          <a:effectLst/>
                          <a:latin typeface="Georgia" charset="0"/>
                          <a:ea typeface="Georgia" charset="0"/>
                          <a:cs typeface="Georgia" charset="0"/>
                        </a:rPr>
                        <a:t> the </a:t>
                      </a:r>
                      <a:r>
                        <a:rPr lang="en-US" sz="2300" b="0" kern="1200" dirty="0">
                          <a:solidFill>
                            <a:schemeClr val="bg1"/>
                          </a:solidFill>
                          <a:effectLst/>
                          <a:latin typeface="Georgia" charset="0"/>
                          <a:ea typeface="Georgia" charset="0"/>
                          <a:cs typeface="Georgia" charset="0"/>
                        </a:rPr>
                        <a:t>strategic framework. Review all funding requests (e.g., Global Fund) or procurement plans for condom programming (e.g., USAID, UNFPA) to ensure alignment with strategic framework and prioritized activities. </a:t>
                      </a:r>
                    </a:p>
                  </a:txBody>
                  <a:tcPr marR="45720">
                    <a:lnL w="12700" cmpd="sng">
                      <a:noFill/>
                    </a:lnL>
                    <a:lnR w="12700" cmpd="sng">
                      <a:noFill/>
                    </a:lnR>
                    <a:lnT w="12700" cmpd="sng">
                      <a:noFill/>
                    </a:lnT>
                    <a:lnB w="38100" cmpd="sng">
                      <a:noFill/>
                    </a:lnB>
                    <a:noFill/>
                  </a:tcPr>
                </a:tc>
                <a:extLst>
                  <a:ext uri="{0D108BD9-81ED-4DB2-BD59-A6C34878D82A}">
                    <a16:rowId xmlns="" xmlns:a16="http://schemas.microsoft.com/office/drawing/2014/main" val="10000"/>
                  </a:ext>
                </a:extLst>
              </a:tr>
            </a:tbl>
          </a:graphicData>
        </a:graphic>
      </p:graphicFrame>
    </p:spTree>
    <p:extLst>
      <p:ext uri="{BB962C8B-B14F-4D97-AF65-F5344CB8AC3E}">
        <p14:creationId xmlns:p14="http://schemas.microsoft.com/office/powerpoint/2010/main" val="8321907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8" name="Title 1"/>
          <p:cNvSpPr txBox="1">
            <a:spLocks/>
          </p:cNvSpPr>
          <p:nvPr/>
        </p:nvSpPr>
        <p:spPr>
          <a:xfrm>
            <a:off x="0" y="1"/>
            <a:ext cx="12192000" cy="846667"/>
          </a:xfrm>
          <a:prstGeom prst="rect">
            <a:avLst/>
          </a:prstGeom>
          <a:solidFill>
            <a:srgbClr val="16406C"/>
          </a:solidFill>
        </p:spPr>
        <p:txBody>
          <a:bodyPr vert="horz" lIns="121920" tIns="60960" rIns="121920" bIns="60960" rtlCol="0" anchor="b">
            <a:normAutofit fontScale="97500"/>
          </a:bodyPr>
          <a:lstStyle>
            <a:lvl1pPr algn="ctr" defTabSz="457200" rtl="0" eaLnBrk="1" latinLnBrk="0" hangingPunct="1">
              <a:spcBef>
                <a:spcPct val="0"/>
              </a:spcBef>
              <a:buNone/>
              <a:defRPr sz="1800" kern="1200">
                <a:solidFill>
                  <a:schemeClr val="tx2"/>
                </a:solidFill>
                <a:latin typeface="+mj-lt"/>
                <a:ea typeface="+mj-ea"/>
                <a:cs typeface="+mj-cs"/>
              </a:defRPr>
            </a:lvl1pPr>
          </a:lstStyle>
          <a:p>
            <a:endParaRPr lang="en-US" sz="2400" i="1" dirty="0">
              <a:solidFill>
                <a:schemeClr val="bg1"/>
              </a:solidFill>
            </a:endParaRPr>
          </a:p>
        </p:txBody>
      </p:sp>
      <p:sp>
        <p:nvSpPr>
          <p:cNvPr id="4" name="Title 3"/>
          <p:cNvSpPr>
            <a:spLocks noGrp="1"/>
          </p:cNvSpPr>
          <p:nvPr>
            <p:ph type="title"/>
          </p:nvPr>
        </p:nvSpPr>
        <p:spPr>
          <a:xfrm>
            <a:off x="0" y="346367"/>
            <a:ext cx="12192000" cy="846667"/>
          </a:xfrm>
        </p:spPr>
        <p:txBody>
          <a:bodyPr anchor="ctr">
            <a:noAutofit/>
          </a:bodyPr>
          <a:lstStyle/>
          <a:p>
            <a:pPr algn="ctr"/>
            <a:r>
              <a:rPr lang="en-US" sz="3200" dirty="0">
                <a:solidFill>
                  <a:schemeClr val="bg1"/>
                </a:solidFill>
                <a:latin typeface="Georgia" charset="0"/>
                <a:ea typeface="Georgia" charset="0"/>
                <a:cs typeface="Georgia" charset="0"/>
              </a:rPr>
              <a:t>Role of the the Market Facilitator </a:t>
            </a:r>
            <a:r>
              <a:rPr lang="mr-IN" sz="3200" dirty="0">
                <a:solidFill>
                  <a:schemeClr val="bg1"/>
                </a:solidFill>
                <a:latin typeface="Georgia" charset="0"/>
                <a:ea typeface="Georgia" charset="0"/>
                <a:cs typeface="Georgia" charset="0"/>
              </a:rPr>
              <a:t>–</a:t>
            </a:r>
            <a:r>
              <a:rPr lang="en-US" sz="3200" dirty="0">
                <a:solidFill>
                  <a:schemeClr val="bg1"/>
                </a:solidFill>
                <a:latin typeface="Georgia" charset="0"/>
                <a:ea typeface="Georgia" charset="0"/>
                <a:cs typeface="Georgia" charset="0"/>
              </a:rPr>
              <a:t> </a:t>
            </a:r>
            <a:r>
              <a:rPr lang="en-US" sz="3200" dirty="0" smtClean="0">
                <a:solidFill>
                  <a:schemeClr val="bg1"/>
                </a:solidFill>
                <a:latin typeface="Georgia" charset="0"/>
                <a:ea typeface="Georgia" charset="0"/>
                <a:cs typeface="Georgia" charset="0"/>
              </a:rPr>
              <a:t/>
            </a:r>
            <a:br>
              <a:rPr lang="en-US" sz="3200" dirty="0" smtClean="0">
                <a:solidFill>
                  <a:schemeClr val="bg1"/>
                </a:solidFill>
                <a:latin typeface="Georgia" charset="0"/>
                <a:ea typeface="Georgia" charset="0"/>
                <a:cs typeface="Georgia" charset="0"/>
              </a:rPr>
            </a:br>
            <a:r>
              <a:rPr lang="en-US" sz="3200" dirty="0" smtClean="0">
                <a:solidFill>
                  <a:schemeClr val="bg1"/>
                </a:solidFill>
                <a:latin typeface="Georgia" charset="0"/>
                <a:ea typeface="Georgia" charset="0"/>
                <a:cs typeface="Georgia" charset="0"/>
              </a:rPr>
              <a:t>Regulatory </a:t>
            </a:r>
            <a:r>
              <a:rPr lang="en-US" sz="3200" dirty="0">
                <a:solidFill>
                  <a:schemeClr val="bg1"/>
                </a:solidFill>
                <a:latin typeface="Georgia" charset="0"/>
                <a:ea typeface="Georgia" charset="0"/>
                <a:cs typeface="Georgia" charset="0"/>
              </a:rPr>
              <a:t>and QA Guidance, Engaging Commercial Actors</a:t>
            </a:r>
          </a:p>
        </p:txBody>
      </p:sp>
      <p:sp>
        <p:nvSpPr>
          <p:cNvPr id="6" name="Title 3"/>
          <p:cNvSpPr txBox="1">
            <a:spLocks/>
          </p:cNvSpPr>
          <p:nvPr/>
        </p:nvSpPr>
        <p:spPr bwMode="auto">
          <a:xfrm>
            <a:off x="264421" y="929241"/>
            <a:ext cx="11927579" cy="961075"/>
          </a:xfrm>
          <a:prstGeom prst="rect">
            <a:avLst/>
          </a:prstGeom>
          <a:noFill/>
          <a:ln w="12700">
            <a:noFill/>
            <a:miter lim="800000"/>
            <a:headEnd/>
            <a:tailEnd/>
          </a:ln>
        </p:spPr>
        <p:txBody>
          <a:bodyPr vert="horz" wrap="square" lIns="0" tIns="0" rIns="0" bIns="72000" numCol="1" anchor="b" anchorCtr="0" compatLnSpc="1">
            <a:prstTxWarp prst="textNoShape">
              <a:avLst/>
            </a:prstTxWarp>
            <a:noAutofit/>
          </a:bodyPr>
          <a:lstStyle>
            <a:lvl1pPr algn="l" rtl="0" eaLnBrk="1" fontAlgn="base" hangingPunct="1">
              <a:lnSpc>
                <a:spcPct val="100000"/>
              </a:lnSpc>
              <a:spcBef>
                <a:spcPct val="0"/>
              </a:spcBef>
              <a:spcAft>
                <a:spcPct val="0"/>
              </a:spcAft>
              <a:defRPr lang="de-DE" sz="2400" b="1" kern="1200">
                <a:solidFill>
                  <a:schemeClr val="tx2"/>
                </a:solidFill>
                <a:latin typeface="+mj-lt"/>
                <a:ea typeface="+mj-ea"/>
                <a:cs typeface="+mj-cs"/>
              </a:defRPr>
            </a:lvl1pPr>
            <a:lvl2pPr algn="l" rtl="0" eaLnBrk="1" fontAlgn="base" hangingPunct="1">
              <a:spcBef>
                <a:spcPct val="0"/>
              </a:spcBef>
              <a:spcAft>
                <a:spcPct val="0"/>
              </a:spcAft>
              <a:defRPr sz="4400" b="1">
                <a:solidFill>
                  <a:schemeClr val="tx1"/>
                </a:solidFill>
                <a:latin typeface="Arial" charset="0"/>
              </a:defRPr>
            </a:lvl2pPr>
            <a:lvl3pPr algn="l" rtl="0" eaLnBrk="1" fontAlgn="base" hangingPunct="1">
              <a:spcBef>
                <a:spcPct val="0"/>
              </a:spcBef>
              <a:spcAft>
                <a:spcPct val="0"/>
              </a:spcAft>
              <a:defRPr sz="4400" b="1">
                <a:solidFill>
                  <a:schemeClr val="tx1"/>
                </a:solidFill>
                <a:latin typeface="Arial" charset="0"/>
              </a:defRPr>
            </a:lvl3pPr>
            <a:lvl4pPr algn="l" rtl="0" eaLnBrk="1" fontAlgn="base" hangingPunct="1">
              <a:spcBef>
                <a:spcPct val="0"/>
              </a:spcBef>
              <a:spcAft>
                <a:spcPct val="0"/>
              </a:spcAft>
              <a:defRPr sz="4400" b="1">
                <a:solidFill>
                  <a:schemeClr val="tx1"/>
                </a:solidFill>
                <a:latin typeface="Arial" charset="0"/>
              </a:defRPr>
            </a:lvl4pPr>
            <a:lvl5pPr algn="l" rtl="0" eaLnBrk="1" fontAlgn="base" hangingPunct="1">
              <a:spcBef>
                <a:spcPct val="0"/>
              </a:spcBef>
              <a:spcAft>
                <a:spcPct val="0"/>
              </a:spcAft>
              <a:defRPr sz="4400" b="1">
                <a:solidFill>
                  <a:schemeClr val="tx1"/>
                </a:solidFill>
                <a:latin typeface="Arial" charset="0"/>
              </a:defRPr>
            </a:lvl5pPr>
            <a:lvl6pPr marL="457200" algn="l" rtl="0" eaLnBrk="1" fontAlgn="base" hangingPunct="1">
              <a:spcBef>
                <a:spcPct val="0"/>
              </a:spcBef>
              <a:spcAft>
                <a:spcPct val="0"/>
              </a:spcAft>
              <a:defRPr b="1">
                <a:solidFill>
                  <a:schemeClr val="tx1"/>
                </a:solidFill>
                <a:latin typeface="Arial" charset="0"/>
              </a:defRPr>
            </a:lvl6pPr>
            <a:lvl7pPr marL="914400" algn="l" rtl="0" eaLnBrk="1" fontAlgn="base" hangingPunct="1">
              <a:spcBef>
                <a:spcPct val="0"/>
              </a:spcBef>
              <a:spcAft>
                <a:spcPct val="0"/>
              </a:spcAft>
              <a:defRPr b="1">
                <a:solidFill>
                  <a:schemeClr val="tx1"/>
                </a:solidFill>
                <a:latin typeface="Arial" charset="0"/>
              </a:defRPr>
            </a:lvl7pPr>
            <a:lvl8pPr marL="1371600" algn="l" rtl="0" eaLnBrk="1" fontAlgn="base" hangingPunct="1">
              <a:spcBef>
                <a:spcPct val="0"/>
              </a:spcBef>
              <a:spcAft>
                <a:spcPct val="0"/>
              </a:spcAft>
              <a:defRPr b="1">
                <a:solidFill>
                  <a:schemeClr val="tx1"/>
                </a:solidFill>
                <a:latin typeface="Arial" charset="0"/>
              </a:defRPr>
            </a:lvl8pPr>
            <a:lvl9pPr marL="1828800" algn="l" rtl="0" eaLnBrk="1" fontAlgn="base" hangingPunct="1">
              <a:spcBef>
                <a:spcPct val="0"/>
              </a:spcBef>
              <a:spcAft>
                <a:spcPct val="0"/>
              </a:spcAft>
              <a:defRPr b="1">
                <a:solidFill>
                  <a:schemeClr val="tx1"/>
                </a:solidFill>
                <a:latin typeface="Arial" charset="0"/>
              </a:defRPr>
            </a:lvl9pPr>
          </a:lstStyle>
          <a:p>
            <a:endParaRPr lang="en-US" sz="1600" dirty="0"/>
          </a:p>
        </p:txBody>
      </p:sp>
      <p:graphicFrame>
        <p:nvGraphicFramePr>
          <p:cNvPr id="5" name="Table 4"/>
          <p:cNvGraphicFramePr>
            <a:graphicFrameLocks noGrp="1"/>
          </p:cNvGraphicFramePr>
          <p:nvPr>
            <p:extLst>
              <p:ext uri="{D42A27DB-BD31-4B8C-83A1-F6EECF244321}">
                <p14:modId xmlns:p14="http://schemas.microsoft.com/office/powerpoint/2010/main" val="2124151586"/>
              </p:ext>
            </p:extLst>
          </p:nvPr>
        </p:nvGraphicFramePr>
        <p:xfrm>
          <a:off x="495917" y="1598279"/>
          <a:ext cx="6075777" cy="4723292"/>
        </p:xfrm>
        <a:graphic>
          <a:graphicData uri="http://schemas.openxmlformats.org/drawingml/2006/table">
            <a:tbl>
              <a:tblPr firstRow="1" bandRow="1">
                <a:tableStyleId>{5C22544A-7EE6-4342-B048-85BDC9FD1C3A}</a:tableStyleId>
              </a:tblPr>
              <a:tblGrid>
                <a:gridCol w="6075777">
                  <a:extLst>
                    <a:ext uri="{9D8B030D-6E8A-4147-A177-3AD203B41FA5}">
                      <a16:colId xmlns="" xmlns:a16="http://schemas.microsoft.com/office/drawing/2014/main" val="20000"/>
                    </a:ext>
                  </a:extLst>
                </a:gridCol>
              </a:tblGrid>
              <a:tr h="501764">
                <a:tc>
                  <a:txBody>
                    <a:bodyPr/>
                    <a:lstStyle/>
                    <a:p>
                      <a:pPr marL="0" marR="0" lvl="0" indent="0" algn="ctr" defTabSz="457200" rtl="0" eaLnBrk="1" fontAlgn="auto" latinLnBrk="0" hangingPunct="1">
                        <a:lnSpc>
                          <a:spcPct val="100000"/>
                        </a:lnSpc>
                        <a:spcBef>
                          <a:spcPts val="400"/>
                        </a:spcBef>
                        <a:spcAft>
                          <a:spcPts val="0"/>
                        </a:spcAft>
                        <a:buClrTx/>
                        <a:buSzTx/>
                        <a:buFont typeface="Arial" charset="0"/>
                        <a:buNone/>
                        <a:tabLst>
                          <a:tab pos="228600" algn="l"/>
                        </a:tabLst>
                        <a:defRPr/>
                      </a:pPr>
                      <a:r>
                        <a:rPr lang="en-US" sz="2100" dirty="0">
                          <a:solidFill>
                            <a:srgbClr val="000000"/>
                          </a:solidFill>
                        </a:rPr>
                        <a:t>Regulatory &amp; Quality Assurance support </a:t>
                      </a:r>
                      <a:endParaRPr lang="en-US" sz="2100" b="0" dirty="0">
                        <a:solidFill>
                          <a:srgbClr val="000000"/>
                        </a:solidFill>
                        <a:effectLst/>
                        <a:latin typeface="Calibri" charset="0"/>
                        <a:ea typeface="Calibri" charset="0"/>
                        <a:cs typeface="Times New Roman" charset="0"/>
                      </a:endParaRPr>
                    </a:p>
                  </a:txBody>
                  <a:tcPr marR="45720" anchor="ctr">
                    <a:solidFill>
                      <a:schemeClr val="bg1">
                        <a:lumMod val="75000"/>
                      </a:schemeClr>
                    </a:solidFill>
                  </a:tcPr>
                </a:tc>
                <a:extLst>
                  <a:ext uri="{0D108BD9-81ED-4DB2-BD59-A6C34878D82A}">
                    <a16:rowId xmlns="" xmlns:a16="http://schemas.microsoft.com/office/drawing/2014/main" val="10000"/>
                  </a:ext>
                </a:extLst>
              </a:tr>
              <a:tr h="4221528">
                <a:tc>
                  <a:txBody>
                    <a:bodyPr/>
                    <a:lstStyle/>
                    <a:p>
                      <a:pPr marL="342900" lvl="0" indent="-342900">
                        <a:spcBef>
                          <a:spcPts val="400"/>
                        </a:spcBef>
                        <a:spcAft>
                          <a:spcPts val="0"/>
                        </a:spcAft>
                        <a:buFont typeface="Arial" charset="0"/>
                        <a:buChar char="•"/>
                        <a:tabLst>
                          <a:tab pos="228600" algn="l"/>
                        </a:tabLst>
                      </a:pPr>
                      <a:r>
                        <a:rPr lang="en-US" sz="1900" b="0" kern="1200" dirty="0">
                          <a:solidFill>
                            <a:srgbClr val="000000"/>
                          </a:solidFill>
                          <a:effectLst/>
                        </a:rPr>
                        <a:t>Support efforts that ensure a level and transparent regulatory playing field for product registration. </a:t>
                      </a:r>
                    </a:p>
                    <a:p>
                      <a:pPr marL="692150" lvl="1" indent="-231775">
                        <a:spcBef>
                          <a:spcPts val="400"/>
                        </a:spcBef>
                        <a:spcAft>
                          <a:spcPts val="0"/>
                        </a:spcAft>
                        <a:buFont typeface="Courier New" charset="0"/>
                        <a:buChar char="o"/>
                        <a:tabLst>
                          <a:tab pos="228600" algn="l"/>
                        </a:tabLst>
                      </a:pPr>
                      <a:r>
                        <a:rPr lang="en-US" sz="1900" b="0" kern="1200" dirty="0">
                          <a:solidFill>
                            <a:srgbClr val="000000"/>
                          </a:solidFill>
                          <a:effectLst/>
                        </a:rPr>
                        <a:t>Reduce friction of registering, importing, and marketing quality condoms. </a:t>
                      </a:r>
                    </a:p>
                    <a:p>
                      <a:pPr marL="692150" lvl="1" indent="-231775">
                        <a:spcBef>
                          <a:spcPts val="400"/>
                        </a:spcBef>
                        <a:spcAft>
                          <a:spcPts val="0"/>
                        </a:spcAft>
                        <a:buFont typeface="Courier New" charset="0"/>
                        <a:buChar char="o"/>
                        <a:tabLst>
                          <a:tab pos="228600" algn="l"/>
                        </a:tabLst>
                      </a:pPr>
                      <a:r>
                        <a:rPr lang="en-US" sz="1900" b="0" kern="1200" dirty="0">
                          <a:solidFill>
                            <a:srgbClr val="000000"/>
                          </a:solidFill>
                          <a:effectLst/>
                        </a:rPr>
                        <a:t>Support efforts to reduce the cost of importing and marketing condoms, including exploration of VAT exemption, and reducing registration costs</a:t>
                      </a:r>
                      <a:r>
                        <a:rPr lang="en-US" sz="1900" b="0" kern="1200" baseline="0" dirty="0">
                          <a:solidFill>
                            <a:srgbClr val="000000"/>
                          </a:solidFill>
                          <a:effectLst/>
                        </a:rPr>
                        <a:t> </a:t>
                      </a:r>
                      <a:r>
                        <a:rPr lang="en-US" sz="1900" b="0" kern="1200" dirty="0">
                          <a:solidFill>
                            <a:srgbClr val="000000"/>
                          </a:solidFill>
                          <a:effectLst/>
                        </a:rPr>
                        <a:t>and excise duties on condoms. </a:t>
                      </a:r>
                    </a:p>
                    <a:p>
                      <a:pPr marL="342900" lvl="0" indent="-342900">
                        <a:spcBef>
                          <a:spcPts val="400"/>
                        </a:spcBef>
                        <a:spcAft>
                          <a:spcPts val="0"/>
                        </a:spcAft>
                        <a:buFont typeface="Arial" charset="0"/>
                        <a:buChar char="•"/>
                        <a:tabLst>
                          <a:tab pos="228600" algn="l"/>
                        </a:tabLst>
                      </a:pPr>
                      <a:r>
                        <a:rPr lang="en-US" sz="1900" b="0" kern="1200" dirty="0">
                          <a:solidFill>
                            <a:srgbClr val="000000"/>
                          </a:solidFill>
                          <a:effectLst/>
                        </a:rPr>
                        <a:t>Update importers, distributors and manufacturers about evolving regulatory requirements and processes. </a:t>
                      </a:r>
                    </a:p>
                    <a:p>
                      <a:pPr marL="342900" lvl="0" indent="-342900">
                        <a:spcBef>
                          <a:spcPts val="400"/>
                        </a:spcBef>
                        <a:spcAft>
                          <a:spcPts val="0"/>
                        </a:spcAft>
                        <a:buFont typeface="Arial" charset="0"/>
                        <a:buChar char="•"/>
                        <a:tabLst>
                          <a:tab pos="228600" algn="l"/>
                        </a:tabLst>
                      </a:pPr>
                      <a:r>
                        <a:rPr lang="en-US" sz="1900" b="0" kern="1200" dirty="0">
                          <a:solidFill>
                            <a:srgbClr val="000000"/>
                          </a:solidFill>
                          <a:effectLst/>
                        </a:rPr>
                        <a:t>Support efforts to incorporate</a:t>
                      </a:r>
                      <a:r>
                        <a:rPr lang="en-US" sz="1900" b="0" kern="1200" baseline="0" dirty="0">
                          <a:solidFill>
                            <a:srgbClr val="000000"/>
                          </a:solidFill>
                          <a:effectLst/>
                        </a:rPr>
                        <a:t> </a:t>
                      </a:r>
                      <a:r>
                        <a:rPr lang="en-US" sz="1900" b="0" kern="1200" dirty="0">
                          <a:solidFill>
                            <a:srgbClr val="000000"/>
                          </a:solidFill>
                          <a:effectLst/>
                        </a:rPr>
                        <a:t>international best practice around quality assurance, including acceptance of qualified pre-shipment quality testing.</a:t>
                      </a:r>
                      <a:endParaRPr lang="en-US" sz="1900" b="0" dirty="0">
                        <a:solidFill>
                          <a:srgbClr val="000000"/>
                        </a:solidFill>
                        <a:effectLst/>
                        <a:latin typeface="Calibri" charset="0"/>
                        <a:ea typeface="Calibri" charset="0"/>
                        <a:cs typeface="Times New Roman" charset="0"/>
                      </a:endParaRPr>
                    </a:p>
                  </a:txBody>
                  <a:tcPr marR="45720">
                    <a:solidFill>
                      <a:schemeClr val="bg1">
                        <a:lumMod val="95000"/>
                      </a:schemeClr>
                    </a:solidFill>
                  </a:tcPr>
                </a:tc>
                <a:extLst>
                  <a:ext uri="{0D108BD9-81ED-4DB2-BD59-A6C34878D82A}">
                    <a16:rowId xmlns="" xmlns:a16="http://schemas.microsoft.com/office/drawing/2014/main" val="10001"/>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847558174"/>
              </p:ext>
            </p:extLst>
          </p:nvPr>
        </p:nvGraphicFramePr>
        <p:xfrm>
          <a:off x="6929381" y="1598298"/>
          <a:ext cx="4839316" cy="4846839"/>
        </p:xfrm>
        <a:graphic>
          <a:graphicData uri="http://schemas.openxmlformats.org/drawingml/2006/table">
            <a:tbl>
              <a:tblPr firstRow="1" bandRow="1">
                <a:tableStyleId>{5C22544A-7EE6-4342-B048-85BDC9FD1C3A}</a:tableStyleId>
              </a:tblPr>
              <a:tblGrid>
                <a:gridCol w="4839316">
                  <a:extLst>
                    <a:ext uri="{9D8B030D-6E8A-4147-A177-3AD203B41FA5}">
                      <a16:colId xmlns="" xmlns:a16="http://schemas.microsoft.com/office/drawing/2014/main" val="20000"/>
                    </a:ext>
                  </a:extLst>
                </a:gridCol>
              </a:tblGrid>
              <a:tr h="520012">
                <a:tc>
                  <a:txBody>
                    <a:bodyPr/>
                    <a:lstStyle/>
                    <a:p>
                      <a:pPr marL="0" lvl="0" indent="0" algn="ctr">
                        <a:spcBef>
                          <a:spcPts val="400"/>
                        </a:spcBef>
                        <a:spcAft>
                          <a:spcPts val="0"/>
                        </a:spcAft>
                        <a:buFont typeface="Arial" charset="0"/>
                        <a:buNone/>
                        <a:tabLst>
                          <a:tab pos="228600" algn="l"/>
                        </a:tabLst>
                      </a:pPr>
                      <a:r>
                        <a:rPr lang="en-US" sz="2100" dirty="0">
                          <a:solidFill>
                            <a:srgbClr val="000000"/>
                          </a:solidFill>
                        </a:rPr>
                        <a:t>Engaging Commercial</a:t>
                      </a:r>
                      <a:r>
                        <a:rPr lang="en-US" sz="2100" baseline="0" dirty="0">
                          <a:solidFill>
                            <a:srgbClr val="000000"/>
                          </a:solidFill>
                        </a:rPr>
                        <a:t> Actors</a:t>
                      </a:r>
                      <a:endParaRPr lang="en-US" sz="2100" b="0" dirty="0">
                        <a:solidFill>
                          <a:srgbClr val="000000"/>
                        </a:solidFill>
                        <a:effectLst/>
                        <a:latin typeface="Calibri" charset="0"/>
                        <a:ea typeface="Calibri" charset="0"/>
                        <a:cs typeface="Times New Roman" charset="0"/>
                      </a:endParaRPr>
                    </a:p>
                  </a:txBody>
                  <a:tcPr marR="45720" anchor="ctr">
                    <a:solidFill>
                      <a:schemeClr val="bg1">
                        <a:lumMod val="75000"/>
                      </a:schemeClr>
                    </a:solidFill>
                  </a:tcPr>
                </a:tc>
                <a:extLst>
                  <a:ext uri="{0D108BD9-81ED-4DB2-BD59-A6C34878D82A}">
                    <a16:rowId xmlns="" xmlns:a16="http://schemas.microsoft.com/office/drawing/2014/main" val="10000"/>
                  </a:ext>
                </a:extLst>
              </a:tr>
              <a:tr h="4326827">
                <a:tc>
                  <a:txBody>
                    <a:bodyPr/>
                    <a:lstStyle/>
                    <a:p>
                      <a:pPr marL="342900" lvl="0" indent="-342900">
                        <a:spcBef>
                          <a:spcPts val="400"/>
                        </a:spcBef>
                        <a:spcAft>
                          <a:spcPts val="0"/>
                        </a:spcAft>
                        <a:buFont typeface="Arial" charset="0"/>
                        <a:buChar char="•"/>
                        <a:tabLst>
                          <a:tab pos="228600" algn="l"/>
                        </a:tabLst>
                      </a:pPr>
                      <a:r>
                        <a:rPr lang="en-US" sz="1900" b="0" kern="1200" dirty="0">
                          <a:solidFill>
                            <a:srgbClr val="000000"/>
                          </a:solidFill>
                          <a:effectLst/>
                        </a:rPr>
                        <a:t>Share market information with commercial actors, and identify investment opportunities for commercial brands. </a:t>
                      </a:r>
                    </a:p>
                    <a:p>
                      <a:pPr marL="342900" lvl="0" indent="-342900">
                        <a:spcBef>
                          <a:spcPts val="400"/>
                        </a:spcBef>
                        <a:spcAft>
                          <a:spcPts val="0"/>
                        </a:spcAft>
                        <a:buFont typeface="Arial" charset="0"/>
                        <a:buChar char="•"/>
                        <a:tabLst>
                          <a:tab pos="228600" algn="l"/>
                        </a:tabLst>
                      </a:pPr>
                      <a:r>
                        <a:rPr lang="en-US" sz="1900" b="0" kern="1200" dirty="0">
                          <a:solidFill>
                            <a:srgbClr val="000000"/>
                          </a:solidFill>
                          <a:effectLst/>
                        </a:rPr>
                        <a:t>Identify barriers faced by commercial actors, and mobilize resources and support to</a:t>
                      </a:r>
                      <a:r>
                        <a:rPr lang="en-US" sz="1900" b="0" kern="1200" baseline="0" dirty="0">
                          <a:solidFill>
                            <a:srgbClr val="000000"/>
                          </a:solidFill>
                          <a:effectLst/>
                        </a:rPr>
                        <a:t> remove those barriers and</a:t>
                      </a:r>
                      <a:r>
                        <a:rPr lang="en-US" sz="1900" b="0" kern="1200" dirty="0">
                          <a:solidFill>
                            <a:srgbClr val="000000"/>
                          </a:solidFill>
                          <a:effectLst/>
                        </a:rPr>
                        <a:t> increase commercial investment in the market. </a:t>
                      </a:r>
                    </a:p>
                    <a:p>
                      <a:pPr marL="342900" lvl="0" indent="-342900">
                        <a:spcBef>
                          <a:spcPts val="400"/>
                        </a:spcBef>
                        <a:spcAft>
                          <a:spcPts val="0"/>
                        </a:spcAft>
                        <a:buFont typeface="Arial" charset="0"/>
                        <a:buChar char="•"/>
                        <a:tabLst>
                          <a:tab pos="228600" algn="l"/>
                        </a:tabLst>
                      </a:pPr>
                      <a:r>
                        <a:rPr lang="en-US" sz="1900" b="0" kern="1200" dirty="0">
                          <a:solidFill>
                            <a:srgbClr val="000000"/>
                          </a:solidFill>
                          <a:effectLst/>
                        </a:rPr>
                        <a:t>Ensure investments in condom markets benefit all sectors, including commercial actors. </a:t>
                      </a:r>
                    </a:p>
                    <a:p>
                      <a:pPr marL="342900" lvl="0" indent="-342900">
                        <a:spcBef>
                          <a:spcPts val="400"/>
                        </a:spcBef>
                        <a:spcAft>
                          <a:spcPts val="0"/>
                        </a:spcAft>
                        <a:buFont typeface="Arial" charset="0"/>
                        <a:buChar char="•"/>
                        <a:tabLst>
                          <a:tab pos="228600" algn="l"/>
                        </a:tabLst>
                      </a:pPr>
                      <a:r>
                        <a:rPr lang="en-US" sz="1900" b="0" kern="1200" dirty="0">
                          <a:solidFill>
                            <a:srgbClr val="000000"/>
                          </a:solidFill>
                          <a:effectLst/>
                        </a:rPr>
                        <a:t>Champion</a:t>
                      </a:r>
                      <a:r>
                        <a:rPr lang="en-US" sz="1900" b="0" kern="1200" baseline="0" dirty="0">
                          <a:solidFill>
                            <a:srgbClr val="000000"/>
                          </a:solidFill>
                          <a:effectLst/>
                        </a:rPr>
                        <a:t> the role of commercial actors in condom strategy development and roll-out.</a:t>
                      </a:r>
                      <a:endParaRPr lang="en-US" sz="1900" b="0" dirty="0">
                        <a:solidFill>
                          <a:srgbClr val="000000"/>
                        </a:solidFill>
                        <a:effectLst/>
                        <a:latin typeface="Calibri" charset="0"/>
                        <a:ea typeface="Calibri" charset="0"/>
                        <a:cs typeface="Times New Roman" charset="0"/>
                      </a:endParaRPr>
                    </a:p>
                  </a:txBody>
                  <a:tcPr marR="45720">
                    <a:solidFill>
                      <a:schemeClr val="bg1">
                        <a:lumMod val="95000"/>
                      </a:schemeClr>
                    </a:solid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4482013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8" name="Title 1"/>
          <p:cNvSpPr txBox="1">
            <a:spLocks/>
          </p:cNvSpPr>
          <p:nvPr/>
        </p:nvSpPr>
        <p:spPr>
          <a:xfrm>
            <a:off x="0" y="1"/>
            <a:ext cx="12192000" cy="846667"/>
          </a:xfrm>
          <a:prstGeom prst="rect">
            <a:avLst/>
          </a:prstGeom>
          <a:solidFill>
            <a:srgbClr val="16406C"/>
          </a:solidFill>
        </p:spPr>
        <p:txBody>
          <a:bodyPr vert="horz" lIns="121920" tIns="60960" rIns="121920" bIns="60960" rtlCol="0" anchor="b">
            <a:normAutofit fontScale="97500"/>
          </a:bodyPr>
          <a:lstStyle>
            <a:lvl1pPr algn="ctr" defTabSz="457200" rtl="0" eaLnBrk="1" latinLnBrk="0" hangingPunct="1">
              <a:spcBef>
                <a:spcPct val="0"/>
              </a:spcBef>
              <a:buNone/>
              <a:defRPr sz="1800" kern="1200">
                <a:solidFill>
                  <a:schemeClr val="tx2"/>
                </a:solidFill>
                <a:latin typeface="+mj-lt"/>
                <a:ea typeface="+mj-ea"/>
                <a:cs typeface="+mj-cs"/>
              </a:defRPr>
            </a:lvl1pPr>
          </a:lstStyle>
          <a:p>
            <a:endParaRPr lang="en-US" sz="2400" i="1" dirty="0">
              <a:solidFill>
                <a:schemeClr val="bg1"/>
              </a:solidFill>
            </a:endParaRPr>
          </a:p>
        </p:txBody>
      </p:sp>
      <p:sp>
        <p:nvSpPr>
          <p:cNvPr id="4" name="Title 3"/>
          <p:cNvSpPr>
            <a:spLocks noGrp="1"/>
          </p:cNvSpPr>
          <p:nvPr>
            <p:ph type="title"/>
          </p:nvPr>
        </p:nvSpPr>
        <p:spPr>
          <a:xfrm>
            <a:off x="0" y="441236"/>
            <a:ext cx="12192000" cy="846665"/>
          </a:xfrm>
        </p:spPr>
        <p:txBody>
          <a:bodyPr anchor="ctr">
            <a:normAutofit fontScale="90000"/>
          </a:bodyPr>
          <a:lstStyle/>
          <a:p>
            <a:pPr algn="ctr"/>
            <a:r>
              <a:rPr lang="en-US" sz="4000" dirty="0">
                <a:solidFill>
                  <a:schemeClr val="bg1"/>
                </a:solidFill>
                <a:latin typeface="Georgia" charset="0"/>
                <a:ea typeface="Georgia" charset="0"/>
                <a:cs typeface="Georgia" charset="0"/>
              </a:rPr>
              <a:t>Structures &amp; Actors Supporting Market </a:t>
            </a:r>
            <a:r>
              <a:rPr lang="en-US" sz="4000" dirty="0" smtClean="0">
                <a:solidFill>
                  <a:schemeClr val="bg1"/>
                </a:solidFill>
                <a:latin typeface="Georgia" charset="0"/>
                <a:ea typeface="Georgia" charset="0"/>
                <a:cs typeface="Georgia" charset="0"/>
              </a:rPr>
              <a:t/>
            </a:r>
            <a:br>
              <a:rPr lang="en-US" sz="4000" dirty="0" smtClean="0">
                <a:solidFill>
                  <a:schemeClr val="bg1"/>
                </a:solidFill>
                <a:latin typeface="Georgia" charset="0"/>
                <a:ea typeface="Georgia" charset="0"/>
                <a:cs typeface="Georgia" charset="0"/>
              </a:rPr>
            </a:br>
            <a:r>
              <a:rPr lang="en-US" sz="4000" dirty="0" smtClean="0">
                <a:solidFill>
                  <a:schemeClr val="bg1"/>
                </a:solidFill>
                <a:latin typeface="Georgia" charset="0"/>
                <a:ea typeface="Georgia" charset="0"/>
                <a:cs typeface="Georgia" charset="0"/>
              </a:rPr>
              <a:t>Facilitation </a:t>
            </a:r>
            <a:r>
              <a:rPr lang="en-US" sz="4000" dirty="0">
                <a:solidFill>
                  <a:schemeClr val="bg1"/>
                </a:solidFill>
                <a:latin typeface="Georgia" charset="0"/>
                <a:ea typeface="Georgia" charset="0"/>
                <a:cs typeface="Georgia" charset="0"/>
              </a:rPr>
              <a:t>Efforts</a:t>
            </a:r>
          </a:p>
        </p:txBody>
      </p:sp>
      <p:sp>
        <p:nvSpPr>
          <p:cNvPr id="6" name="Title 3"/>
          <p:cNvSpPr txBox="1">
            <a:spLocks/>
          </p:cNvSpPr>
          <p:nvPr/>
        </p:nvSpPr>
        <p:spPr bwMode="auto">
          <a:xfrm>
            <a:off x="630381" y="1712890"/>
            <a:ext cx="10931237" cy="1702008"/>
          </a:xfrm>
          <a:prstGeom prst="rect">
            <a:avLst/>
          </a:prstGeom>
          <a:noFill/>
          <a:ln w="12700">
            <a:noFill/>
            <a:miter lim="800000"/>
            <a:headEnd/>
            <a:tailEnd/>
          </a:ln>
        </p:spPr>
        <p:txBody>
          <a:bodyPr vert="horz" wrap="square" lIns="0" tIns="0" rIns="0" bIns="72000" numCol="1" anchor="b" anchorCtr="0" compatLnSpc="1">
            <a:prstTxWarp prst="textNoShape">
              <a:avLst/>
            </a:prstTxWarp>
            <a:noAutofit/>
          </a:bodyPr>
          <a:lstStyle>
            <a:lvl1pPr algn="l" rtl="0" eaLnBrk="1" fontAlgn="base" hangingPunct="1">
              <a:lnSpc>
                <a:spcPct val="100000"/>
              </a:lnSpc>
              <a:spcBef>
                <a:spcPct val="0"/>
              </a:spcBef>
              <a:spcAft>
                <a:spcPct val="0"/>
              </a:spcAft>
              <a:defRPr lang="de-DE" sz="2400" b="1" kern="1200">
                <a:solidFill>
                  <a:schemeClr val="tx2"/>
                </a:solidFill>
                <a:latin typeface="+mj-lt"/>
                <a:ea typeface="+mj-ea"/>
                <a:cs typeface="+mj-cs"/>
              </a:defRPr>
            </a:lvl1pPr>
            <a:lvl2pPr algn="l" rtl="0" eaLnBrk="1" fontAlgn="base" hangingPunct="1">
              <a:spcBef>
                <a:spcPct val="0"/>
              </a:spcBef>
              <a:spcAft>
                <a:spcPct val="0"/>
              </a:spcAft>
              <a:defRPr sz="4400" b="1">
                <a:solidFill>
                  <a:schemeClr val="tx1"/>
                </a:solidFill>
                <a:latin typeface="Arial" charset="0"/>
              </a:defRPr>
            </a:lvl2pPr>
            <a:lvl3pPr algn="l" rtl="0" eaLnBrk="1" fontAlgn="base" hangingPunct="1">
              <a:spcBef>
                <a:spcPct val="0"/>
              </a:spcBef>
              <a:spcAft>
                <a:spcPct val="0"/>
              </a:spcAft>
              <a:defRPr sz="4400" b="1">
                <a:solidFill>
                  <a:schemeClr val="tx1"/>
                </a:solidFill>
                <a:latin typeface="Arial" charset="0"/>
              </a:defRPr>
            </a:lvl3pPr>
            <a:lvl4pPr algn="l" rtl="0" eaLnBrk="1" fontAlgn="base" hangingPunct="1">
              <a:spcBef>
                <a:spcPct val="0"/>
              </a:spcBef>
              <a:spcAft>
                <a:spcPct val="0"/>
              </a:spcAft>
              <a:defRPr sz="4400" b="1">
                <a:solidFill>
                  <a:schemeClr val="tx1"/>
                </a:solidFill>
                <a:latin typeface="Arial" charset="0"/>
              </a:defRPr>
            </a:lvl4pPr>
            <a:lvl5pPr algn="l" rtl="0" eaLnBrk="1" fontAlgn="base" hangingPunct="1">
              <a:spcBef>
                <a:spcPct val="0"/>
              </a:spcBef>
              <a:spcAft>
                <a:spcPct val="0"/>
              </a:spcAft>
              <a:defRPr sz="4400" b="1">
                <a:solidFill>
                  <a:schemeClr val="tx1"/>
                </a:solidFill>
                <a:latin typeface="Arial" charset="0"/>
              </a:defRPr>
            </a:lvl5pPr>
            <a:lvl6pPr marL="457200" algn="l" rtl="0" eaLnBrk="1" fontAlgn="base" hangingPunct="1">
              <a:spcBef>
                <a:spcPct val="0"/>
              </a:spcBef>
              <a:spcAft>
                <a:spcPct val="0"/>
              </a:spcAft>
              <a:defRPr b="1">
                <a:solidFill>
                  <a:schemeClr val="tx1"/>
                </a:solidFill>
                <a:latin typeface="Arial" charset="0"/>
              </a:defRPr>
            </a:lvl6pPr>
            <a:lvl7pPr marL="914400" algn="l" rtl="0" eaLnBrk="1" fontAlgn="base" hangingPunct="1">
              <a:spcBef>
                <a:spcPct val="0"/>
              </a:spcBef>
              <a:spcAft>
                <a:spcPct val="0"/>
              </a:spcAft>
              <a:defRPr b="1">
                <a:solidFill>
                  <a:schemeClr val="tx1"/>
                </a:solidFill>
                <a:latin typeface="Arial" charset="0"/>
              </a:defRPr>
            </a:lvl7pPr>
            <a:lvl8pPr marL="1371600" algn="l" rtl="0" eaLnBrk="1" fontAlgn="base" hangingPunct="1">
              <a:spcBef>
                <a:spcPct val="0"/>
              </a:spcBef>
              <a:spcAft>
                <a:spcPct val="0"/>
              </a:spcAft>
              <a:defRPr b="1">
                <a:solidFill>
                  <a:schemeClr val="tx1"/>
                </a:solidFill>
                <a:latin typeface="Arial" charset="0"/>
              </a:defRPr>
            </a:lvl8pPr>
            <a:lvl9pPr marL="1828800" algn="l" rtl="0" eaLnBrk="1" fontAlgn="base" hangingPunct="1">
              <a:spcBef>
                <a:spcPct val="0"/>
              </a:spcBef>
              <a:spcAft>
                <a:spcPct val="0"/>
              </a:spcAft>
              <a:defRPr b="1">
                <a:solidFill>
                  <a:schemeClr val="tx1"/>
                </a:solidFill>
                <a:latin typeface="Arial" charset="0"/>
              </a:defRPr>
            </a:lvl9pPr>
          </a:lstStyle>
          <a:p>
            <a:r>
              <a:rPr lang="en-US" b="0" dirty="0">
                <a:solidFill>
                  <a:schemeClr val="bg1"/>
                </a:solidFill>
                <a:latin typeface="Georgia" charset="0"/>
                <a:ea typeface="Georgia" charset="0"/>
                <a:cs typeface="Georgia" charset="0"/>
              </a:rPr>
              <a:t>Market Facilitators should provide neutral, transparent, and independent support. Based on available resources in-country, the market facilitator role could be held by independent facilitators, or by existing market actors such as social marketers or the government. If the Facilitator is an existing actor, the burden is to assure neutrality.</a:t>
            </a:r>
          </a:p>
        </p:txBody>
      </p:sp>
      <p:sp>
        <p:nvSpPr>
          <p:cNvPr id="9" name="Content Placeholder 1"/>
          <p:cNvSpPr txBox="1">
            <a:spLocks/>
          </p:cNvSpPr>
          <p:nvPr/>
        </p:nvSpPr>
        <p:spPr>
          <a:xfrm>
            <a:off x="630381" y="3414898"/>
            <a:ext cx="11220994" cy="2849367"/>
          </a:xfrm>
          <a:prstGeom prst="rect">
            <a:avLst/>
          </a:prstGeom>
          <a:noFill/>
          <a:ln w="12700">
            <a:noFill/>
            <a:miter lim="800000"/>
            <a:headEnd/>
            <a:tailEnd/>
          </a:ln>
        </p:spPr>
        <p:txBody>
          <a:bodyPr vert="horz" wrap="square" lIns="0" tIns="48000" rIns="0" bIns="0" numCol="1" rtlCol="0" anchor="t" anchorCtr="0" compatLnSpc="1">
            <a:prstTxWarp prst="textNoShape">
              <a:avLst/>
            </a:prstTxWarp>
            <a:noAutofit/>
          </a:bodyPr>
          <a:lstStyle>
            <a:lvl1pPr marL="203597" indent="-203597" algn="l" defTabSz="457200" rtl="0" eaLnBrk="1" fontAlgn="base" latinLnBrk="0" hangingPunct="1">
              <a:spcBef>
                <a:spcPts val="600"/>
              </a:spcBef>
              <a:spcAft>
                <a:spcPct val="0"/>
              </a:spcAft>
              <a:buClr>
                <a:schemeClr val="tx1"/>
              </a:buClr>
              <a:buFont typeface="Arial" pitchFamily="34" charset="0"/>
              <a:buChar char="•"/>
              <a:defRPr lang="de-DE" sz="900" kern="1200" dirty="0" smtClean="0">
                <a:solidFill>
                  <a:schemeClr val="tx1"/>
                </a:solidFill>
                <a:latin typeface="+mn-lt"/>
                <a:ea typeface="+mn-ea"/>
                <a:cs typeface="+mn-cs"/>
              </a:defRPr>
            </a:lvl1pPr>
            <a:lvl2pPr marL="333375" indent="-129779" algn="l" defTabSz="457200" rtl="0" eaLnBrk="1" fontAlgn="base" latinLnBrk="0" hangingPunct="1">
              <a:spcBef>
                <a:spcPts val="600"/>
              </a:spcBef>
              <a:spcAft>
                <a:spcPct val="0"/>
              </a:spcAft>
              <a:buClr>
                <a:schemeClr val="tx1"/>
              </a:buClr>
              <a:buFont typeface="Arial" pitchFamily="34" charset="0"/>
              <a:buChar char="•"/>
              <a:defRPr lang="de-DE" sz="900" kern="1200" dirty="0" smtClean="0">
                <a:solidFill>
                  <a:schemeClr val="tx1"/>
                </a:solidFill>
                <a:latin typeface="+mn-lt"/>
                <a:ea typeface="+mn-ea"/>
                <a:cs typeface="+mn-cs"/>
              </a:defRPr>
            </a:lvl2pPr>
            <a:lvl3pPr marL="469106" indent="-135731" algn="l" defTabSz="457200" rtl="0" eaLnBrk="1" fontAlgn="base" latinLnBrk="0" hangingPunct="1">
              <a:spcBef>
                <a:spcPts val="600"/>
              </a:spcBef>
              <a:spcAft>
                <a:spcPct val="0"/>
              </a:spcAft>
              <a:buClr>
                <a:schemeClr val="tx1"/>
              </a:buClr>
              <a:buFont typeface="Arial" pitchFamily="34" charset="0"/>
              <a:buChar char="•"/>
              <a:tabLst/>
              <a:defRPr lang="de-DE" sz="900" kern="1200" dirty="0" smtClean="0">
                <a:solidFill>
                  <a:schemeClr val="tx1"/>
                </a:solidFill>
                <a:latin typeface="+mn-lt"/>
                <a:ea typeface="+mn-ea"/>
                <a:cs typeface="+mn-cs"/>
              </a:defRPr>
            </a:lvl3pPr>
            <a:lvl4pPr marL="606029" indent="-136922" algn="l" defTabSz="457200" rtl="0" eaLnBrk="1" fontAlgn="base" latinLnBrk="0" hangingPunct="1">
              <a:spcBef>
                <a:spcPts val="600"/>
              </a:spcBef>
              <a:spcAft>
                <a:spcPct val="0"/>
              </a:spcAft>
              <a:buClr>
                <a:schemeClr val="tx1"/>
              </a:buClr>
              <a:buFont typeface="Arial" pitchFamily="34" charset="0"/>
              <a:buChar char="•"/>
              <a:defRPr lang="de-DE" sz="900" kern="1200" dirty="0" smtClean="0">
                <a:solidFill>
                  <a:schemeClr val="tx1"/>
                </a:solidFill>
                <a:latin typeface="+mn-lt"/>
                <a:ea typeface="+mn-ea"/>
                <a:cs typeface="+mn-cs"/>
              </a:defRPr>
            </a:lvl4pPr>
            <a:lvl5pPr marL="741760" indent="-135731" algn="l" defTabSz="457200" rtl="0" eaLnBrk="1" fontAlgn="base" latinLnBrk="0" hangingPunct="1">
              <a:spcBef>
                <a:spcPts val="600"/>
              </a:spcBef>
              <a:spcAft>
                <a:spcPct val="0"/>
              </a:spcAft>
              <a:buClr>
                <a:schemeClr val="tx1"/>
              </a:buClr>
              <a:buFont typeface="Arial" pitchFamily="34" charset="0"/>
              <a:buChar char="•"/>
              <a:defRPr lang="de-DE" sz="900" kern="1200" dirty="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000"/>
              </a:spcBef>
              <a:buNone/>
            </a:pPr>
            <a:r>
              <a:rPr lang="en-US" sz="2400" dirty="0">
                <a:solidFill>
                  <a:schemeClr val="bg1"/>
                </a:solidFill>
                <a:latin typeface="Georgia" charset="0"/>
                <a:ea typeface="Georgia" charset="0"/>
                <a:cs typeface="Georgia" charset="0"/>
              </a:rPr>
              <a:t>Structure and “Home” of market facilitator</a:t>
            </a:r>
          </a:p>
          <a:p>
            <a:pPr marL="692133" lvl="1" indent="-419090">
              <a:spcBef>
                <a:spcPts val="1000"/>
              </a:spcBef>
              <a:buClr>
                <a:schemeClr val="bg1"/>
              </a:buClr>
              <a:buFont typeface="Arial" charset="0"/>
              <a:buChar char="•"/>
            </a:pPr>
            <a:r>
              <a:rPr lang="en-US" sz="2400" dirty="0">
                <a:solidFill>
                  <a:schemeClr val="bg1"/>
                </a:solidFill>
                <a:latin typeface="Georgia" charset="0"/>
                <a:ea typeface="Georgia" charset="0"/>
                <a:cs typeface="Georgia" charset="0"/>
              </a:rPr>
              <a:t>Housed in re-vitalized Condom TWG, reporting directly to Market Stewards (typically, the government)</a:t>
            </a:r>
          </a:p>
          <a:p>
            <a:pPr marL="692133" lvl="1" indent="-419090">
              <a:spcBef>
                <a:spcPts val="1000"/>
              </a:spcBef>
              <a:buClr>
                <a:schemeClr val="bg1"/>
              </a:buClr>
              <a:buFont typeface="Arial" charset="0"/>
              <a:buChar char="•"/>
            </a:pPr>
            <a:r>
              <a:rPr lang="en-US" sz="2400" dirty="0">
                <a:solidFill>
                  <a:schemeClr val="bg1"/>
                </a:solidFill>
                <a:latin typeface="Georgia" charset="0"/>
                <a:ea typeface="Georgia" charset="0"/>
                <a:cs typeface="Georgia" charset="0"/>
              </a:rPr>
              <a:t>Focus on capacity building efforts for improved government stewardship function</a:t>
            </a:r>
          </a:p>
          <a:p>
            <a:pPr marL="692133" lvl="1" indent="-419090">
              <a:spcBef>
                <a:spcPts val="1000"/>
              </a:spcBef>
              <a:buClr>
                <a:schemeClr val="bg1"/>
              </a:buClr>
              <a:buFont typeface="Arial" charset="0"/>
              <a:buChar char="•"/>
            </a:pPr>
            <a:r>
              <a:rPr lang="en-US" sz="2400" dirty="0">
                <a:solidFill>
                  <a:schemeClr val="bg1"/>
                </a:solidFill>
                <a:latin typeface="Georgia" charset="0"/>
                <a:ea typeface="Georgia" charset="0"/>
                <a:cs typeface="Georgia" charset="0"/>
              </a:rPr>
              <a:t>Not required to directly implement all tasks, but to convene and coordinate what needs to occur, leveraging resources to deliver. </a:t>
            </a:r>
          </a:p>
        </p:txBody>
      </p:sp>
    </p:spTree>
    <p:extLst>
      <p:ext uri="{BB962C8B-B14F-4D97-AF65-F5344CB8AC3E}">
        <p14:creationId xmlns:p14="http://schemas.microsoft.com/office/powerpoint/2010/main" val="3922836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8" name="Title 1"/>
          <p:cNvSpPr txBox="1">
            <a:spLocks/>
          </p:cNvSpPr>
          <p:nvPr/>
        </p:nvSpPr>
        <p:spPr>
          <a:xfrm>
            <a:off x="0" y="1"/>
            <a:ext cx="12192000" cy="846667"/>
          </a:xfrm>
          <a:prstGeom prst="rect">
            <a:avLst/>
          </a:prstGeom>
          <a:solidFill>
            <a:srgbClr val="16406C"/>
          </a:solidFill>
        </p:spPr>
        <p:txBody>
          <a:bodyPr vert="horz" lIns="121920" tIns="60960" rIns="121920" bIns="60960" rtlCol="0" anchor="b">
            <a:normAutofit fontScale="97500"/>
          </a:bodyPr>
          <a:lstStyle>
            <a:lvl1pPr algn="ctr" defTabSz="457200" rtl="0" eaLnBrk="1" latinLnBrk="0" hangingPunct="1">
              <a:spcBef>
                <a:spcPct val="0"/>
              </a:spcBef>
              <a:buNone/>
              <a:defRPr sz="1800" kern="1200">
                <a:solidFill>
                  <a:schemeClr val="tx2"/>
                </a:solidFill>
                <a:latin typeface="+mj-lt"/>
                <a:ea typeface="+mj-ea"/>
                <a:cs typeface="+mj-cs"/>
              </a:defRPr>
            </a:lvl1pPr>
          </a:lstStyle>
          <a:p>
            <a:endParaRPr lang="en-US" sz="2400" i="1" dirty="0">
              <a:solidFill>
                <a:schemeClr val="bg1"/>
              </a:solidFill>
            </a:endParaRP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288578578"/>
              </p:ext>
            </p:extLst>
          </p:nvPr>
        </p:nvGraphicFramePr>
        <p:xfrm>
          <a:off x="429490" y="1232905"/>
          <a:ext cx="11443125" cy="4808476"/>
        </p:xfrm>
        <a:graphic>
          <a:graphicData uri="http://schemas.openxmlformats.org/drawingml/2006/table">
            <a:tbl>
              <a:tblPr firstRow="1" bandRow="1">
                <a:tableStyleId>{5C22544A-7EE6-4342-B048-85BDC9FD1C3A}</a:tableStyleId>
              </a:tblPr>
              <a:tblGrid>
                <a:gridCol w="1515194">
                  <a:extLst>
                    <a:ext uri="{9D8B030D-6E8A-4147-A177-3AD203B41FA5}">
                      <a16:colId xmlns="" xmlns:a16="http://schemas.microsoft.com/office/drawing/2014/main" val="20000"/>
                    </a:ext>
                  </a:extLst>
                </a:gridCol>
                <a:gridCol w="3503785">
                  <a:extLst>
                    <a:ext uri="{9D8B030D-6E8A-4147-A177-3AD203B41FA5}">
                      <a16:colId xmlns="" xmlns:a16="http://schemas.microsoft.com/office/drawing/2014/main" val="20001"/>
                    </a:ext>
                  </a:extLst>
                </a:gridCol>
                <a:gridCol w="3558733">
                  <a:extLst>
                    <a:ext uri="{9D8B030D-6E8A-4147-A177-3AD203B41FA5}">
                      <a16:colId xmlns="" xmlns:a16="http://schemas.microsoft.com/office/drawing/2014/main" val="20002"/>
                    </a:ext>
                  </a:extLst>
                </a:gridCol>
                <a:gridCol w="2865413">
                  <a:extLst>
                    <a:ext uri="{9D8B030D-6E8A-4147-A177-3AD203B41FA5}">
                      <a16:colId xmlns="" xmlns:a16="http://schemas.microsoft.com/office/drawing/2014/main" val="20003"/>
                    </a:ext>
                  </a:extLst>
                </a:gridCol>
              </a:tblGrid>
              <a:tr h="884683">
                <a:tc>
                  <a:txBody>
                    <a:bodyPr/>
                    <a:lstStyle/>
                    <a:p>
                      <a:endParaRPr lang="en-US" sz="2100" dirty="0"/>
                    </a:p>
                  </a:txBody>
                  <a:tcPr marL="121920" marR="121920" marT="60960" marB="60960">
                    <a:solidFill>
                      <a:srgbClr val="5BADAC"/>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100" dirty="0"/>
                        <a:t>Independent facilitator</a:t>
                      </a:r>
                    </a:p>
                  </a:txBody>
                  <a:tcPr marL="121920" marR="121920" marT="60960" marB="60960" anchor="ctr">
                    <a:solidFill>
                      <a:srgbClr val="5BADAC"/>
                    </a:solidFill>
                  </a:tcPr>
                </a:tc>
                <a:tc>
                  <a:txBody>
                    <a:bodyPr/>
                    <a:lstStyle/>
                    <a:p>
                      <a:pPr algn="ctr"/>
                      <a:r>
                        <a:rPr lang="en-US" sz="2100" dirty="0"/>
                        <a:t>Existing Market player </a:t>
                      </a:r>
                    </a:p>
                    <a:p>
                      <a:pPr algn="ctr"/>
                      <a:r>
                        <a:rPr lang="en-US" sz="2100" i="0" dirty="0"/>
                        <a:t>(e.g.,</a:t>
                      </a:r>
                      <a:r>
                        <a:rPr lang="en-US" sz="2100" i="0" baseline="0" dirty="0"/>
                        <a:t> </a:t>
                      </a:r>
                      <a:r>
                        <a:rPr lang="en-US" sz="2100" dirty="0"/>
                        <a:t>Social Marketer)</a:t>
                      </a:r>
                    </a:p>
                  </a:txBody>
                  <a:tcPr marL="121920" marR="121920" marT="60960" marB="60960" anchor="ctr">
                    <a:solidFill>
                      <a:srgbClr val="5BADAC"/>
                    </a:solidFill>
                  </a:tcPr>
                </a:tc>
                <a:tc>
                  <a:txBody>
                    <a:bodyPr/>
                    <a:lstStyle/>
                    <a:p>
                      <a:pPr algn="ctr"/>
                      <a:r>
                        <a:rPr lang="en-US" sz="2100" dirty="0"/>
                        <a:t>Government</a:t>
                      </a:r>
                    </a:p>
                  </a:txBody>
                  <a:tcPr marL="121920" marR="121920" marT="60960" marB="60960" anchor="ctr">
                    <a:solidFill>
                      <a:srgbClr val="5BADAC"/>
                    </a:solidFill>
                  </a:tcPr>
                </a:tc>
                <a:extLst>
                  <a:ext uri="{0D108BD9-81ED-4DB2-BD59-A6C34878D82A}">
                    <a16:rowId xmlns="" xmlns:a16="http://schemas.microsoft.com/office/drawing/2014/main" val="10000"/>
                  </a:ext>
                </a:extLst>
              </a:tr>
              <a:tr h="2113280">
                <a:tc>
                  <a:txBody>
                    <a:bodyPr/>
                    <a:lstStyle/>
                    <a:p>
                      <a:pPr algn="ctr"/>
                      <a:r>
                        <a:rPr lang="en-US" sz="1900" dirty="0">
                          <a:solidFill>
                            <a:schemeClr val="bg1"/>
                          </a:solidFill>
                        </a:rPr>
                        <a:t>Pros</a:t>
                      </a:r>
                    </a:p>
                  </a:txBody>
                  <a:tcPr marL="121920" marR="121920" marT="60960" marB="60960" anchor="ctr">
                    <a:solidFill>
                      <a:srgbClr val="16406C"/>
                    </a:solidFill>
                  </a:tcPr>
                </a:tc>
                <a:tc>
                  <a:txBody>
                    <a:bodyPr/>
                    <a:lstStyle/>
                    <a:p>
                      <a:pPr algn="l"/>
                      <a:r>
                        <a:rPr lang="en-US" sz="1900" dirty="0"/>
                        <a:t>Neutral</a:t>
                      </a:r>
                      <a:r>
                        <a:rPr lang="en-US" sz="1900" baseline="0" dirty="0"/>
                        <a:t> coordination serving needs of all sectors and actors. Seen as impartial, and possibly better able to garner cooperation from commercial players. </a:t>
                      </a:r>
                      <a:endParaRPr lang="en-US" sz="1900" dirty="0"/>
                    </a:p>
                  </a:txBody>
                  <a:tcPr marL="121920" marR="121920" marT="60960" marB="60960" anchor="ctr">
                    <a:solidFill>
                      <a:schemeClr val="bg1">
                        <a:lumMod val="85000"/>
                      </a:schemeClr>
                    </a:solidFill>
                  </a:tcPr>
                </a:tc>
                <a:tc>
                  <a:txBody>
                    <a:bodyPr/>
                    <a:lstStyle/>
                    <a:p>
                      <a:pPr algn="l"/>
                      <a:r>
                        <a:rPr lang="en-US" sz="1900" dirty="0"/>
                        <a:t>Solid understanding</a:t>
                      </a:r>
                      <a:r>
                        <a:rPr lang="en-US" sz="1900" baseline="0" dirty="0"/>
                        <a:t> of country-specific market dynamics, often already present in country, likely producing market data already.</a:t>
                      </a:r>
                      <a:endParaRPr lang="en-US" sz="1900" dirty="0"/>
                    </a:p>
                  </a:txBody>
                  <a:tcPr marL="121920" marR="121920" marT="60960" marB="60960" anchor="ctr">
                    <a:solidFill>
                      <a:schemeClr val="bg1">
                        <a:lumMod val="85000"/>
                      </a:schemeClr>
                    </a:solidFill>
                  </a:tcPr>
                </a:tc>
                <a:tc>
                  <a:txBody>
                    <a:bodyPr/>
                    <a:lstStyle/>
                    <a:p>
                      <a:pPr algn="l"/>
                      <a:r>
                        <a:rPr lang="en-US" sz="1900" dirty="0"/>
                        <a:t>Playing the full stewardship</a:t>
                      </a:r>
                      <a:r>
                        <a:rPr lang="en-US" sz="1900" baseline="0" dirty="0"/>
                        <a:t> role – including facilitation -- enhances leverage to convene relevant actors and harmonize interventions. </a:t>
                      </a:r>
                      <a:endParaRPr lang="en-US" sz="1900" dirty="0"/>
                    </a:p>
                  </a:txBody>
                  <a:tcPr marL="121920" marR="121920" marT="60960" marB="60960" anchor="ctr">
                    <a:solidFill>
                      <a:schemeClr val="bg1">
                        <a:lumMod val="85000"/>
                      </a:schemeClr>
                    </a:solidFill>
                  </a:tcPr>
                </a:tc>
                <a:extLst>
                  <a:ext uri="{0D108BD9-81ED-4DB2-BD59-A6C34878D82A}">
                    <a16:rowId xmlns="" xmlns:a16="http://schemas.microsoft.com/office/drawing/2014/main" val="10001"/>
                  </a:ext>
                </a:extLst>
              </a:tr>
              <a:tr h="1774953">
                <a:tc>
                  <a:txBody>
                    <a:bodyPr/>
                    <a:lstStyle/>
                    <a:p>
                      <a:pPr algn="ctr"/>
                      <a:r>
                        <a:rPr lang="en-US" sz="1900" dirty="0">
                          <a:solidFill>
                            <a:schemeClr val="bg1"/>
                          </a:solidFill>
                        </a:rPr>
                        <a:t>Cons</a:t>
                      </a:r>
                    </a:p>
                  </a:txBody>
                  <a:tcPr marL="121920" marR="121920" marT="60960" marB="60960" anchor="ctr">
                    <a:solidFill>
                      <a:srgbClr val="16406C"/>
                    </a:solidFill>
                  </a:tcPr>
                </a:tc>
                <a:tc>
                  <a:txBody>
                    <a:bodyPr/>
                    <a:lstStyle/>
                    <a:p>
                      <a:pPr algn="l"/>
                      <a:r>
                        <a:rPr lang="en-US" sz="1900" dirty="0"/>
                        <a:t>Lacks ‘teeth’ to support coordination, unlikely to bring familiarity to market  and relationships with market actors, as current actors do</a:t>
                      </a:r>
                      <a:r>
                        <a:rPr lang="en-US" sz="1900" baseline="0" dirty="0"/>
                        <a:t>.</a:t>
                      </a:r>
                      <a:endParaRPr lang="en-US" sz="1900" dirty="0"/>
                    </a:p>
                  </a:txBody>
                  <a:tcPr marL="121920" marR="121920" marT="60960" marB="60960" anchor="ctr"/>
                </a:tc>
                <a:tc>
                  <a:txBody>
                    <a:bodyPr/>
                    <a:lstStyle/>
                    <a:p>
                      <a:pPr algn="l"/>
                      <a:r>
                        <a:rPr lang="en-US" sz="1900" dirty="0"/>
                        <a:t>Perceptions of bias, vested interest in own brands. Perceived</a:t>
                      </a:r>
                      <a:r>
                        <a:rPr lang="en-US" sz="1900" baseline="0" dirty="0"/>
                        <a:t> </a:t>
                      </a:r>
                      <a:r>
                        <a:rPr lang="en-US" sz="1900" dirty="0"/>
                        <a:t>inability to convene commercial actors or other social marketing competitors.</a:t>
                      </a:r>
                    </a:p>
                  </a:txBody>
                  <a:tcPr marL="121920" marR="121920" marT="60960" marB="60960" anchor="ctr"/>
                </a:tc>
                <a:tc>
                  <a:txBody>
                    <a:bodyPr/>
                    <a:lstStyle/>
                    <a:p>
                      <a:pPr algn="l"/>
                      <a:r>
                        <a:rPr lang="en-US" sz="1900" dirty="0"/>
                        <a:t>Unlikely to possess skills, tools</a:t>
                      </a:r>
                      <a:r>
                        <a:rPr lang="en-US" sz="1900" baseline="0" dirty="0"/>
                        <a:t> &amp; capacity to facilitate; also perceived as a market actor with vested interests.</a:t>
                      </a:r>
                      <a:endParaRPr lang="en-US" sz="1900" dirty="0"/>
                    </a:p>
                  </a:txBody>
                  <a:tcPr marL="121920" marR="121920" marT="60960" marB="60960" anchor="ctr"/>
                </a:tc>
                <a:extLst>
                  <a:ext uri="{0D108BD9-81ED-4DB2-BD59-A6C34878D82A}">
                    <a16:rowId xmlns="" xmlns:a16="http://schemas.microsoft.com/office/drawing/2014/main" val="10002"/>
                  </a:ext>
                </a:extLst>
              </a:tr>
            </a:tbl>
          </a:graphicData>
        </a:graphic>
      </p:graphicFrame>
      <p:sp>
        <p:nvSpPr>
          <p:cNvPr id="4" name="Title 3"/>
          <p:cNvSpPr>
            <a:spLocks noGrp="1"/>
          </p:cNvSpPr>
          <p:nvPr>
            <p:ph type="title"/>
          </p:nvPr>
        </p:nvSpPr>
        <p:spPr>
          <a:xfrm>
            <a:off x="0" y="263242"/>
            <a:ext cx="12192000" cy="846665"/>
          </a:xfrm>
        </p:spPr>
        <p:txBody>
          <a:bodyPr anchor="ctr">
            <a:normAutofit/>
          </a:bodyPr>
          <a:lstStyle/>
          <a:p>
            <a:pPr algn="ctr"/>
            <a:r>
              <a:rPr lang="en-US" sz="3200" dirty="0">
                <a:solidFill>
                  <a:schemeClr val="bg1"/>
                </a:solidFill>
                <a:latin typeface="Georgia" charset="0"/>
                <a:ea typeface="Georgia" charset="0"/>
                <a:cs typeface="Georgia" charset="0"/>
              </a:rPr>
              <a:t>Structures &amp; Actors Supporting Market Facilitation Efforts</a:t>
            </a:r>
          </a:p>
        </p:txBody>
      </p:sp>
    </p:spTree>
    <p:extLst>
      <p:ext uri="{BB962C8B-B14F-4D97-AF65-F5344CB8AC3E}">
        <p14:creationId xmlns:p14="http://schemas.microsoft.com/office/powerpoint/2010/main" val="15397427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grpSp>
        <p:nvGrpSpPr>
          <p:cNvPr id="2" name="Group 1"/>
          <p:cNvGrpSpPr/>
          <p:nvPr/>
        </p:nvGrpSpPr>
        <p:grpSpPr>
          <a:xfrm>
            <a:off x="486352" y="2570147"/>
            <a:ext cx="11413244" cy="3447631"/>
            <a:chOff x="605920" y="1733440"/>
            <a:chExt cx="11006478" cy="4778528"/>
          </a:xfrm>
        </p:grpSpPr>
        <p:grpSp>
          <p:nvGrpSpPr>
            <p:cNvPr id="3" name="Group 3"/>
            <p:cNvGrpSpPr>
              <a:grpSpLocks/>
            </p:cNvGrpSpPr>
            <p:nvPr/>
          </p:nvGrpSpPr>
          <p:grpSpPr bwMode="auto">
            <a:xfrm>
              <a:off x="605920" y="1733440"/>
              <a:ext cx="10945298" cy="4778528"/>
              <a:chOff x="1152" y="1555"/>
              <a:chExt cx="3936" cy="2607"/>
            </a:xfrm>
          </p:grpSpPr>
          <p:sp>
            <p:nvSpPr>
              <p:cNvPr id="5" name="AutoShape 4"/>
              <p:cNvSpPr>
                <a:spLocks noChangeArrowheads="1"/>
              </p:cNvSpPr>
              <p:nvPr/>
            </p:nvSpPr>
            <p:spPr bwMode="auto">
              <a:xfrm rot="16200000" flipH="1">
                <a:off x="1571" y="1137"/>
                <a:ext cx="410" cy="1246"/>
              </a:xfrm>
              <a:prstGeom prst="homePlate">
                <a:avLst>
                  <a:gd name="adj" fmla="val 41986"/>
                </a:avLst>
              </a:prstGeom>
              <a:solidFill>
                <a:srgbClr val="5BADAC"/>
              </a:solidFill>
              <a:ln w="6350">
                <a:noFill/>
                <a:miter lim="800000"/>
                <a:headEnd/>
                <a:tailEnd/>
              </a:ln>
              <a:effectLst/>
            </p:spPr>
            <p:txBody>
              <a:bodyPr vert="eaVert" wrap="none" lIns="45720" rIns="45720"/>
              <a:lstStyle/>
              <a:p>
                <a:pPr algn="ctr" defTabSz="914377" eaLnBrk="0" hangingPunct="0">
                  <a:spcBef>
                    <a:spcPct val="0"/>
                  </a:spcBef>
                </a:pPr>
                <a:r>
                  <a:rPr lang="en-GB" sz="1600" b="1" dirty="0">
                    <a:solidFill>
                      <a:srgbClr val="FFFFFF"/>
                    </a:solidFill>
                  </a:rPr>
                  <a:t>Financing &amp; Understanding the Market</a:t>
                </a:r>
              </a:p>
              <a:p>
                <a:pPr algn="ctr" defTabSz="914377" eaLnBrk="0" hangingPunct="0">
                  <a:spcBef>
                    <a:spcPct val="0"/>
                  </a:spcBef>
                </a:pPr>
                <a:endParaRPr lang="en-GB" sz="1400" i="1" dirty="0">
                  <a:solidFill>
                    <a:srgbClr val="FFFFFF"/>
                  </a:solidFill>
                </a:endParaRPr>
              </a:p>
            </p:txBody>
          </p:sp>
          <p:sp>
            <p:nvSpPr>
              <p:cNvPr id="6" name="Freeform 5"/>
              <p:cNvSpPr>
                <a:spLocks/>
              </p:cNvSpPr>
              <p:nvPr/>
            </p:nvSpPr>
            <p:spPr bwMode="auto">
              <a:xfrm>
                <a:off x="1152" y="1937"/>
                <a:ext cx="1253" cy="2225"/>
              </a:xfrm>
              <a:custGeom>
                <a:avLst/>
                <a:gdLst/>
                <a:ahLst/>
                <a:cxnLst>
                  <a:cxn ang="0">
                    <a:pos x="4" y="0"/>
                  </a:cxn>
                  <a:cxn ang="0">
                    <a:pos x="797" y="127"/>
                  </a:cxn>
                  <a:cxn ang="0">
                    <a:pos x="1589" y="0"/>
                  </a:cxn>
                  <a:cxn ang="0">
                    <a:pos x="1589" y="1900"/>
                  </a:cxn>
                  <a:cxn ang="0">
                    <a:pos x="0" y="1900"/>
                  </a:cxn>
                  <a:cxn ang="0">
                    <a:pos x="24" y="1900"/>
                  </a:cxn>
                  <a:cxn ang="0">
                    <a:pos x="8" y="1900"/>
                  </a:cxn>
                  <a:cxn ang="0">
                    <a:pos x="4" y="1900"/>
                  </a:cxn>
                  <a:cxn ang="0">
                    <a:pos x="4" y="0"/>
                  </a:cxn>
                </a:cxnLst>
                <a:rect l="0" t="0" r="r" b="b"/>
                <a:pathLst>
                  <a:path w="1590" h="1901">
                    <a:moveTo>
                      <a:pt x="4" y="0"/>
                    </a:moveTo>
                    <a:lnTo>
                      <a:pt x="797" y="127"/>
                    </a:lnTo>
                    <a:lnTo>
                      <a:pt x="1589" y="0"/>
                    </a:lnTo>
                    <a:lnTo>
                      <a:pt x="1589" y="1900"/>
                    </a:lnTo>
                    <a:lnTo>
                      <a:pt x="0" y="1900"/>
                    </a:lnTo>
                    <a:lnTo>
                      <a:pt x="24" y="1900"/>
                    </a:lnTo>
                    <a:lnTo>
                      <a:pt x="8" y="1900"/>
                    </a:lnTo>
                    <a:lnTo>
                      <a:pt x="4" y="1900"/>
                    </a:lnTo>
                    <a:lnTo>
                      <a:pt x="4" y="0"/>
                    </a:lnTo>
                  </a:path>
                </a:pathLst>
              </a:custGeom>
              <a:solidFill>
                <a:srgbClr val="FBDFB3"/>
              </a:solidFill>
              <a:ln w="6350" cap="rnd" cmpd="sng">
                <a:solidFill>
                  <a:srgbClr val="E4E7E7"/>
                </a:solidFill>
                <a:prstDash val="solid"/>
                <a:round/>
                <a:headEnd type="none" w="med" len="med"/>
                <a:tailEnd type="none" w="med" len="med"/>
              </a:ln>
              <a:effectLst/>
            </p:spPr>
            <p:txBody>
              <a:bodyPr lIns="45720" rIns="45720"/>
              <a:lstStyle/>
              <a:p>
                <a:pPr defTabSz="914377"/>
                <a:endParaRPr lang="en-US" dirty="0">
                  <a:solidFill>
                    <a:srgbClr val="757575"/>
                  </a:solidFill>
                </a:endParaRPr>
              </a:p>
            </p:txBody>
          </p:sp>
          <p:sp>
            <p:nvSpPr>
              <p:cNvPr id="7" name="AutoShape 6"/>
              <p:cNvSpPr>
                <a:spLocks noChangeArrowheads="1"/>
              </p:cNvSpPr>
              <p:nvPr/>
            </p:nvSpPr>
            <p:spPr bwMode="auto">
              <a:xfrm rot="16200000" flipH="1">
                <a:off x="2911" y="1137"/>
                <a:ext cx="410" cy="1246"/>
              </a:xfrm>
              <a:prstGeom prst="homePlate">
                <a:avLst>
                  <a:gd name="adj" fmla="val 41986"/>
                </a:avLst>
              </a:prstGeom>
              <a:solidFill>
                <a:schemeClr val="accent3"/>
              </a:solidFill>
              <a:ln w="6350">
                <a:noFill/>
                <a:miter lim="800000"/>
                <a:headEnd/>
                <a:tailEnd/>
              </a:ln>
              <a:effectLst/>
            </p:spPr>
            <p:txBody>
              <a:bodyPr vert="eaVert" wrap="none" lIns="45720" rIns="45720"/>
              <a:lstStyle/>
              <a:p>
                <a:pPr algn="ctr" defTabSz="914377">
                  <a:defRPr/>
                </a:pPr>
                <a:r>
                  <a:rPr lang="en-US" b="1" dirty="0">
                    <a:solidFill>
                      <a:srgbClr val="FFFFFF"/>
                    </a:solidFill>
                  </a:rPr>
                  <a:t>Leadership &amp; Coordination</a:t>
                </a:r>
              </a:p>
            </p:txBody>
          </p:sp>
          <p:sp>
            <p:nvSpPr>
              <p:cNvPr id="8" name="Freeform 7"/>
              <p:cNvSpPr>
                <a:spLocks/>
              </p:cNvSpPr>
              <p:nvPr/>
            </p:nvSpPr>
            <p:spPr bwMode="auto">
              <a:xfrm>
                <a:off x="2489" y="1903"/>
                <a:ext cx="1251" cy="2225"/>
              </a:xfrm>
              <a:custGeom>
                <a:avLst/>
                <a:gdLst/>
                <a:ahLst/>
                <a:cxnLst>
                  <a:cxn ang="0">
                    <a:pos x="4" y="0"/>
                  </a:cxn>
                  <a:cxn ang="0">
                    <a:pos x="797" y="127"/>
                  </a:cxn>
                  <a:cxn ang="0">
                    <a:pos x="1589" y="0"/>
                  </a:cxn>
                  <a:cxn ang="0">
                    <a:pos x="1589" y="1900"/>
                  </a:cxn>
                  <a:cxn ang="0">
                    <a:pos x="0" y="1900"/>
                  </a:cxn>
                  <a:cxn ang="0">
                    <a:pos x="24" y="1900"/>
                  </a:cxn>
                  <a:cxn ang="0">
                    <a:pos x="8" y="1900"/>
                  </a:cxn>
                  <a:cxn ang="0">
                    <a:pos x="4" y="1900"/>
                  </a:cxn>
                  <a:cxn ang="0">
                    <a:pos x="4" y="0"/>
                  </a:cxn>
                </a:cxnLst>
                <a:rect l="0" t="0" r="r" b="b"/>
                <a:pathLst>
                  <a:path w="1590" h="1901">
                    <a:moveTo>
                      <a:pt x="4" y="0"/>
                    </a:moveTo>
                    <a:lnTo>
                      <a:pt x="797" y="127"/>
                    </a:lnTo>
                    <a:lnTo>
                      <a:pt x="1589" y="0"/>
                    </a:lnTo>
                    <a:lnTo>
                      <a:pt x="1589" y="1900"/>
                    </a:lnTo>
                    <a:lnTo>
                      <a:pt x="0" y="1900"/>
                    </a:lnTo>
                    <a:lnTo>
                      <a:pt x="24" y="1900"/>
                    </a:lnTo>
                    <a:lnTo>
                      <a:pt x="8" y="1900"/>
                    </a:lnTo>
                    <a:lnTo>
                      <a:pt x="4" y="1900"/>
                    </a:lnTo>
                    <a:lnTo>
                      <a:pt x="4" y="0"/>
                    </a:lnTo>
                  </a:path>
                </a:pathLst>
              </a:custGeom>
              <a:solidFill>
                <a:srgbClr val="FAEEDB"/>
              </a:solidFill>
              <a:ln w="6350" cap="rnd" cmpd="sng">
                <a:solidFill>
                  <a:srgbClr val="E4E7E7"/>
                </a:solidFill>
                <a:prstDash val="solid"/>
                <a:round/>
                <a:headEnd type="none" w="med" len="med"/>
                <a:tailEnd type="none" w="med" len="med"/>
              </a:ln>
              <a:effectLst/>
            </p:spPr>
            <p:txBody>
              <a:bodyPr lIns="45720" rIns="45720"/>
              <a:lstStyle/>
              <a:p>
                <a:pPr defTabSz="914377"/>
                <a:endParaRPr lang="en-US" dirty="0">
                  <a:solidFill>
                    <a:srgbClr val="757575"/>
                  </a:solidFill>
                </a:endParaRPr>
              </a:p>
            </p:txBody>
          </p:sp>
          <p:sp>
            <p:nvSpPr>
              <p:cNvPr id="9" name="AutoShape 8"/>
              <p:cNvSpPr>
                <a:spLocks noChangeArrowheads="1"/>
              </p:cNvSpPr>
              <p:nvPr/>
            </p:nvSpPr>
            <p:spPr bwMode="auto">
              <a:xfrm rot="16200000" flipH="1">
                <a:off x="4249" y="1142"/>
                <a:ext cx="421" cy="1248"/>
              </a:xfrm>
              <a:prstGeom prst="homePlate">
                <a:avLst>
                  <a:gd name="adj" fmla="val 41986"/>
                </a:avLst>
              </a:prstGeom>
              <a:solidFill>
                <a:schemeClr val="accent4"/>
              </a:solidFill>
              <a:ln w="6350">
                <a:noFill/>
                <a:miter lim="800000"/>
                <a:headEnd/>
                <a:tailEnd/>
              </a:ln>
              <a:effectLst/>
            </p:spPr>
            <p:txBody>
              <a:bodyPr vert="eaVert" wrap="none" lIns="45720" rIns="45720"/>
              <a:lstStyle/>
              <a:p>
                <a:pPr algn="ctr" defTabSz="914377">
                  <a:defRPr/>
                </a:pPr>
                <a:r>
                  <a:rPr lang="en-US" b="1" dirty="0">
                    <a:solidFill>
                      <a:srgbClr val="FFFFFF"/>
                    </a:solidFill>
                  </a:rPr>
                  <a:t>Rules &amp; Regulation</a:t>
                </a:r>
              </a:p>
              <a:p>
                <a:pPr algn="ctr" defTabSz="914377" eaLnBrk="0" hangingPunct="0">
                  <a:spcBef>
                    <a:spcPct val="0"/>
                  </a:spcBef>
                </a:pPr>
                <a:endParaRPr lang="en-GB" sz="1400" i="1" dirty="0">
                  <a:solidFill>
                    <a:srgbClr val="FFFFFF"/>
                  </a:solidFill>
                </a:endParaRPr>
              </a:p>
            </p:txBody>
          </p:sp>
          <p:sp>
            <p:nvSpPr>
              <p:cNvPr id="10" name="Freeform 9"/>
              <p:cNvSpPr>
                <a:spLocks/>
              </p:cNvSpPr>
              <p:nvPr/>
            </p:nvSpPr>
            <p:spPr bwMode="auto">
              <a:xfrm>
                <a:off x="3835" y="1903"/>
                <a:ext cx="1253" cy="2225"/>
              </a:xfrm>
              <a:custGeom>
                <a:avLst/>
                <a:gdLst/>
                <a:ahLst/>
                <a:cxnLst>
                  <a:cxn ang="0">
                    <a:pos x="4" y="0"/>
                  </a:cxn>
                  <a:cxn ang="0">
                    <a:pos x="797" y="127"/>
                  </a:cxn>
                  <a:cxn ang="0">
                    <a:pos x="1589" y="0"/>
                  </a:cxn>
                  <a:cxn ang="0">
                    <a:pos x="1589" y="1900"/>
                  </a:cxn>
                  <a:cxn ang="0">
                    <a:pos x="0" y="1900"/>
                  </a:cxn>
                  <a:cxn ang="0">
                    <a:pos x="24" y="1900"/>
                  </a:cxn>
                  <a:cxn ang="0">
                    <a:pos x="8" y="1900"/>
                  </a:cxn>
                  <a:cxn ang="0">
                    <a:pos x="4" y="1900"/>
                  </a:cxn>
                  <a:cxn ang="0">
                    <a:pos x="4" y="0"/>
                  </a:cxn>
                </a:cxnLst>
                <a:rect l="0" t="0" r="r" b="b"/>
                <a:pathLst>
                  <a:path w="1590" h="1901">
                    <a:moveTo>
                      <a:pt x="4" y="0"/>
                    </a:moveTo>
                    <a:lnTo>
                      <a:pt x="797" y="127"/>
                    </a:lnTo>
                    <a:lnTo>
                      <a:pt x="1589" y="0"/>
                    </a:lnTo>
                    <a:lnTo>
                      <a:pt x="1589" y="1900"/>
                    </a:lnTo>
                    <a:lnTo>
                      <a:pt x="0" y="1900"/>
                    </a:lnTo>
                    <a:lnTo>
                      <a:pt x="24" y="1900"/>
                    </a:lnTo>
                    <a:lnTo>
                      <a:pt x="8" y="1900"/>
                    </a:lnTo>
                    <a:lnTo>
                      <a:pt x="4" y="1900"/>
                    </a:lnTo>
                    <a:lnTo>
                      <a:pt x="4" y="0"/>
                    </a:lnTo>
                  </a:path>
                </a:pathLst>
              </a:custGeom>
              <a:solidFill>
                <a:srgbClr val="FAEEDB"/>
              </a:solidFill>
              <a:ln w="6350" cap="rnd" cmpd="sng">
                <a:solidFill>
                  <a:srgbClr val="E4E7E7"/>
                </a:solidFill>
                <a:prstDash val="solid"/>
                <a:round/>
                <a:headEnd type="none" w="med" len="med"/>
                <a:tailEnd type="none" w="med" len="med"/>
              </a:ln>
              <a:effectLst/>
            </p:spPr>
            <p:txBody>
              <a:bodyPr lIns="45720" rIns="45720"/>
              <a:lstStyle/>
              <a:p>
                <a:pPr defTabSz="914377"/>
                <a:endParaRPr lang="en-US" dirty="0">
                  <a:solidFill>
                    <a:srgbClr val="757575"/>
                  </a:solidFill>
                </a:endParaRPr>
              </a:p>
            </p:txBody>
          </p:sp>
          <p:sp>
            <p:nvSpPr>
              <p:cNvPr id="11" name="Rectangle 11"/>
              <p:cNvSpPr>
                <a:spLocks noChangeArrowheads="1"/>
              </p:cNvSpPr>
              <p:nvPr/>
            </p:nvSpPr>
            <p:spPr bwMode="auto">
              <a:xfrm>
                <a:off x="2518" y="2042"/>
                <a:ext cx="1251" cy="1558"/>
              </a:xfrm>
              <a:prstGeom prst="rect">
                <a:avLst/>
              </a:prstGeom>
              <a:noFill/>
              <a:ln w="6350">
                <a:noFill/>
                <a:miter lim="800000"/>
                <a:headEnd/>
                <a:tailEnd/>
              </a:ln>
              <a:effectLst/>
            </p:spPr>
            <p:txBody>
              <a:bodyPr wrap="none" lIns="45720" rIns="45720"/>
              <a:lstStyle/>
              <a:p>
                <a:pPr marL="171446" indent="-171446" defTabSz="914377" eaLnBrk="0" hangingPunct="0">
                  <a:spcBef>
                    <a:spcPts val="100"/>
                  </a:spcBef>
                  <a:spcAft>
                    <a:spcPts val="100"/>
                  </a:spcAft>
                  <a:buFont typeface="Arial" panose="020B0604020202020204" pitchFamily="34" charset="0"/>
                  <a:buChar char="•"/>
                </a:pPr>
                <a:endParaRPr lang="en-GB" sz="1200" dirty="0">
                  <a:solidFill>
                    <a:srgbClr val="757575"/>
                  </a:solidFill>
                </a:endParaRPr>
              </a:p>
            </p:txBody>
          </p:sp>
        </p:grpSp>
        <p:sp>
          <p:nvSpPr>
            <p:cNvPr id="12" name="TextBox 11"/>
            <p:cNvSpPr txBox="1"/>
            <p:nvPr/>
          </p:nvSpPr>
          <p:spPr>
            <a:xfrm>
              <a:off x="4337777" y="2619135"/>
              <a:ext cx="3464900" cy="356722"/>
            </a:xfrm>
            <a:prstGeom prst="rect">
              <a:avLst/>
            </a:prstGeom>
            <a:noFill/>
          </p:spPr>
          <p:txBody>
            <a:bodyPr wrap="square" lIns="36000" tIns="36000" rIns="36000" bIns="36000" rtlCol="0">
              <a:spAutoFit/>
            </a:bodyPr>
            <a:lstStyle/>
            <a:p>
              <a:pPr marL="171446" indent="-171446" defTabSz="914377">
                <a:spcBef>
                  <a:spcPts val="600"/>
                </a:spcBef>
                <a:buFont typeface="Arial" panose="020B0604020202020204" pitchFamily="34" charset="0"/>
                <a:buChar char="•"/>
              </a:pPr>
              <a:endParaRPr lang="en-US" sz="1200" b="1" dirty="0">
                <a:solidFill>
                  <a:srgbClr val="000000"/>
                </a:solidFill>
              </a:endParaRPr>
            </a:p>
          </p:txBody>
        </p:sp>
        <p:sp>
          <p:nvSpPr>
            <p:cNvPr id="13" name="TextBox 12"/>
            <p:cNvSpPr txBox="1"/>
            <p:nvPr/>
          </p:nvSpPr>
          <p:spPr>
            <a:xfrm>
              <a:off x="8147498" y="2863675"/>
              <a:ext cx="3464900" cy="1252557"/>
            </a:xfrm>
            <a:prstGeom prst="rect">
              <a:avLst/>
            </a:prstGeom>
            <a:noFill/>
          </p:spPr>
          <p:txBody>
            <a:bodyPr wrap="square" lIns="36000" tIns="36000" rIns="36000" bIns="36000" rtlCol="0">
              <a:spAutoFit/>
            </a:bodyPr>
            <a:lstStyle/>
            <a:p>
              <a:pPr marL="171446" indent="-171446" defTabSz="914377">
                <a:spcBef>
                  <a:spcPts val="600"/>
                </a:spcBef>
                <a:buFont typeface="Arial" panose="020B0604020202020204" pitchFamily="34" charset="0"/>
                <a:buChar char="•"/>
              </a:pPr>
              <a:r>
                <a:rPr lang="en-US" sz="1600" dirty="0">
                  <a:solidFill>
                    <a:srgbClr val="003745"/>
                  </a:solidFill>
                </a:rPr>
                <a:t>Legal Framework</a:t>
              </a:r>
            </a:p>
            <a:p>
              <a:pPr marL="171446" indent="-171446" defTabSz="914377">
                <a:spcBef>
                  <a:spcPts val="600"/>
                </a:spcBef>
                <a:buFont typeface="Arial" panose="020B0604020202020204" pitchFamily="34" charset="0"/>
                <a:buChar char="•"/>
              </a:pPr>
              <a:r>
                <a:rPr lang="en-US" sz="1600" dirty="0">
                  <a:solidFill>
                    <a:srgbClr val="003745"/>
                  </a:solidFill>
                </a:rPr>
                <a:t>Regulation and Policies</a:t>
              </a:r>
            </a:p>
            <a:p>
              <a:pPr marL="171446" indent="-171446" defTabSz="914377">
                <a:spcBef>
                  <a:spcPts val="600"/>
                </a:spcBef>
                <a:buFont typeface="Arial" panose="020B0604020202020204" pitchFamily="34" charset="0"/>
                <a:buChar char="•"/>
              </a:pPr>
              <a:endParaRPr lang="en-US" sz="1200" b="1" dirty="0">
                <a:solidFill>
                  <a:srgbClr val="000000"/>
                </a:solidFill>
              </a:endParaRPr>
            </a:p>
          </p:txBody>
        </p:sp>
        <p:sp>
          <p:nvSpPr>
            <p:cNvPr id="17" name="TextBox 16"/>
            <p:cNvSpPr txBox="1"/>
            <p:nvPr/>
          </p:nvSpPr>
          <p:spPr>
            <a:xfrm>
              <a:off x="761641" y="2894801"/>
              <a:ext cx="3328643" cy="2681628"/>
            </a:xfrm>
            <a:prstGeom prst="rect">
              <a:avLst/>
            </a:prstGeom>
            <a:noFill/>
          </p:spPr>
          <p:txBody>
            <a:bodyPr wrap="square" lIns="36000" tIns="36000" rIns="36000" bIns="36000" rtlCol="0">
              <a:spAutoFit/>
            </a:bodyPr>
            <a:lstStyle/>
            <a:p>
              <a:pPr marL="171446" indent="-171446" defTabSz="914377">
                <a:spcBef>
                  <a:spcPts val="600"/>
                </a:spcBef>
                <a:buFont typeface="Arial" panose="020B0604020202020204" pitchFamily="34" charset="0"/>
                <a:buChar char="•"/>
              </a:pPr>
              <a:r>
                <a:rPr lang="en-US" sz="1600" dirty="0">
                  <a:solidFill>
                    <a:srgbClr val="003745"/>
                  </a:solidFill>
                </a:rPr>
                <a:t>Reducing Reliance on External Subsidy</a:t>
              </a:r>
            </a:p>
            <a:p>
              <a:pPr marL="171446" indent="-171446" defTabSz="914377">
                <a:spcBef>
                  <a:spcPts val="600"/>
                </a:spcBef>
                <a:buFont typeface="Arial" panose="020B0604020202020204" pitchFamily="34" charset="0"/>
                <a:buChar char="•"/>
              </a:pPr>
              <a:r>
                <a:rPr lang="en-US" sz="1600" dirty="0">
                  <a:solidFill>
                    <a:srgbClr val="003745"/>
                  </a:solidFill>
                </a:rPr>
                <a:t>Data Collection</a:t>
              </a:r>
            </a:p>
            <a:p>
              <a:pPr marL="171446" indent="-171446" defTabSz="914377">
                <a:spcBef>
                  <a:spcPts val="600"/>
                </a:spcBef>
                <a:buFont typeface="Arial" charset="0"/>
                <a:buChar char="•"/>
                <a:defRPr/>
              </a:pPr>
              <a:r>
                <a:rPr lang="en-US" sz="1600" dirty="0">
                  <a:solidFill>
                    <a:srgbClr val="003745"/>
                  </a:solidFill>
                </a:rPr>
                <a:t>Data Analysis</a:t>
              </a:r>
            </a:p>
            <a:p>
              <a:pPr marL="171446" indent="-171446" defTabSz="914377">
                <a:spcBef>
                  <a:spcPts val="600"/>
                </a:spcBef>
                <a:buFont typeface="Arial" charset="0"/>
                <a:buChar char="•"/>
                <a:defRPr/>
              </a:pPr>
              <a:r>
                <a:rPr lang="en-US" sz="1600" dirty="0">
                  <a:solidFill>
                    <a:srgbClr val="003745"/>
                  </a:solidFill>
                </a:rPr>
                <a:t>Data Management</a:t>
              </a:r>
            </a:p>
            <a:p>
              <a:pPr marL="171446" indent="-171446" defTabSz="914377">
                <a:spcBef>
                  <a:spcPts val="600"/>
                </a:spcBef>
                <a:buFont typeface="Arial" charset="0"/>
                <a:buChar char="•"/>
                <a:defRPr/>
              </a:pPr>
              <a:r>
                <a:rPr lang="en-US" sz="1600" dirty="0">
                  <a:solidFill>
                    <a:srgbClr val="003745"/>
                  </a:solidFill>
                </a:rPr>
                <a:t>Data Quality</a:t>
              </a:r>
            </a:p>
            <a:p>
              <a:pPr marL="171446" indent="-171446" defTabSz="914377">
                <a:spcBef>
                  <a:spcPts val="600"/>
                </a:spcBef>
                <a:buFont typeface="Arial" charset="0"/>
                <a:buChar char="•"/>
                <a:defRPr/>
              </a:pPr>
              <a:r>
                <a:rPr lang="en-US" sz="1600" dirty="0">
                  <a:solidFill>
                    <a:srgbClr val="003745"/>
                  </a:solidFill>
                </a:rPr>
                <a:t>Data Dissemination &amp; Application</a:t>
              </a:r>
            </a:p>
          </p:txBody>
        </p:sp>
      </p:grpSp>
      <p:sp>
        <p:nvSpPr>
          <p:cNvPr id="18" name="Text Placeholder 2"/>
          <p:cNvSpPr>
            <a:spLocks noGrp="1"/>
          </p:cNvSpPr>
          <p:nvPr>
            <p:ph type="body" idx="13"/>
          </p:nvPr>
        </p:nvSpPr>
        <p:spPr>
          <a:xfrm>
            <a:off x="420556" y="977159"/>
            <a:ext cx="11336827" cy="1372105"/>
          </a:xfrm>
        </p:spPr>
        <p:txBody>
          <a:bodyPr>
            <a:noAutofit/>
          </a:bodyPr>
          <a:lstStyle/>
          <a:p>
            <a:r>
              <a:rPr lang="en-US" sz="1867" i="1" dirty="0">
                <a:solidFill>
                  <a:schemeClr val="bg1"/>
                </a:solidFill>
              </a:rPr>
              <a:t>The stewardship role requires establishing a strategy in support of a vision for a sustainable, healthy condom market; coordinating the efforts of all market actors to implement prioritized interventions; monitoring and regulating the quality of commodities; monitoring progress in market indicators; and collecting, analyzing and disseminating market data to better manage the market. </a:t>
            </a:r>
          </a:p>
        </p:txBody>
      </p:sp>
      <p:sp>
        <p:nvSpPr>
          <p:cNvPr id="4" name="Title 3"/>
          <p:cNvSpPr>
            <a:spLocks noGrp="1"/>
          </p:cNvSpPr>
          <p:nvPr>
            <p:ph type="title"/>
          </p:nvPr>
        </p:nvSpPr>
        <p:spPr>
          <a:xfrm>
            <a:off x="0" y="70110"/>
            <a:ext cx="12192000" cy="891487"/>
          </a:xfrm>
        </p:spPr>
        <p:txBody>
          <a:bodyPr anchor="ctr">
            <a:normAutofit/>
          </a:bodyPr>
          <a:lstStyle/>
          <a:p>
            <a:pPr algn="ctr"/>
            <a:r>
              <a:rPr lang="en-US" sz="3200" dirty="0">
                <a:solidFill>
                  <a:schemeClr val="bg1"/>
                </a:solidFill>
                <a:latin typeface="Georgia" charset="0"/>
                <a:ea typeface="Georgia" charset="0"/>
                <a:cs typeface="Georgia" charset="0"/>
              </a:rPr>
              <a:t>Best Practice </a:t>
            </a:r>
            <a:r>
              <a:rPr lang="mr-IN" sz="3200" dirty="0">
                <a:solidFill>
                  <a:schemeClr val="bg1"/>
                </a:solidFill>
                <a:latin typeface="Georgia" charset="0"/>
                <a:ea typeface="Georgia" charset="0"/>
                <a:cs typeface="Georgia" charset="0"/>
              </a:rPr>
              <a:t>–</a:t>
            </a:r>
            <a:r>
              <a:rPr lang="en-US" sz="3200" dirty="0">
                <a:solidFill>
                  <a:schemeClr val="bg1"/>
                </a:solidFill>
                <a:latin typeface="Georgia" charset="0"/>
                <a:ea typeface="Georgia" charset="0"/>
                <a:cs typeface="Georgia" charset="0"/>
              </a:rPr>
              <a:t> Highlighting the Market Stewardship Function</a:t>
            </a:r>
          </a:p>
        </p:txBody>
      </p:sp>
      <p:sp>
        <p:nvSpPr>
          <p:cNvPr id="20" name="TextBox 19"/>
          <p:cNvSpPr txBox="1"/>
          <p:nvPr/>
        </p:nvSpPr>
        <p:spPr>
          <a:xfrm>
            <a:off x="4413165" y="3187189"/>
            <a:ext cx="3464900" cy="2196361"/>
          </a:xfrm>
          <a:prstGeom prst="rect">
            <a:avLst/>
          </a:prstGeom>
          <a:noFill/>
        </p:spPr>
        <p:txBody>
          <a:bodyPr wrap="square" lIns="36000" tIns="36000" rIns="36000" bIns="36000" rtlCol="0">
            <a:spAutoFit/>
          </a:bodyPr>
          <a:lstStyle/>
          <a:p>
            <a:pPr defTabSz="914377">
              <a:spcBef>
                <a:spcPts val="200"/>
              </a:spcBef>
            </a:pPr>
            <a:endParaRPr lang="en-US" sz="1200" b="1" dirty="0">
              <a:solidFill>
                <a:srgbClr val="000000"/>
              </a:solidFill>
            </a:endParaRPr>
          </a:p>
          <a:p>
            <a:pPr marL="285744" indent="-285744" defTabSz="914377">
              <a:spcBef>
                <a:spcPts val="600"/>
              </a:spcBef>
              <a:buFont typeface="Arial" charset="0"/>
              <a:buChar char="•"/>
            </a:pPr>
            <a:r>
              <a:rPr lang="en-US" sz="1600" dirty="0">
                <a:solidFill>
                  <a:srgbClr val="003745"/>
                </a:solidFill>
              </a:rPr>
              <a:t>Mandate &amp; Governance</a:t>
            </a:r>
          </a:p>
          <a:p>
            <a:pPr marL="285744" indent="-285744" defTabSz="914377">
              <a:spcBef>
                <a:spcPts val="600"/>
              </a:spcBef>
              <a:buFont typeface="Arial" charset="0"/>
              <a:buChar char="•"/>
              <a:defRPr/>
            </a:pPr>
            <a:r>
              <a:rPr lang="en-US" sz="1600" dirty="0">
                <a:solidFill>
                  <a:srgbClr val="003745"/>
                </a:solidFill>
              </a:rPr>
              <a:t>Sufficient Funding sources</a:t>
            </a:r>
          </a:p>
          <a:p>
            <a:pPr marL="285744" indent="-285744" defTabSz="914377">
              <a:spcBef>
                <a:spcPts val="600"/>
              </a:spcBef>
              <a:buFont typeface="Arial" charset="0"/>
              <a:buChar char="•"/>
              <a:defRPr/>
            </a:pPr>
            <a:r>
              <a:rPr lang="en-US" sz="1600" dirty="0">
                <a:solidFill>
                  <a:srgbClr val="003745"/>
                </a:solidFill>
              </a:rPr>
              <a:t>Recognized Need </a:t>
            </a:r>
          </a:p>
          <a:p>
            <a:pPr marL="285744" indent="-285744" defTabSz="914377">
              <a:spcBef>
                <a:spcPts val="600"/>
              </a:spcBef>
              <a:buFont typeface="Arial" charset="0"/>
              <a:buChar char="•"/>
              <a:defRPr/>
            </a:pPr>
            <a:r>
              <a:rPr lang="en-US" sz="1600" dirty="0">
                <a:solidFill>
                  <a:srgbClr val="003745"/>
                </a:solidFill>
              </a:rPr>
              <a:t>Monitoring &amp; Evaluation</a:t>
            </a:r>
          </a:p>
          <a:p>
            <a:pPr marL="285744" indent="-285744" defTabSz="914377">
              <a:spcBef>
                <a:spcPts val="600"/>
              </a:spcBef>
              <a:buFont typeface="Arial" charset="0"/>
              <a:buChar char="•"/>
              <a:defRPr/>
            </a:pPr>
            <a:r>
              <a:rPr lang="en-US" sz="1600" dirty="0">
                <a:solidFill>
                  <a:srgbClr val="003745"/>
                </a:solidFill>
              </a:rPr>
              <a:t>Human Resources</a:t>
            </a:r>
          </a:p>
          <a:p>
            <a:pPr marL="285744" indent="-285744" defTabSz="914377">
              <a:spcBef>
                <a:spcPts val="600"/>
              </a:spcBef>
              <a:buFont typeface="Arial" charset="0"/>
              <a:buChar char="•"/>
              <a:defRPr/>
            </a:pPr>
            <a:r>
              <a:rPr lang="en-US" sz="1600" dirty="0">
                <a:solidFill>
                  <a:srgbClr val="003745"/>
                </a:solidFill>
              </a:rPr>
              <a:t>Structures in Place (</a:t>
            </a:r>
            <a:r>
              <a:rPr lang="en-US" sz="1600" dirty="0" err="1">
                <a:solidFill>
                  <a:srgbClr val="003745"/>
                </a:solidFill>
              </a:rPr>
              <a:t>ie</a:t>
            </a:r>
            <a:r>
              <a:rPr lang="en-US" sz="1600" dirty="0">
                <a:solidFill>
                  <a:srgbClr val="003745"/>
                </a:solidFill>
              </a:rPr>
              <a:t>, TWG)</a:t>
            </a:r>
          </a:p>
        </p:txBody>
      </p:sp>
      <p:sp>
        <p:nvSpPr>
          <p:cNvPr id="21" name="Rectangle 20"/>
          <p:cNvSpPr/>
          <p:nvPr/>
        </p:nvSpPr>
        <p:spPr>
          <a:xfrm>
            <a:off x="420556" y="6192396"/>
            <a:ext cx="10164371" cy="430887"/>
          </a:xfrm>
          <a:prstGeom prst="rect">
            <a:avLst/>
          </a:prstGeom>
        </p:spPr>
        <p:txBody>
          <a:bodyPr wrap="square">
            <a:spAutoFit/>
          </a:bodyPr>
          <a:lstStyle/>
          <a:p>
            <a:pPr defTabSz="914377"/>
            <a:r>
              <a:rPr lang="en-US" sz="1100" dirty="0">
                <a:solidFill>
                  <a:schemeClr val="bg1"/>
                </a:solidFill>
                <a:latin typeface="Georgia" charset="0"/>
                <a:ea typeface="Georgia" charset="0"/>
                <a:cs typeface="Georgia" charset="0"/>
              </a:rPr>
              <a:t>* Adapted from the </a:t>
            </a:r>
            <a:r>
              <a:rPr lang="en-US" sz="1100" dirty="0" err="1">
                <a:solidFill>
                  <a:schemeClr val="bg1"/>
                </a:solidFill>
                <a:latin typeface="Georgia" charset="0"/>
                <a:ea typeface="Georgia" charset="0"/>
                <a:cs typeface="Georgia" charset="0"/>
              </a:rPr>
              <a:t>Abt</a:t>
            </a:r>
            <a:r>
              <a:rPr lang="en-US" sz="1100" dirty="0">
                <a:solidFill>
                  <a:schemeClr val="bg1"/>
                </a:solidFill>
                <a:latin typeface="Georgia" charset="0"/>
                <a:ea typeface="Georgia" charset="0"/>
                <a:cs typeface="Georgia" charset="0"/>
              </a:rPr>
              <a:t> Associates: Total Market Approach Stewardship Capacity Assessment Report. http://</a:t>
            </a:r>
            <a:r>
              <a:rPr lang="en-US" sz="1100" dirty="0" err="1">
                <a:solidFill>
                  <a:schemeClr val="bg1"/>
                </a:solidFill>
                <a:latin typeface="Georgia" charset="0"/>
                <a:ea typeface="Georgia" charset="0"/>
                <a:cs typeface="Georgia" charset="0"/>
              </a:rPr>
              <a:t>www.rhsupplies.org</a:t>
            </a:r>
            <a:r>
              <a:rPr lang="en-US" sz="1100" dirty="0">
                <a:solidFill>
                  <a:schemeClr val="bg1"/>
                </a:solidFill>
                <a:latin typeface="Georgia" charset="0"/>
                <a:ea typeface="Georgia" charset="0"/>
                <a:cs typeface="Georgia" charset="0"/>
              </a:rPr>
              <a:t>/uploads/</a:t>
            </a:r>
            <a:r>
              <a:rPr lang="en-US" sz="1100" dirty="0" err="1">
                <a:solidFill>
                  <a:schemeClr val="bg1"/>
                </a:solidFill>
                <a:latin typeface="Georgia" charset="0"/>
                <a:ea typeface="Georgia" charset="0"/>
                <a:cs typeface="Georgia" charset="0"/>
              </a:rPr>
              <a:t>tx_rhscpublications</a:t>
            </a:r>
            <a:r>
              <a:rPr lang="en-US" sz="1100" dirty="0">
                <a:solidFill>
                  <a:schemeClr val="bg1"/>
                </a:solidFill>
                <a:latin typeface="Georgia" charset="0"/>
                <a:ea typeface="Georgia" charset="0"/>
                <a:cs typeface="Georgia" charset="0"/>
              </a:rPr>
              <a:t>/Total_Market_Approach_Stewardship_Capacity_Assessment_Report_-_07_31_15.....pdf</a:t>
            </a:r>
          </a:p>
        </p:txBody>
      </p:sp>
    </p:spTree>
    <p:extLst>
      <p:ext uri="{BB962C8B-B14F-4D97-AF65-F5344CB8AC3E}">
        <p14:creationId xmlns:p14="http://schemas.microsoft.com/office/powerpoint/2010/main" val="14445288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0" y="0"/>
            <a:ext cx="3987501" cy="6858000"/>
          </a:xfrm>
          <a:solidFill>
            <a:srgbClr val="16406C"/>
          </a:solidFill>
        </p:spPr>
        <p:txBody>
          <a:bodyPr>
            <a:normAutofit/>
          </a:bodyPr>
          <a:lstStyle/>
          <a:p>
            <a:pPr algn="ctr"/>
            <a:r>
              <a:rPr lang="en-US" sz="4000" dirty="0">
                <a:solidFill>
                  <a:schemeClr val="bg1"/>
                </a:solidFill>
                <a:latin typeface="Georgia" charset="0"/>
                <a:ea typeface="Georgia" charset="0"/>
                <a:cs typeface="Georgia" charset="0"/>
              </a:rPr>
              <a:t>Specific Intervention</a:t>
            </a:r>
            <a:br>
              <a:rPr lang="en-US" sz="4000" dirty="0">
                <a:solidFill>
                  <a:schemeClr val="bg1"/>
                </a:solidFill>
                <a:latin typeface="Georgia" charset="0"/>
                <a:ea typeface="Georgia" charset="0"/>
                <a:cs typeface="Georgia" charset="0"/>
              </a:rPr>
            </a:br>
            <a:r>
              <a:rPr lang="en-US" sz="4000" dirty="0">
                <a:solidFill>
                  <a:schemeClr val="bg1"/>
                </a:solidFill>
                <a:latin typeface="Georgia" charset="0"/>
                <a:ea typeface="Georgia" charset="0"/>
                <a:cs typeface="Georgia" charset="0"/>
              </a:rPr>
              <a:t>2</a:t>
            </a:r>
          </a:p>
        </p:txBody>
      </p:sp>
      <p:sp>
        <p:nvSpPr>
          <p:cNvPr id="3" name="Content Placeholder 2"/>
          <p:cNvSpPr>
            <a:spLocks noGrp="1"/>
          </p:cNvSpPr>
          <p:nvPr>
            <p:ph idx="1"/>
          </p:nvPr>
        </p:nvSpPr>
        <p:spPr>
          <a:xfrm>
            <a:off x="4150851" y="2109019"/>
            <a:ext cx="7594899" cy="2728452"/>
          </a:xfrm>
        </p:spPr>
        <p:txBody>
          <a:bodyPr>
            <a:normAutofit/>
          </a:bodyPr>
          <a:lstStyle/>
          <a:p>
            <a:pPr marL="0" indent="0" algn="ctr" defTabSz="1219170">
              <a:lnSpc>
                <a:spcPts val="4500"/>
              </a:lnSpc>
              <a:spcBef>
                <a:spcPts val="0"/>
              </a:spcBef>
              <a:buNone/>
            </a:pPr>
            <a:r>
              <a:rPr lang="en-US" sz="3200" i="1" dirty="0">
                <a:solidFill>
                  <a:schemeClr val="bg1"/>
                </a:solidFill>
                <a:latin typeface="Georgia" charset="0"/>
                <a:ea typeface="Georgia" charset="0"/>
                <a:cs typeface="Georgia" charset="0"/>
              </a:rPr>
              <a:t>Invest resources in building market information as a public good for evidence-based decision making at all levels of the market.</a:t>
            </a:r>
            <a:endParaRPr lang="en-US" sz="3200" dirty="0">
              <a:solidFill>
                <a:schemeClr val="bg1"/>
              </a:solidFill>
              <a:latin typeface="Georgia" charset="0"/>
              <a:ea typeface="Georgia" charset="0"/>
              <a:cs typeface="Georgia" charset="0"/>
            </a:endParaRPr>
          </a:p>
        </p:txBody>
      </p:sp>
      <p:cxnSp>
        <p:nvCxnSpPr>
          <p:cNvPr id="7" name="Straight Connector 6"/>
          <p:cNvCxnSpPr/>
          <p:nvPr/>
        </p:nvCxnSpPr>
        <p:spPr>
          <a:xfrm>
            <a:off x="3860800" y="673100"/>
            <a:ext cx="0" cy="557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08361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41DEB45-4958-4EA6-9B3D-B26D8E790931}"/>
              </a:ext>
            </a:extLst>
          </p:cNvPr>
          <p:cNvSpPr>
            <a:spLocks noGrp="1"/>
          </p:cNvSpPr>
          <p:nvPr>
            <p:ph type="title"/>
          </p:nvPr>
        </p:nvSpPr>
        <p:spPr>
          <a:xfrm>
            <a:off x="0" y="280220"/>
            <a:ext cx="12192000" cy="846667"/>
          </a:xfrm>
        </p:spPr>
        <p:txBody>
          <a:bodyPr>
            <a:normAutofit/>
          </a:bodyPr>
          <a:lstStyle/>
          <a:p>
            <a:pPr algn="ctr"/>
            <a:r>
              <a:rPr lang="en-US" sz="4267" dirty="0">
                <a:solidFill>
                  <a:schemeClr val="bg1"/>
                </a:solidFill>
                <a:latin typeface="Georgia" charset="0"/>
                <a:ea typeface="Georgia" charset="0"/>
                <a:cs typeface="Georgia" charset="0"/>
              </a:rPr>
              <a:t>Market Intelligence</a:t>
            </a:r>
          </a:p>
        </p:txBody>
      </p:sp>
      <p:graphicFrame>
        <p:nvGraphicFramePr>
          <p:cNvPr id="5" name="Content Placeholder 4">
            <a:extLst>
              <a:ext uri="{FF2B5EF4-FFF2-40B4-BE49-F238E27FC236}">
                <a16:creationId xmlns="" xmlns:a16="http://schemas.microsoft.com/office/drawing/2014/main" id="{6E2592BE-558B-4B66-ABD4-F3222432088B}"/>
              </a:ext>
            </a:extLst>
          </p:cNvPr>
          <p:cNvGraphicFramePr>
            <a:graphicFrameLocks noGrp="1"/>
          </p:cNvGraphicFramePr>
          <p:nvPr>
            <p:ph idx="1"/>
            <p:extLst>
              <p:ext uri="{D42A27DB-BD31-4B8C-83A1-F6EECF244321}">
                <p14:modId xmlns:p14="http://schemas.microsoft.com/office/powerpoint/2010/main" val="1859232992"/>
              </p:ext>
            </p:extLst>
          </p:nvPr>
        </p:nvGraphicFramePr>
        <p:xfrm>
          <a:off x="317734" y="1308685"/>
          <a:ext cx="11556532" cy="4876924"/>
        </p:xfrm>
        <a:graphic>
          <a:graphicData uri="http://schemas.openxmlformats.org/drawingml/2006/table">
            <a:tbl>
              <a:tblPr firstRow="1" bandRow="1">
                <a:tableStyleId>{5C22544A-7EE6-4342-B048-85BDC9FD1C3A}</a:tableStyleId>
              </a:tblPr>
              <a:tblGrid>
                <a:gridCol w="1672101">
                  <a:extLst>
                    <a:ext uri="{9D8B030D-6E8A-4147-A177-3AD203B41FA5}">
                      <a16:colId xmlns="" xmlns:a16="http://schemas.microsoft.com/office/drawing/2014/main" val="2592937039"/>
                    </a:ext>
                  </a:extLst>
                </a:gridCol>
                <a:gridCol w="5257169">
                  <a:extLst>
                    <a:ext uri="{9D8B030D-6E8A-4147-A177-3AD203B41FA5}">
                      <a16:colId xmlns="" xmlns:a16="http://schemas.microsoft.com/office/drawing/2014/main" val="2133437222"/>
                    </a:ext>
                  </a:extLst>
                </a:gridCol>
                <a:gridCol w="1623825">
                  <a:extLst>
                    <a:ext uri="{9D8B030D-6E8A-4147-A177-3AD203B41FA5}">
                      <a16:colId xmlns="" xmlns:a16="http://schemas.microsoft.com/office/drawing/2014/main" val="1926244790"/>
                    </a:ext>
                  </a:extLst>
                </a:gridCol>
                <a:gridCol w="3003437">
                  <a:extLst>
                    <a:ext uri="{9D8B030D-6E8A-4147-A177-3AD203B41FA5}">
                      <a16:colId xmlns="" xmlns:a16="http://schemas.microsoft.com/office/drawing/2014/main" val="1655395763"/>
                    </a:ext>
                  </a:extLst>
                </a:gridCol>
              </a:tblGrid>
              <a:tr h="350279">
                <a:tc>
                  <a:txBody>
                    <a:bodyPr/>
                    <a:lstStyle/>
                    <a:p>
                      <a:pPr algn="ctr"/>
                      <a:r>
                        <a:rPr lang="en-US" sz="1500" dirty="0">
                          <a:solidFill>
                            <a:schemeClr val="bg1"/>
                          </a:solidFill>
                        </a:rPr>
                        <a:t>Type</a:t>
                      </a:r>
                    </a:p>
                  </a:txBody>
                  <a:tcPr marL="98447" marR="98447" marT="49224" marB="49224" anchor="ctr">
                    <a:solidFill>
                      <a:srgbClr val="16406C"/>
                    </a:solidFill>
                  </a:tcPr>
                </a:tc>
                <a:tc>
                  <a:txBody>
                    <a:bodyPr/>
                    <a:lstStyle/>
                    <a:p>
                      <a:pPr algn="ctr"/>
                      <a:r>
                        <a:rPr lang="en-US" sz="1500" dirty="0">
                          <a:solidFill>
                            <a:schemeClr val="bg1"/>
                          </a:solidFill>
                        </a:rPr>
                        <a:t>Information collected</a:t>
                      </a:r>
                    </a:p>
                  </a:txBody>
                  <a:tcPr marL="98447" marR="98447" marT="49224" marB="49224" anchor="ctr">
                    <a:solidFill>
                      <a:srgbClr val="16406C"/>
                    </a:solidFill>
                  </a:tcPr>
                </a:tc>
                <a:tc>
                  <a:txBody>
                    <a:bodyPr/>
                    <a:lstStyle/>
                    <a:p>
                      <a:pPr algn="ctr"/>
                      <a:r>
                        <a:rPr lang="en-US" sz="1500" dirty="0">
                          <a:solidFill>
                            <a:schemeClr val="bg1"/>
                          </a:solidFill>
                        </a:rPr>
                        <a:t>Frequency</a:t>
                      </a:r>
                    </a:p>
                  </a:txBody>
                  <a:tcPr marL="98447" marR="98447" marT="49224" marB="49224" anchor="ctr">
                    <a:solidFill>
                      <a:srgbClr val="16406C"/>
                    </a:solidFill>
                  </a:tcPr>
                </a:tc>
                <a:tc>
                  <a:txBody>
                    <a:bodyPr/>
                    <a:lstStyle/>
                    <a:p>
                      <a:pPr algn="ctr"/>
                      <a:r>
                        <a:rPr lang="en-US" sz="1500" dirty="0">
                          <a:solidFill>
                            <a:schemeClr val="bg1"/>
                          </a:solidFill>
                        </a:rPr>
                        <a:t>Agency </a:t>
                      </a:r>
                    </a:p>
                  </a:txBody>
                  <a:tcPr marL="98447" marR="98447" marT="49224" marB="49224" anchor="ctr">
                    <a:solidFill>
                      <a:srgbClr val="16406C"/>
                    </a:solidFill>
                  </a:tcPr>
                </a:tc>
                <a:extLst>
                  <a:ext uri="{0D108BD9-81ED-4DB2-BD59-A6C34878D82A}">
                    <a16:rowId xmlns="" xmlns:a16="http://schemas.microsoft.com/office/drawing/2014/main" val="2933639282"/>
                  </a:ext>
                </a:extLst>
              </a:tr>
              <a:tr h="914300">
                <a:tc>
                  <a:txBody>
                    <a:bodyPr/>
                    <a:lstStyle/>
                    <a:p>
                      <a:pPr algn="ctr"/>
                      <a:r>
                        <a:rPr lang="en-US" sz="1600" b="1" i="1" dirty="0"/>
                        <a:t>Population</a:t>
                      </a:r>
                      <a:r>
                        <a:rPr lang="en-US" sz="1600" b="1" i="1" baseline="0" dirty="0"/>
                        <a:t>-Based Surveys</a:t>
                      </a:r>
                      <a:endParaRPr lang="en-US" sz="1600" b="1" i="1" dirty="0"/>
                    </a:p>
                  </a:txBody>
                  <a:tcPr marL="98447" marR="98447" marT="49224" marB="49224" anchor="ctr">
                    <a:solidFill>
                      <a:srgbClr val="90C3C6"/>
                    </a:solidFill>
                  </a:tcPr>
                </a:tc>
                <a:tc>
                  <a:txBody>
                    <a:bodyPr/>
                    <a:lstStyle/>
                    <a:p>
                      <a:pPr algn="l"/>
                      <a:r>
                        <a:rPr lang="en-US" sz="1500" dirty="0"/>
                        <a:t>Demographic</a:t>
                      </a:r>
                      <a:r>
                        <a:rPr lang="en-US" sz="1500" baseline="0" dirty="0"/>
                        <a:t> and Health Surveys including AIS, SPA, population-based HIV and sexual behavior surveys</a:t>
                      </a:r>
                      <a:endParaRPr lang="en-US" sz="1500" dirty="0"/>
                    </a:p>
                  </a:txBody>
                  <a:tcPr marL="98447" marR="98447" marT="49224" marB="49224" anchor="ctr">
                    <a:solidFill>
                      <a:srgbClr val="90C3C6"/>
                    </a:solidFill>
                  </a:tcPr>
                </a:tc>
                <a:tc>
                  <a:txBody>
                    <a:bodyPr/>
                    <a:lstStyle/>
                    <a:p>
                      <a:pPr algn="ctr"/>
                      <a:r>
                        <a:rPr lang="en-US" sz="1500" dirty="0"/>
                        <a:t>Once</a:t>
                      </a:r>
                      <a:r>
                        <a:rPr lang="en-US" sz="1500" baseline="0" dirty="0"/>
                        <a:t> every two years</a:t>
                      </a:r>
                      <a:endParaRPr lang="en-US" sz="1500" dirty="0"/>
                    </a:p>
                  </a:txBody>
                  <a:tcPr marL="98447" marR="98447" marT="49224" marB="49224" anchor="ctr">
                    <a:solidFill>
                      <a:srgbClr val="90C3C6"/>
                    </a:solidFill>
                  </a:tcPr>
                </a:tc>
                <a:tc>
                  <a:txBody>
                    <a:bodyPr/>
                    <a:lstStyle/>
                    <a:p>
                      <a:pPr algn="l"/>
                      <a:r>
                        <a:rPr lang="en-US" sz="1500" dirty="0"/>
                        <a:t>Government agency</a:t>
                      </a:r>
                      <a:r>
                        <a:rPr lang="en-US" sz="1500" baseline="0" dirty="0"/>
                        <a:t> </a:t>
                      </a:r>
                      <a:endParaRPr lang="en-US" sz="1500" dirty="0"/>
                    </a:p>
                  </a:txBody>
                  <a:tcPr marL="98447" marR="98447" marT="49224" marB="49224" anchor="ctr">
                    <a:solidFill>
                      <a:srgbClr val="90C3C6"/>
                    </a:solidFill>
                  </a:tcPr>
                </a:tc>
                <a:extLst>
                  <a:ext uri="{0D108BD9-81ED-4DB2-BD59-A6C34878D82A}">
                    <a16:rowId xmlns="" xmlns:a16="http://schemas.microsoft.com/office/drawing/2014/main" val="10001"/>
                  </a:ext>
                </a:extLst>
              </a:tr>
              <a:tr h="992528">
                <a:tc>
                  <a:txBody>
                    <a:bodyPr/>
                    <a:lstStyle/>
                    <a:p>
                      <a:pPr algn="ctr"/>
                      <a:r>
                        <a:rPr lang="en-US" sz="1600" b="1" i="1" dirty="0"/>
                        <a:t>Market Overview</a:t>
                      </a:r>
                    </a:p>
                  </a:txBody>
                  <a:tcPr marL="98447" marR="98447" marT="49224" marB="49224" anchor="ctr"/>
                </a:tc>
                <a:tc>
                  <a:txBody>
                    <a:bodyPr/>
                    <a:lstStyle/>
                    <a:p>
                      <a:pPr algn="l"/>
                      <a:r>
                        <a:rPr lang="en-US" sz="1500" dirty="0"/>
                        <a:t>Use over Need analysis (based on UNAIDS calculator), types and numbers of market players, distribution volumes (reported by players), brands and variants, recommended prices and % reliance on subsidy</a:t>
                      </a:r>
                    </a:p>
                  </a:txBody>
                  <a:tcPr marL="98447" marR="98447" marT="49224" marB="49224" anchor="ctr"/>
                </a:tc>
                <a:tc>
                  <a:txBody>
                    <a:bodyPr/>
                    <a:lstStyle/>
                    <a:p>
                      <a:pPr algn="ctr"/>
                      <a:r>
                        <a:rPr lang="en-US" sz="1500" dirty="0"/>
                        <a:t>Once a year</a:t>
                      </a:r>
                    </a:p>
                  </a:txBody>
                  <a:tcPr marL="98447" marR="98447" marT="49224" marB="49224" anchor="ctr"/>
                </a:tc>
                <a:tc>
                  <a:txBody>
                    <a:bodyPr/>
                    <a:lstStyle/>
                    <a:p>
                      <a:pPr algn="l"/>
                      <a:r>
                        <a:rPr lang="en-US" sz="1500" dirty="0"/>
                        <a:t>Market Facilitator &amp; key Government agency lead (with direct inputs from market players)</a:t>
                      </a:r>
                    </a:p>
                  </a:txBody>
                  <a:tcPr marL="98447" marR="98447" marT="49224" marB="49224" anchor="ctr"/>
                </a:tc>
                <a:extLst>
                  <a:ext uri="{0D108BD9-81ED-4DB2-BD59-A6C34878D82A}">
                    <a16:rowId xmlns="" xmlns:a16="http://schemas.microsoft.com/office/drawing/2014/main" val="1227777026"/>
                  </a:ext>
                </a:extLst>
              </a:tr>
              <a:tr h="1033936">
                <a:tc>
                  <a:txBody>
                    <a:bodyPr/>
                    <a:lstStyle/>
                    <a:p>
                      <a:pPr algn="ctr"/>
                      <a:r>
                        <a:rPr lang="en-US" sz="1600" b="1" i="1" dirty="0"/>
                        <a:t>Market Audits/</a:t>
                      </a:r>
                    </a:p>
                    <a:p>
                      <a:pPr algn="ctr"/>
                      <a:r>
                        <a:rPr lang="en-US" sz="1600" b="1" i="1" dirty="0"/>
                        <a:t>Surveys (along the value chain)</a:t>
                      </a:r>
                    </a:p>
                  </a:txBody>
                  <a:tcPr marL="98447" marR="98447" marT="49224" marB="49224" anchor="ctr">
                    <a:solidFill>
                      <a:srgbClr val="90C3C6"/>
                    </a:solidFill>
                  </a:tcPr>
                </a:tc>
                <a:tc>
                  <a:txBody>
                    <a:bodyPr/>
                    <a:lstStyle/>
                    <a:p>
                      <a:pPr algn="l"/>
                      <a:r>
                        <a:rPr lang="en-US" sz="1500" dirty="0"/>
                        <a:t>Information by brand and channel – availability,  distribution volumes, consumer and trade prices, trade and consumer promotions, off-take (average monthly/quarterly distribution)</a:t>
                      </a:r>
                    </a:p>
                  </a:txBody>
                  <a:tcPr marL="98447" marR="98447" marT="49224" marB="49224" anchor="ctr">
                    <a:solidFill>
                      <a:srgbClr val="90C3C6"/>
                    </a:solidFill>
                  </a:tcPr>
                </a:tc>
                <a:tc>
                  <a:txBody>
                    <a:bodyPr/>
                    <a:lstStyle/>
                    <a:p>
                      <a:pPr algn="ctr"/>
                      <a:r>
                        <a:rPr lang="en-US" sz="1500" dirty="0"/>
                        <a:t>Quarterly</a:t>
                      </a:r>
                    </a:p>
                  </a:txBody>
                  <a:tcPr marL="98447" marR="98447" marT="49224" marB="49224" anchor="ctr">
                    <a:solidFill>
                      <a:srgbClr val="90C3C6"/>
                    </a:solidFill>
                  </a:tcPr>
                </a:tc>
                <a:tc>
                  <a:txBody>
                    <a:bodyPr/>
                    <a:lstStyle/>
                    <a:p>
                      <a:pPr algn="l"/>
                      <a:r>
                        <a:rPr lang="en-US" sz="1500" dirty="0"/>
                        <a:t>Market Facilitator (outsourced to a research agency) </a:t>
                      </a:r>
                    </a:p>
                  </a:txBody>
                  <a:tcPr marL="98447" marR="98447" marT="49224" marB="49224" anchor="ctr">
                    <a:solidFill>
                      <a:srgbClr val="90C3C6"/>
                    </a:solidFill>
                  </a:tcPr>
                </a:tc>
                <a:extLst>
                  <a:ext uri="{0D108BD9-81ED-4DB2-BD59-A6C34878D82A}">
                    <a16:rowId xmlns="" xmlns:a16="http://schemas.microsoft.com/office/drawing/2014/main" val="4163746921"/>
                  </a:ext>
                </a:extLst>
              </a:tr>
              <a:tr h="914300">
                <a:tc>
                  <a:txBody>
                    <a:bodyPr/>
                    <a:lstStyle/>
                    <a:p>
                      <a:pPr algn="ctr"/>
                      <a:r>
                        <a:rPr lang="en-US" sz="1600" b="1" i="1" dirty="0"/>
                        <a:t>Target Group Surveys </a:t>
                      </a:r>
                    </a:p>
                  </a:txBody>
                  <a:tcPr marL="98447" marR="98447" marT="49224" marB="49224" anchor="ctr">
                    <a:solidFill>
                      <a:srgbClr val="E7EFEC"/>
                    </a:solidFill>
                  </a:tcPr>
                </a:tc>
                <a:tc>
                  <a:txBody>
                    <a:bodyPr/>
                    <a:lstStyle/>
                    <a:p>
                      <a:pPr algn="l"/>
                      <a:r>
                        <a:rPr lang="en-US" sz="1500" dirty="0"/>
                        <a:t>Qualitative surveys to understand socio-cultural barriers to condom use among target populations, including most at-risk populations, youth and other vulnerable populations</a:t>
                      </a:r>
                    </a:p>
                  </a:txBody>
                  <a:tcPr marL="98447" marR="98447" marT="49224" marB="49224" anchor="ctr">
                    <a:solidFill>
                      <a:srgbClr val="E7EFEC"/>
                    </a:solidFill>
                  </a:tcPr>
                </a:tc>
                <a:tc>
                  <a:txBody>
                    <a:bodyPr/>
                    <a:lstStyle/>
                    <a:p>
                      <a:pPr algn="ctr"/>
                      <a:r>
                        <a:rPr lang="en-US" sz="1500" dirty="0"/>
                        <a:t>Once every two years</a:t>
                      </a:r>
                    </a:p>
                  </a:txBody>
                  <a:tcPr marL="98447" marR="98447" marT="49224" marB="49224" anchor="ctr">
                    <a:solidFill>
                      <a:srgbClr val="E7EFEC"/>
                    </a:solidFill>
                  </a:tcPr>
                </a:tc>
                <a:tc>
                  <a:txBody>
                    <a:bodyPr/>
                    <a:lstStyle/>
                    <a:p>
                      <a:pPr algn="l"/>
                      <a:r>
                        <a:rPr lang="en-US" sz="1500" dirty="0"/>
                        <a:t>Existing HIV/FP partners/SBC lead agency/Market Facilitator along with key Government agency lead</a:t>
                      </a:r>
                    </a:p>
                  </a:txBody>
                  <a:tcPr marL="98447" marR="98447" marT="49224" marB="49224" anchor="ctr">
                    <a:solidFill>
                      <a:srgbClr val="E7EFEC"/>
                    </a:solidFill>
                  </a:tcPr>
                </a:tc>
                <a:extLst>
                  <a:ext uri="{0D108BD9-81ED-4DB2-BD59-A6C34878D82A}">
                    <a16:rowId xmlns="" xmlns:a16="http://schemas.microsoft.com/office/drawing/2014/main" val="1473203784"/>
                  </a:ext>
                </a:extLst>
              </a:tr>
              <a:tr h="651261">
                <a:tc>
                  <a:txBody>
                    <a:bodyPr/>
                    <a:lstStyle/>
                    <a:p>
                      <a:pPr algn="ctr"/>
                      <a:r>
                        <a:rPr lang="en-US" sz="1600" b="1" i="1" dirty="0"/>
                        <a:t>Consumer Segmentation</a:t>
                      </a:r>
                    </a:p>
                  </a:txBody>
                  <a:tcPr marL="98447" marR="98447" marT="49224" marB="49224" anchor="ctr">
                    <a:solidFill>
                      <a:srgbClr val="90C3C6"/>
                    </a:solidFill>
                  </a:tcPr>
                </a:tc>
                <a:tc>
                  <a:txBody>
                    <a:bodyPr/>
                    <a:lstStyle/>
                    <a:p>
                      <a:pPr algn="l"/>
                      <a:r>
                        <a:rPr lang="en-US" sz="1500" dirty="0"/>
                        <a:t>To identify clusters of consumers for improved condom promotion and marketing efforts</a:t>
                      </a:r>
                    </a:p>
                  </a:txBody>
                  <a:tcPr marL="98447" marR="98447" marT="49224" marB="49224" anchor="ctr">
                    <a:solidFill>
                      <a:srgbClr val="90C3C6"/>
                    </a:solidFill>
                  </a:tcPr>
                </a:tc>
                <a:tc>
                  <a:txBody>
                    <a:bodyPr/>
                    <a:lstStyle/>
                    <a:p>
                      <a:pPr algn="ctr"/>
                      <a:r>
                        <a:rPr lang="en-US" sz="1500" dirty="0"/>
                        <a:t>Once in 3-4 years </a:t>
                      </a:r>
                    </a:p>
                  </a:txBody>
                  <a:tcPr marL="98447" marR="98447" marT="49224" marB="49224" anchor="ctr">
                    <a:solidFill>
                      <a:srgbClr val="90C3C6"/>
                    </a:solidFill>
                  </a:tcPr>
                </a:tc>
                <a:tc>
                  <a:txBody>
                    <a:bodyPr/>
                    <a:lstStyle/>
                    <a:p>
                      <a:pPr algn="l"/>
                      <a:r>
                        <a:rPr lang="en-US" sz="1500" dirty="0"/>
                        <a:t>Market Facilitator (in partnership with private players)</a:t>
                      </a:r>
                    </a:p>
                  </a:txBody>
                  <a:tcPr marL="98447" marR="98447" marT="49224" marB="49224" anchor="ctr">
                    <a:solidFill>
                      <a:srgbClr val="90C3C6"/>
                    </a:solidFill>
                  </a:tcPr>
                </a:tc>
                <a:extLst>
                  <a:ext uri="{0D108BD9-81ED-4DB2-BD59-A6C34878D82A}">
                    <a16:rowId xmlns="" xmlns:a16="http://schemas.microsoft.com/office/drawing/2014/main" val="1244331098"/>
                  </a:ext>
                </a:extLst>
              </a:tr>
            </a:tbl>
          </a:graphicData>
        </a:graphic>
      </p:graphicFrame>
    </p:spTree>
    <p:extLst>
      <p:ext uri="{BB962C8B-B14F-4D97-AF65-F5344CB8AC3E}">
        <p14:creationId xmlns:p14="http://schemas.microsoft.com/office/powerpoint/2010/main" val="17316233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50D86B1-EE1C-46F5-9CEB-1B3DBAA3595D}"/>
              </a:ext>
            </a:extLst>
          </p:cNvPr>
          <p:cNvSpPr>
            <a:spLocks noGrp="1"/>
          </p:cNvSpPr>
          <p:nvPr>
            <p:ph type="title"/>
          </p:nvPr>
        </p:nvSpPr>
        <p:spPr>
          <a:xfrm>
            <a:off x="18" y="1"/>
            <a:ext cx="12191999" cy="788131"/>
          </a:xfrm>
        </p:spPr>
        <p:txBody>
          <a:bodyPr>
            <a:normAutofit/>
          </a:bodyPr>
          <a:lstStyle/>
          <a:p>
            <a:r>
              <a:rPr lang="en-US" sz="4800" dirty="0">
                <a:solidFill>
                  <a:schemeClr val="bg1"/>
                </a:solidFill>
              </a:rPr>
              <a:t>Market Overview Research -- detail</a:t>
            </a:r>
          </a:p>
        </p:txBody>
      </p:sp>
      <p:graphicFrame>
        <p:nvGraphicFramePr>
          <p:cNvPr id="7" name="Content Placeholder 4">
            <a:extLst>
              <a:ext uri="{FF2B5EF4-FFF2-40B4-BE49-F238E27FC236}">
                <a16:creationId xmlns="" xmlns:a16="http://schemas.microsoft.com/office/drawing/2014/main" id="{6E2592BE-558B-4B66-ABD4-F3222432088B}"/>
              </a:ext>
            </a:extLst>
          </p:cNvPr>
          <p:cNvGraphicFramePr>
            <a:graphicFrameLocks/>
          </p:cNvGraphicFramePr>
          <p:nvPr>
            <p:extLst>
              <p:ext uri="{D42A27DB-BD31-4B8C-83A1-F6EECF244321}">
                <p14:modId xmlns:p14="http://schemas.microsoft.com/office/powerpoint/2010/main" val="705993326"/>
              </p:ext>
            </p:extLst>
          </p:nvPr>
        </p:nvGraphicFramePr>
        <p:xfrm>
          <a:off x="364355" y="975616"/>
          <a:ext cx="11635868" cy="4719923"/>
        </p:xfrm>
        <a:graphic>
          <a:graphicData uri="http://schemas.openxmlformats.org/drawingml/2006/table">
            <a:tbl>
              <a:tblPr firstRow="1" bandRow="1">
                <a:tableStyleId>{5C22544A-7EE6-4342-B048-85BDC9FD1C3A}</a:tableStyleId>
              </a:tblPr>
              <a:tblGrid>
                <a:gridCol w="2807849">
                  <a:extLst>
                    <a:ext uri="{9D8B030D-6E8A-4147-A177-3AD203B41FA5}">
                      <a16:colId xmlns="" xmlns:a16="http://schemas.microsoft.com/office/drawing/2014/main" val="2592937039"/>
                    </a:ext>
                  </a:extLst>
                </a:gridCol>
                <a:gridCol w="8828019">
                  <a:extLst>
                    <a:ext uri="{9D8B030D-6E8A-4147-A177-3AD203B41FA5}">
                      <a16:colId xmlns="" xmlns:a16="http://schemas.microsoft.com/office/drawing/2014/main" val="2133437222"/>
                    </a:ext>
                  </a:extLst>
                </a:gridCol>
              </a:tblGrid>
              <a:tr h="1014675">
                <a:tc>
                  <a:txBody>
                    <a:bodyPr/>
                    <a:lstStyle/>
                    <a:p>
                      <a:pPr algn="ctr"/>
                      <a:r>
                        <a:rPr lang="en-US" sz="2400" dirty="0">
                          <a:solidFill>
                            <a:schemeClr val="bg1"/>
                          </a:solidFill>
                        </a:rPr>
                        <a:t>Type</a:t>
                      </a:r>
                    </a:p>
                  </a:txBody>
                  <a:tcPr marL="98447" marR="98447" marT="49224" marB="49224" anchor="ctr">
                    <a:solidFill>
                      <a:srgbClr val="16406C"/>
                    </a:solidFill>
                  </a:tcPr>
                </a:tc>
                <a:tc>
                  <a:txBody>
                    <a:bodyPr/>
                    <a:lstStyle/>
                    <a:p>
                      <a:pPr algn="ctr"/>
                      <a:r>
                        <a:rPr lang="en-US" sz="2400" dirty="0">
                          <a:solidFill>
                            <a:schemeClr val="bg1"/>
                          </a:solidFill>
                        </a:rPr>
                        <a:t>Description</a:t>
                      </a:r>
                    </a:p>
                  </a:txBody>
                  <a:tcPr marL="98447" marR="98447" marT="49224" marB="49224" anchor="ctr">
                    <a:solidFill>
                      <a:srgbClr val="16406C"/>
                    </a:solidFill>
                  </a:tcPr>
                </a:tc>
                <a:extLst>
                  <a:ext uri="{0D108BD9-81ED-4DB2-BD59-A6C34878D82A}">
                    <a16:rowId xmlns="" xmlns:a16="http://schemas.microsoft.com/office/drawing/2014/main" val="2933639282"/>
                  </a:ext>
                </a:extLst>
              </a:tr>
              <a:tr h="3593363">
                <a:tc>
                  <a:txBody>
                    <a:bodyPr/>
                    <a:lstStyle/>
                    <a:p>
                      <a:pPr algn="ctr"/>
                      <a:r>
                        <a:rPr lang="en-US" sz="2400" b="1" i="1" dirty="0"/>
                        <a:t>Market Overview</a:t>
                      </a:r>
                    </a:p>
                  </a:txBody>
                  <a:tcPr marL="98447" marR="98447" marT="49224" marB="49224" anchor="ctr">
                    <a:solidFill>
                      <a:srgbClr val="CAE4F6"/>
                    </a:solidFill>
                  </a:tcPr>
                </a:tc>
                <a:tc>
                  <a:txBody>
                    <a:bodyPr/>
                    <a:lstStyle/>
                    <a:p>
                      <a:pPr marL="171450" indent="-171450">
                        <a:spcAft>
                          <a:spcPts val="800"/>
                        </a:spcAft>
                        <a:buFont typeface="Arial" charset="0"/>
                        <a:buChar char="•"/>
                      </a:pPr>
                      <a:r>
                        <a:rPr lang="en-US" sz="2100" dirty="0"/>
                        <a:t>Consolidated by Market Facilitator to support national lead agency (e.g., CWG) and reported monthly by market actors involved in distribution and promotion of condoms </a:t>
                      </a:r>
                    </a:p>
                    <a:p>
                      <a:pPr marL="171450" indent="-171450">
                        <a:spcAft>
                          <a:spcPts val="800"/>
                        </a:spcAft>
                        <a:buFont typeface="Arial" charset="0"/>
                        <a:buChar char="•"/>
                      </a:pPr>
                      <a:r>
                        <a:rPr lang="en-US" sz="2100" dirty="0"/>
                        <a:t>Facilitated by an independent agency (to ensure comprehensive and transparent report) and used to inform forecasting and planning for future procurements as well as resource allocation for condom programming</a:t>
                      </a:r>
                    </a:p>
                    <a:p>
                      <a:pPr marL="171450" indent="-171450">
                        <a:spcAft>
                          <a:spcPts val="800"/>
                        </a:spcAft>
                        <a:buFont typeface="Arial" charset="0"/>
                        <a:buChar char="•"/>
                      </a:pPr>
                      <a:r>
                        <a:rPr lang="en-US" sz="2100" dirty="0"/>
                        <a:t>Recommended to include additional market performance indicators once Condom Vision and Strategic Framework are finalized</a:t>
                      </a:r>
                    </a:p>
                    <a:p>
                      <a:pPr marL="171450" indent="-171450">
                        <a:spcAft>
                          <a:spcPts val="800"/>
                        </a:spcAft>
                        <a:buFont typeface="Arial" charset="0"/>
                        <a:buChar char="•"/>
                      </a:pPr>
                      <a:r>
                        <a:rPr lang="en-US" sz="2100" dirty="0"/>
                        <a:t>Build on baseline information collected from initial market assessments </a:t>
                      </a:r>
                    </a:p>
                    <a:p>
                      <a:pPr algn="l">
                        <a:spcAft>
                          <a:spcPts val="800"/>
                        </a:spcAft>
                      </a:pPr>
                      <a:endParaRPr lang="en-US" sz="2100" dirty="0"/>
                    </a:p>
                  </a:txBody>
                  <a:tcPr marL="98447" marR="98447" marT="49224" marB="49224" anchor="ctr">
                    <a:solidFill>
                      <a:srgbClr val="CAE4F6"/>
                    </a:solidFill>
                  </a:tcPr>
                </a:tc>
                <a:extLst>
                  <a:ext uri="{0D108BD9-81ED-4DB2-BD59-A6C34878D82A}">
                    <a16:rowId xmlns="" xmlns:a16="http://schemas.microsoft.com/office/drawing/2014/main" val="1227777026"/>
                  </a:ext>
                </a:extLst>
              </a:tr>
            </a:tbl>
          </a:graphicData>
        </a:graphic>
      </p:graphicFrame>
    </p:spTree>
    <p:extLst>
      <p:ext uri="{BB962C8B-B14F-4D97-AF65-F5344CB8AC3E}">
        <p14:creationId xmlns:p14="http://schemas.microsoft.com/office/powerpoint/2010/main" val="6958307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50D86B1-EE1C-46F5-9CEB-1B3DBAA3595D}"/>
              </a:ext>
            </a:extLst>
          </p:cNvPr>
          <p:cNvSpPr>
            <a:spLocks noGrp="1"/>
          </p:cNvSpPr>
          <p:nvPr>
            <p:ph type="title"/>
          </p:nvPr>
        </p:nvSpPr>
        <p:spPr>
          <a:xfrm>
            <a:off x="18" y="1"/>
            <a:ext cx="12191999" cy="788131"/>
          </a:xfrm>
        </p:spPr>
        <p:txBody>
          <a:bodyPr>
            <a:normAutofit/>
          </a:bodyPr>
          <a:lstStyle/>
          <a:p>
            <a:r>
              <a:rPr lang="en-US" sz="4800" dirty="0">
                <a:solidFill>
                  <a:schemeClr val="bg1"/>
                </a:solidFill>
              </a:rPr>
              <a:t>Market Audits/Surveys -- detail</a:t>
            </a:r>
          </a:p>
        </p:txBody>
      </p:sp>
      <p:graphicFrame>
        <p:nvGraphicFramePr>
          <p:cNvPr id="7" name="Content Placeholder 4">
            <a:extLst>
              <a:ext uri="{FF2B5EF4-FFF2-40B4-BE49-F238E27FC236}">
                <a16:creationId xmlns="" xmlns:a16="http://schemas.microsoft.com/office/drawing/2014/main" id="{6E2592BE-558B-4B66-ABD4-F3222432088B}"/>
              </a:ext>
            </a:extLst>
          </p:cNvPr>
          <p:cNvGraphicFramePr>
            <a:graphicFrameLocks/>
          </p:cNvGraphicFramePr>
          <p:nvPr>
            <p:extLst>
              <p:ext uri="{D42A27DB-BD31-4B8C-83A1-F6EECF244321}">
                <p14:modId xmlns:p14="http://schemas.microsoft.com/office/powerpoint/2010/main" val="870649797"/>
              </p:ext>
            </p:extLst>
          </p:nvPr>
        </p:nvGraphicFramePr>
        <p:xfrm>
          <a:off x="504497" y="663338"/>
          <a:ext cx="9986192" cy="5913956"/>
        </p:xfrm>
        <a:graphic>
          <a:graphicData uri="http://schemas.openxmlformats.org/drawingml/2006/table">
            <a:tbl>
              <a:tblPr firstRow="1" bandRow="1">
                <a:tableStyleId>{5C22544A-7EE6-4342-B048-85BDC9FD1C3A}</a:tableStyleId>
              </a:tblPr>
              <a:tblGrid>
                <a:gridCol w="2005019">
                  <a:extLst>
                    <a:ext uri="{9D8B030D-6E8A-4147-A177-3AD203B41FA5}">
                      <a16:colId xmlns="" xmlns:a16="http://schemas.microsoft.com/office/drawing/2014/main" val="2592937039"/>
                    </a:ext>
                  </a:extLst>
                </a:gridCol>
                <a:gridCol w="7981173">
                  <a:extLst>
                    <a:ext uri="{9D8B030D-6E8A-4147-A177-3AD203B41FA5}">
                      <a16:colId xmlns="" xmlns:a16="http://schemas.microsoft.com/office/drawing/2014/main" val="2133437222"/>
                    </a:ext>
                  </a:extLst>
                </a:gridCol>
              </a:tblGrid>
              <a:tr h="481508">
                <a:tc>
                  <a:txBody>
                    <a:bodyPr/>
                    <a:lstStyle/>
                    <a:p>
                      <a:pPr algn="ctr"/>
                      <a:r>
                        <a:rPr lang="en-US" sz="2400" dirty="0">
                          <a:solidFill>
                            <a:schemeClr val="bg1"/>
                          </a:solidFill>
                        </a:rPr>
                        <a:t>Type</a:t>
                      </a:r>
                    </a:p>
                  </a:txBody>
                  <a:tcPr marL="98447" marR="98447" marT="49224" marB="49224" anchor="ctr">
                    <a:solidFill>
                      <a:srgbClr val="16406C"/>
                    </a:solidFill>
                  </a:tcPr>
                </a:tc>
                <a:tc>
                  <a:txBody>
                    <a:bodyPr/>
                    <a:lstStyle/>
                    <a:p>
                      <a:pPr algn="ctr"/>
                      <a:r>
                        <a:rPr lang="en-US" sz="2400" dirty="0">
                          <a:solidFill>
                            <a:schemeClr val="bg1"/>
                          </a:solidFill>
                        </a:rPr>
                        <a:t>Description</a:t>
                      </a:r>
                    </a:p>
                  </a:txBody>
                  <a:tcPr marL="98447" marR="98447" marT="49224" marB="49224" anchor="ctr">
                    <a:solidFill>
                      <a:srgbClr val="16406C"/>
                    </a:solidFill>
                  </a:tcPr>
                </a:tc>
                <a:extLst>
                  <a:ext uri="{0D108BD9-81ED-4DB2-BD59-A6C34878D82A}">
                    <a16:rowId xmlns="" xmlns:a16="http://schemas.microsoft.com/office/drawing/2014/main" val="2933639282"/>
                  </a:ext>
                </a:extLst>
              </a:tr>
              <a:tr h="5086793">
                <a:tc>
                  <a:txBody>
                    <a:bodyPr/>
                    <a:lstStyle/>
                    <a:p>
                      <a:pPr algn="ctr"/>
                      <a:r>
                        <a:rPr lang="en-US" sz="2400" b="1" i="1" dirty="0"/>
                        <a:t>Market Audit/Surveys</a:t>
                      </a:r>
                    </a:p>
                  </a:txBody>
                  <a:tcPr marL="98447" marR="98447" marT="49224" marB="49224" anchor="ctr">
                    <a:solidFill>
                      <a:srgbClr val="FAEEDB"/>
                    </a:solidFill>
                  </a:tcPr>
                </a:tc>
                <a:tc>
                  <a:txBody>
                    <a:bodyPr/>
                    <a:lstStyle/>
                    <a:p>
                      <a:pPr marL="285750" indent="-285750">
                        <a:spcAft>
                          <a:spcPts val="600"/>
                        </a:spcAft>
                        <a:buFont typeface="Arial" charset="0"/>
                        <a:buChar char="•"/>
                      </a:pPr>
                      <a:r>
                        <a:rPr lang="en-US" sz="1900" dirty="0"/>
                        <a:t>Information can be collected at different points in the supply chain (trade-off based on level of precision and resources available)</a:t>
                      </a:r>
                    </a:p>
                    <a:p>
                      <a:pPr marL="628650" lvl="1" indent="-171450">
                        <a:spcAft>
                          <a:spcPts val="600"/>
                        </a:spcAft>
                        <a:buFont typeface="Arial" charset="0"/>
                        <a:buChar char="•"/>
                      </a:pPr>
                      <a:r>
                        <a:rPr lang="en-US" sz="1500" dirty="0"/>
                        <a:t>Information from importers/distributors is less expensive and easier to collect but does not provide information on consumer pricing or promotions. Over- and under-stocking (or stock-outs) are harder to track. </a:t>
                      </a:r>
                    </a:p>
                    <a:p>
                      <a:pPr marL="628650" lvl="1" indent="-171450">
                        <a:spcAft>
                          <a:spcPts val="600"/>
                        </a:spcAft>
                        <a:buFont typeface="Arial" charset="0"/>
                        <a:buChar char="•"/>
                      </a:pPr>
                      <a:r>
                        <a:rPr lang="en-US" sz="1500" dirty="0"/>
                        <a:t>Information from retail outlets is more expensive but higher quality and more detailed, including stock movement, actual consumer prices, promotions and consumer preferences. </a:t>
                      </a:r>
                    </a:p>
                    <a:p>
                      <a:pPr marL="171450" lvl="0" indent="-171450">
                        <a:spcAft>
                          <a:spcPts val="600"/>
                        </a:spcAft>
                        <a:buFont typeface="Arial" charset="0"/>
                        <a:buChar char="•"/>
                      </a:pPr>
                      <a:r>
                        <a:rPr lang="en-US" sz="1900" baseline="0" dirty="0"/>
                        <a:t> </a:t>
                      </a:r>
                      <a:r>
                        <a:rPr lang="en-US" sz="1900" dirty="0" smtClean="0"/>
                        <a:t>Frequency </a:t>
                      </a:r>
                      <a:r>
                        <a:rPr lang="en-US" sz="1900" dirty="0"/>
                        <a:t>(monthly or quarterly) is very important criterion, to track changes in the market </a:t>
                      </a:r>
                    </a:p>
                    <a:p>
                      <a:pPr marL="285750" indent="-285750">
                        <a:spcAft>
                          <a:spcPts val="600"/>
                        </a:spcAft>
                        <a:buFont typeface="Arial" charset="0"/>
                        <a:buChar char="•"/>
                      </a:pPr>
                      <a:r>
                        <a:rPr lang="en-US" sz="1900" dirty="0"/>
                        <a:t>Information collection design should be based on inputs across all market players, with standardized reporting for transparent dissemination</a:t>
                      </a:r>
                    </a:p>
                    <a:p>
                      <a:pPr marL="628650" lvl="1" indent="-171450">
                        <a:spcAft>
                          <a:spcPts val="600"/>
                        </a:spcAft>
                        <a:buFont typeface="Arial" charset="0"/>
                        <a:buChar char="•"/>
                      </a:pPr>
                      <a:r>
                        <a:rPr lang="en-US" sz="1500" dirty="0"/>
                        <a:t>Usefulness will help ensure cost-sharing with commercial players over time.  </a:t>
                      </a:r>
                    </a:p>
                    <a:p>
                      <a:pPr marL="628650" lvl="1" indent="-171450">
                        <a:spcAft>
                          <a:spcPts val="600"/>
                        </a:spcAft>
                        <a:buFont typeface="Arial" charset="0"/>
                        <a:buChar char="•"/>
                      </a:pPr>
                      <a:r>
                        <a:rPr lang="en-US" sz="1500" dirty="0"/>
                        <a:t>Addresses challenges with current limited distribution surveys (project based and include select products only). </a:t>
                      </a:r>
                    </a:p>
                    <a:p>
                      <a:pPr marL="285750" indent="-285750">
                        <a:spcAft>
                          <a:spcPts val="600"/>
                        </a:spcAft>
                        <a:buFont typeface="Arial" charset="0"/>
                        <a:buChar char="•"/>
                      </a:pPr>
                      <a:r>
                        <a:rPr lang="en-US" sz="1900" dirty="0"/>
                        <a:t>Ideally led by existing, large research agency (IMS, Nielsen, TNS) with support from Market Facilitator</a:t>
                      </a:r>
                    </a:p>
                    <a:p>
                      <a:pPr marL="285750" indent="-285750">
                        <a:spcAft>
                          <a:spcPts val="600"/>
                        </a:spcAft>
                        <a:buFont typeface="Arial" charset="0"/>
                        <a:buChar char="•"/>
                      </a:pPr>
                      <a:r>
                        <a:rPr lang="en-US" sz="1900" dirty="0"/>
                        <a:t>Investment can be leveraged with other HIV and FP products for cost-sharing and sustainability over time </a:t>
                      </a:r>
                    </a:p>
                  </a:txBody>
                  <a:tcPr marL="98447" marR="98447" marT="49224" marB="49224" anchor="ctr">
                    <a:solidFill>
                      <a:srgbClr val="FAEEDB"/>
                    </a:solidFill>
                  </a:tcPr>
                </a:tc>
                <a:extLst>
                  <a:ext uri="{0D108BD9-81ED-4DB2-BD59-A6C34878D82A}">
                    <a16:rowId xmlns="" xmlns:a16="http://schemas.microsoft.com/office/drawing/2014/main" val="1227777026"/>
                  </a:ext>
                </a:extLst>
              </a:tr>
            </a:tbl>
          </a:graphicData>
        </a:graphic>
      </p:graphicFrame>
    </p:spTree>
    <p:extLst>
      <p:ext uri="{BB962C8B-B14F-4D97-AF65-F5344CB8AC3E}">
        <p14:creationId xmlns:p14="http://schemas.microsoft.com/office/powerpoint/2010/main" val="5758913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50D86B1-EE1C-46F5-9CEB-1B3DBAA3595D}"/>
              </a:ext>
            </a:extLst>
          </p:cNvPr>
          <p:cNvSpPr>
            <a:spLocks noGrp="1"/>
          </p:cNvSpPr>
          <p:nvPr>
            <p:ph type="title"/>
          </p:nvPr>
        </p:nvSpPr>
        <p:spPr>
          <a:xfrm>
            <a:off x="18" y="1"/>
            <a:ext cx="12191999" cy="788131"/>
          </a:xfrm>
        </p:spPr>
        <p:txBody>
          <a:bodyPr>
            <a:normAutofit/>
          </a:bodyPr>
          <a:lstStyle/>
          <a:p>
            <a:r>
              <a:rPr lang="en-US" sz="4800" dirty="0">
                <a:solidFill>
                  <a:schemeClr val="bg1"/>
                </a:solidFill>
              </a:rPr>
              <a:t>Target Group Surveys -- detail</a:t>
            </a:r>
          </a:p>
        </p:txBody>
      </p:sp>
      <p:graphicFrame>
        <p:nvGraphicFramePr>
          <p:cNvPr id="7" name="Content Placeholder 4">
            <a:extLst>
              <a:ext uri="{FF2B5EF4-FFF2-40B4-BE49-F238E27FC236}">
                <a16:creationId xmlns="" xmlns:a16="http://schemas.microsoft.com/office/drawing/2014/main" id="{6E2592BE-558B-4B66-ABD4-F3222432088B}"/>
              </a:ext>
            </a:extLst>
          </p:cNvPr>
          <p:cNvGraphicFramePr>
            <a:graphicFrameLocks/>
          </p:cNvGraphicFramePr>
          <p:nvPr>
            <p:extLst>
              <p:ext uri="{D42A27DB-BD31-4B8C-83A1-F6EECF244321}">
                <p14:modId xmlns:p14="http://schemas.microsoft.com/office/powerpoint/2010/main" val="2082387522"/>
              </p:ext>
            </p:extLst>
          </p:nvPr>
        </p:nvGraphicFramePr>
        <p:xfrm>
          <a:off x="303417" y="972005"/>
          <a:ext cx="11585163" cy="4661335"/>
        </p:xfrm>
        <a:graphic>
          <a:graphicData uri="http://schemas.openxmlformats.org/drawingml/2006/table">
            <a:tbl>
              <a:tblPr firstRow="1" bandRow="1">
                <a:tableStyleId>{5C22544A-7EE6-4342-B048-85BDC9FD1C3A}</a:tableStyleId>
              </a:tblPr>
              <a:tblGrid>
                <a:gridCol w="2278320">
                  <a:extLst>
                    <a:ext uri="{9D8B030D-6E8A-4147-A177-3AD203B41FA5}">
                      <a16:colId xmlns="" xmlns:a16="http://schemas.microsoft.com/office/drawing/2014/main" val="2592937039"/>
                    </a:ext>
                  </a:extLst>
                </a:gridCol>
                <a:gridCol w="9306843">
                  <a:extLst>
                    <a:ext uri="{9D8B030D-6E8A-4147-A177-3AD203B41FA5}">
                      <a16:colId xmlns="" xmlns:a16="http://schemas.microsoft.com/office/drawing/2014/main" val="2133437222"/>
                    </a:ext>
                  </a:extLst>
                </a:gridCol>
              </a:tblGrid>
              <a:tr h="464208">
                <a:tc>
                  <a:txBody>
                    <a:bodyPr/>
                    <a:lstStyle/>
                    <a:p>
                      <a:pPr algn="ctr"/>
                      <a:r>
                        <a:rPr lang="en-US" sz="2400" dirty="0">
                          <a:solidFill>
                            <a:schemeClr val="bg1"/>
                          </a:solidFill>
                        </a:rPr>
                        <a:t>Type</a:t>
                      </a:r>
                    </a:p>
                  </a:txBody>
                  <a:tcPr marL="98447" marR="98447" marT="49224" marB="49224" anchor="ctr">
                    <a:solidFill>
                      <a:srgbClr val="16406C"/>
                    </a:solidFill>
                  </a:tcPr>
                </a:tc>
                <a:tc>
                  <a:txBody>
                    <a:bodyPr/>
                    <a:lstStyle/>
                    <a:p>
                      <a:pPr algn="ctr"/>
                      <a:r>
                        <a:rPr lang="en-US" sz="2400" dirty="0">
                          <a:solidFill>
                            <a:schemeClr val="bg1"/>
                          </a:solidFill>
                        </a:rPr>
                        <a:t>Description</a:t>
                      </a:r>
                    </a:p>
                  </a:txBody>
                  <a:tcPr marL="98447" marR="98447" marT="49224" marB="49224" anchor="ctr">
                    <a:solidFill>
                      <a:srgbClr val="16406C"/>
                    </a:solidFill>
                  </a:tcPr>
                </a:tc>
                <a:extLst>
                  <a:ext uri="{0D108BD9-81ED-4DB2-BD59-A6C34878D82A}">
                    <a16:rowId xmlns="" xmlns:a16="http://schemas.microsoft.com/office/drawing/2014/main" val="2933639282"/>
                  </a:ext>
                </a:extLst>
              </a:tr>
              <a:tr h="4197127">
                <a:tc>
                  <a:txBody>
                    <a:bodyPr/>
                    <a:lstStyle/>
                    <a:p>
                      <a:pPr algn="ctr"/>
                      <a:r>
                        <a:rPr lang="en-US" sz="2400" b="1" i="1" dirty="0"/>
                        <a:t>Target</a:t>
                      </a:r>
                      <a:r>
                        <a:rPr lang="en-US" sz="2400" b="1" i="1" baseline="0" dirty="0"/>
                        <a:t> Group Surveys</a:t>
                      </a:r>
                      <a:endParaRPr lang="en-US" sz="2400" b="1" i="1" dirty="0"/>
                    </a:p>
                  </a:txBody>
                  <a:tcPr marL="98447" marR="98447" marT="49224" marB="49224" anchor="ctr">
                    <a:solidFill>
                      <a:srgbClr val="FAEEDB"/>
                    </a:solidFill>
                  </a:tcPr>
                </a:tc>
                <a:tc>
                  <a:txBody>
                    <a:bodyPr/>
                    <a:lstStyle/>
                    <a:p>
                      <a:pPr marL="285750" indent="-285750">
                        <a:spcAft>
                          <a:spcPts val="600"/>
                        </a:spcAft>
                        <a:buFont typeface="Arial"/>
                        <a:buChar char="•"/>
                      </a:pPr>
                      <a:r>
                        <a:rPr lang="en-US" sz="2400" dirty="0"/>
                        <a:t>Qualitative surveys with specific target groups to determine socio-cultural factors influencing condom use</a:t>
                      </a:r>
                    </a:p>
                    <a:p>
                      <a:pPr marL="285750" indent="-285750">
                        <a:spcAft>
                          <a:spcPts val="600"/>
                        </a:spcAft>
                        <a:buFont typeface="Arial"/>
                        <a:buChar char="•"/>
                      </a:pPr>
                      <a:r>
                        <a:rPr lang="en-US" sz="2400" dirty="0"/>
                        <a:t>Methodology could be in-depth interviews or focus group discussions depending on target group</a:t>
                      </a:r>
                    </a:p>
                    <a:p>
                      <a:pPr marL="285750" indent="-285750">
                        <a:spcAft>
                          <a:spcPts val="600"/>
                        </a:spcAft>
                        <a:buFont typeface="Arial"/>
                        <a:buChar char="•"/>
                      </a:pPr>
                      <a:r>
                        <a:rPr lang="en-US" sz="2400" dirty="0"/>
                        <a:t>Recruitment of respondents and sampling could leverage existing programming for HIV and FP services among target groups </a:t>
                      </a:r>
                    </a:p>
                    <a:p>
                      <a:pPr marL="285750" indent="-285750">
                        <a:spcAft>
                          <a:spcPts val="600"/>
                        </a:spcAft>
                        <a:buFont typeface="Arial"/>
                        <a:buChar char="•"/>
                      </a:pPr>
                      <a:r>
                        <a:rPr lang="en-US" sz="2400" dirty="0"/>
                        <a:t>Findings would help inform consumer segmentation quantitative survey as well as targeted SBC interventions. </a:t>
                      </a:r>
                    </a:p>
                    <a:p>
                      <a:pPr marL="285750" indent="-285750">
                        <a:spcAft>
                          <a:spcPts val="600"/>
                        </a:spcAft>
                        <a:buFont typeface="Arial" charset="0"/>
                        <a:buChar char="•"/>
                      </a:pPr>
                      <a:endParaRPr lang="en-US" sz="1900" dirty="0"/>
                    </a:p>
                  </a:txBody>
                  <a:tcPr marL="98447" marR="98447" marT="49224" marB="49224" anchor="ctr">
                    <a:solidFill>
                      <a:srgbClr val="FAEEDB"/>
                    </a:solidFill>
                  </a:tcPr>
                </a:tc>
                <a:extLst>
                  <a:ext uri="{0D108BD9-81ED-4DB2-BD59-A6C34878D82A}">
                    <a16:rowId xmlns="" xmlns:a16="http://schemas.microsoft.com/office/drawing/2014/main" val="1227777026"/>
                  </a:ext>
                </a:extLst>
              </a:tr>
            </a:tbl>
          </a:graphicData>
        </a:graphic>
      </p:graphicFrame>
    </p:spTree>
    <p:extLst>
      <p:ext uri="{BB962C8B-B14F-4D97-AF65-F5344CB8AC3E}">
        <p14:creationId xmlns:p14="http://schemas.microsoft.com/office/powerpoint/2010/main" val="6070186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50D86B1-EE1C-46F5-9CEB-1B3DBAA3595D}"/>
              </a:ext>
            </a:extLst>
          </p:cNvPr>
          <p:cNvSpPr>
            <a:spLocks noGrp="1"/>
          </p:cNvSpPr>
          <p:nvPr>
            <p:ph type="title"/>
          </p:nvPr>
        </p:nvSpPr>
        <p:spPr>
          <a:xfrm>
            <a:off x="18" y="1"/>
            <a:ext cx="12191999" cy="788131"/>
          </a:xfrm>
        </p:spPr>
        <p:txBody>
          <a:bodyPr>
            <a:normAutofit/>
          </a:bodyPr>
          <a:lstStyle/>
          <a:p>
            <a:r>
              <a:rPr lang="en-US" sz="4800" dirty="0">
                <a:solidFill>
                  <a:schemeClr val="bg1"/>
                </a:solidFill>
              </a:rPr>
              <a:t>Consumer Segmentation -- detail</a:t>
            </a:r>
          </a:p>
        </p:txBody>
      </p:sp>
      <p:graphicFrame>
        <p:nvGraphicFramePr>
          <p:cNvPr id="7" name="Content Placeholder 4">
            <a:extLst>
              <a:ext uri="{FF2B5EF4-FFF2-40B4-BE49-F238E27FC236}">
                <a16:creationId xmlns="" xmlns:a16="http://schemas.microsoft.com/office/drawing/2014/main" id="{6E2592BE-558B-4B66-ABD4-F3222432088B}"/>
              </a:ext>
            </a:extLst>
          </p:cNvPr>
          <p:cNvGraphicFramePr>
            <a:graphicFrameLocks/>
          </p:cNvGraphicFramePr>
          <p:nvPr>
            <p:extLst>
              <p:ext uri="{D42A27DB-BD31-4B8C-83A1-F6EECF244321}">
                <p14:modId xmlns:p14="http://schemas.microsoft.com/office/powerpoint/2010/main" val="1762971965"/>
              </p:ext>
            </p:extLst>
          </p:nvPr>
        </p:nvGraphicFramePr>
        <p:xfrm>
          <a:off x="399973" y="788132"/>
          <a:ext cx="11392054" cy="5296060"/>
        </p:xfrm>
        <a:graphic>
          <a:graphicData uri="http://schemas.openxmlformats.org/drawingml/2006/table">
            <a:tbl>
              <a:tblPr firstRow="1" bandRow="1">
                <a:tableStyleId>{5C22544A-7EE6-4342-B048-85BDC9FD1C3A}</a:tableStyleId>
              </a:tblPr>
              <a:tblGrid>
                <a:gridCol w="2105161">
                  <a:extLst>
                    <a:ext uri="{9D8B030D-6E8A-4147-A177-3AD203B41FA5}">
                      <a16:colId xmlns="" xmlns:a16="http://schemas.microsoft.com/office/drawing/2014/main" val="2592937039"/>
                    </a:ext>
                  </a:extLst>
                </a:gridCol>
                <a:gridCol w="9286893">
                  <a:extLst>
                    <a:ext uri="{9D8B030D-6E8A-4147-A177-3AD203B41FA5}">
                      <a16:colId xmlns="" xmlns:a16="http://schemas.microsoft.com/office/drawing/2014/main" val="2133437222"/>
                    </a:ext>
                  </a:extLst>
                </a:gridCol>
              </a:tblGrid>
              <a:tr h="546680">
                <a:tc>
                  <a:txBody>
                    <a:bodyPr/>
                    <a:lstStyle/>
                    <a:p>
                      <a:pPr algn="ctr"/>
                      <a:r>
                        <a:rPr lang="en-US" sz="2400" dirty="0">
                          <a:solidFill>
                            <a:schemeClr val="bg1"/>
                          </a:solidFill>
                        </a:rPr>
                        <a:t>Type</a:t>
                      </a:r>
                    </a:p>
                  </a:txBody>
                  <a:tcPr marL="98447" marR="98447" marT="49224" marB="49224" anchor="ctr">
                    <a:solidFill>
                      <a:srgbClr val="16406C"/>
                    </a:solidFill>
                  </a:tcPr>
                </a:tc>
                <a:tc>
                  <a:txBody>
                    <a:bodyPr/>
                    <a:lstStyle/>
                    <a:p>
                      <a:pPr algn="ctr"/>
                      <a:r>
                        <a:rPr lang="en-US" sz="2400" dirty="0">
                          <a:solidFill>
                            <a:schemeClr val="bg1"/>
                          </a:solidFill>
                        </a:rPr>
                        <a:t>Description</a:t>
                      </a:r>
                    </a:p>
                  </a:txBody>
                  <a:tcPr marL="98447" marR="98447" marT="49224" marB="49224" anchor="ctr">
                    <a:solidFill>
                      <a:srgbClr val="16406C"/>
                    </a:solidFill>
                  </a:tcPr>
                </a:tc>
                <a:extLst>
                  <a:ext uri="{0D108BD9-81ED-4DB2-BD59-A6C34878D82A}">
                    <a16:rowId xmlns="" xmlns:a16="http://schemas.microsoft.com/office/drawing/2014/main" val="2933639282"/>
                  </a:ext>
                </a:extLst>
              </a:tr>
              <a:tr h="4749380">
                <a:tc>
                  <a:txBody>
                    <a:bodyPr/>
                    <a:lstStyle/>
                    <a:p>
                      <a:pPr algn="ctr"/>
                      <a:r>
                        <a:rPr lang="en-US" sz="2400" b="1" i="1" dirty="0"/>
                        <a:t>Consumer</a:t>
                      </a:r>
                      <a:r>
                        <a:rPr lang="en-US" sz="2400" b="1" i="1" baseline="0" dirty="0"/>
                        <a:t> Segmentation</a:t>
                      </a:r>
                      <a:endParaRPr lang="en-US" sz="2400" b="1" i="1" dirty="0"/>
                    </a:p>
                  </a:txBody>
                  <a:tcPr marL="98447" marR="98447" marT="49224" marB="49224" anchor="ctr">
                    <a:solidFill>
                      <a:srgbClr val="FAEEDB"/>
                    </a:solidFill>
                  </a:tcPr>
                </a:tc>
                <a:tc>
                  <a:txBody>
                    <a:bodyPr/>
                    <a:lstStyle/>
                    <a:p>
                      <a:pPr marL="285750" indent="-285750">
                        <a:spcAft>
                          <a:spcPts val="800"/>
                        </a:spcAft>
                        <a:buFont typeface="Arial" charset="0"/>
                        <a:buChar char="•"/>
                      </a:pPr>
                      <a:r>
                        <a:rPr lang="en-US" sz="2100" dirty="0"/>
                        <a:t>Timing is critical as market is currently defined by low-priced or free condoms, and brand-equity is a direct function of price and lack of choice. </a:t>
                      </a:r>
                    </a:p>
                    <a:p>
                      <a:pPr marL="285750" indent="-285750">
                        <a:spcAft>
                          <a:spcPts val="800"/>
                        </a:spcAft>
                        <a:buFont typeface="Arial" charset="0"/>
                        <a:buChar char="•"/>
                      </a:pPr>
                      <a:r>
                        <a:rPr lang="en-US" sz="2100" dirty="0"/>
                        <a:t>Basic segmentation (based on age, gender, wealth quintile, geography) can be done using DHS data for secondary analysis. </a:t>
                      </a:r>
                    </a:p>
                    <a:p>
                      <a:pPr marL="285750" indent="-285750">
                        <a:spcAft>
                          <a:spcPts val="800"/>
                        </a:spcAft>
                        <a:buFont typeface="Arial" charset="0"/>
                        <a:buChar char="•"/>
                      </a:pPr>
                      <a:r>
                        <a:rPr lang="en-US" sz="2100" dirty="0"/>
                        <a:t>Research design and information need to be driven by existing and potential commercial players (for cost-sharing).</a:t>
                      </a:r>
                    </a:p>
                    <a:p>
                      <a:pPr marL="285750" indent="-285750">
                        <a:spcAft>
                          <a:spcPts val="800"/>
                        </a:spcAft>
                        <a:buFont typeface="Arial" charset="0"/>
                        <a:buChar char="•"/>
                      </a:pPr>
                      <a:r>
                        <a:rPr lang="en-US" sz="2100" dirty="0"/>
                        <a:t>Recommended methodology is multi-dimensional segmentation based on combination of product preference (functional benefits); lifestyle (emotional benefits); purchase patterns (heavy or light users, consistent or inconsistent); and use preferences (partner type, occasion).</a:t>
                      </a:r>
                    </a:p>
                    <a:p>
                      <a:pPr marL="285750" indent="-285750">
                        <a:spcAft>
                          <a:spcPts val="800"/>
                        </a:spcAft>
                        <a:buFont typeface="Arial" charset="0"/>
                        <a:buChar char="•"/>
                      </a:pPr>
                      <a:r>
                        <a:rPr lang="en-US" sz="2100" dirty="0"/>
                        <a:t>Objective is to identify condom category and brand drivers to inform marketing mix (product, price, place and promotion) across all brands in the market. </a:t>
                      </a:r>
                    </a:p>
                  </a:txBody>
                  <a:tcPr marL="98447" marR="98447" marT="49224" marB="49224" anchor="ctr">
                    <a:solidFill>
                      <a:srgbClr val="FAEEDB"/>
                    </a:solidFill>
                  </a:tcPr>
                </a:tc>
                <a:extLst>
                  <a:ext uri="{0D108BD9-81ED-4DB2-BD59-A6C34878D82A}">
                    <a16:rowId xmlns="" xmlns:a16="http://schemas.microsoft.com/office/drawing/2014/main" val="1227777026"/>
                  </a:ext>
                </a:extLst>
              </a:tr>
            </a:tbl>
          </a:graphicData>
        </a:graphic>
      </p:graphicFrame>
    </p:spTree>
    <p:extLst>
      <p:ext uri="{BB962C8B-B14F-4D97-AF65-F5344CB8AC3E}">
        <p14:creationId xmlns:p14="http://schemas.microsoft.com/office/powerpoint/2010/main" val="10950909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0" y="0"/>
            <a:ext cx="3987501" cy="6858000"/>
          </a:xfrm>
          <a:solidFill>
            <a:srgbClr val="16406C"/>
          </a:solidFill>
        </p:spPr>
        <p:txBody>
          <a:bodyPr>
            <a:normAutofit/>
          </a:bodyPr>
          <a:lstStyle/>
          <a:p>
            <a:pPr algn="ctr"/>
            <a:r>
              <a:rPr lang="en-US" sz="4000" dirty="0">
                <a:solidFill>
                  <a:prstClr val="white"/>
                </a:solidFill>
                <a:latin typeface="Georgia" charset="0"/>
                <a:ea typeface="Georgia" charset="0"/>
                <a:cs typeface="Georgia" charset="0"/>
              </a:rPr>
              <a:t>Specific Intervention</a:t>
            </a:r>
            <a:br>
              <a:rPr lang="en-US" sz="4000" dirty="0">
                <a:solidFill>
                  <a:prstClr val="white"/>
                </a:solidFill>
                <a:latin typeface="Georgia" charset="0"/>
                <a:ea typeface="Georgia" charset="0"/>
                <a:cs typeface="Georgia" charset="0"/>
              </a:rPr>
            </a:br>
            <a:r>
              <a:rPr lang="en-US" sz="4000" dirty="0">
                <a:solidFill>
                  <a:prstClr val="white"/>
                </a:solidFill>
                <a:latin typeface="Georgia" charset="0"/>
                <a:ea typeface="Georgia" charset="0"/>
                <a:cs typeface="Georgia" charset="0"/>
              </a:rPr>
              <a:t>3</a:t>
            </a:r>
            <a:endParaRPr lang="en-US" sz="4000" dirty="0">
              <a:solidFill>
                <a:schemeClr val="bg1"/>
              </a:solidFill>
              <a:latin typeface="Georgia" charset="0"/>
              <a:ea typeface="Georgia" charset="0"/>
              <a:cs typeface="Georgia" charset="0"/>
            </a:endParaRPr>
          </a:p>
        </p:txBody>
      </p:sp>
      <p:sp>
        <p:nvSpPr>
          <p:cNvPr id="3" name="Content Placeholder 2"/>
          <p:cNvSpPr>
            <a:spLocks noGrp="1"/>
          </p:cNvSpPr>
          <p:nvPr>
            <p:ph idx="1"/>
          </p:nvPr>
        </p:nvSpPr>
        <p:spPr>
          <a:xfrm>
            <a:off x="4165600" y="2389238"/>
            <a:ext cx="7594899" cy="4468783"/>
          </a:xfrm>
        </p:spPr>
        <p:txBody>
          <a:bodyPr>
            <a:normAutofit/>
          </a:bodyPr>
          <a:lstStyle/>
          <a:p>
            <a:pPr marL="0" indent="0" algn="ctr" defTabSz="1219170">
              <a:lnSpc>
                <a:spcPts val="4500"/>
              </a:lnSpc>
              <a:spcBef>
                <a:spcPts val="0"/>
              </a:spcBef>
              <a:buNone/>
            </a:pPr>
            <a:r>
              <a:rPr lang="en-US" sz="3200" i="1" dirty="0">
                <a:solidFill>
                  <a:schemeClr val="bg1"/>
                </a:solidFill>
                <a:latin typeface="Georgia" charset="0"/>
                <a:ea typeface="Georgia" charset="0"/>
                <a:cs typeface="Georgia" charset="0"/>
              </a:rPr>
              <a:t>Ensure highly targeted and leveraged donor investment in Demand needed to move Use closer to Need.</a:t>
            </a:r>
            <a:endParaRPr lang="en-US" sz="3200" dirty="0">
              <a:solidFill>
                <a:schemeClr val="bg1"/>
              </a:solidFill>
              <a:latin typeface="Georgia" charset="0"/>
              <a:ea typeface="Georgia" charset="0"/>
              <a:cs typeface="Georgia" charset="0"/>
            </a:endParaRPr>
          </a:p>
        </p:txBody>
      </p:sp>
      <p:cxnSp>
        <p:nvCxnSpPr>
          <p:cNvPr id="4" name="Straight Connector 3"/>
          <p:cNvCxnSpPr/>
          <p:nvPr/>
        </p:nvCxnSpPr>
        <p:spPr>
          <a:xfrm>
            <a:off x="3860800" y="673100"/>
            <a:ext cx="0" cy="557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50416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8" name="Title 1"/>
          <p:cNvSpPr txBox="1">
            <a:spLocks/>
          </p:cNvSpPr>
          <p:nvPr/>
        </p:nvSpPr>
        <p:spPr>
          <a:xfrm>
            <a:off x="0" y="1"/>
            <a:ext cx="12192000" cy="846667"/>
          </a:xfrm>
          <a:prstGeom prst="rect">
            <a:avLst/>
          </a:prstGeom>
          <a:solidFill>
            <a:srgbClr val="16406C"/>
          </a:solidFill>
        </p:spPr>
        <p:txBody>
          <a:bodyPr vert="horz" lIns="121920" tIns="60960" rIns="121920" bIns="60960" rtlCol="0" anchor="b">
            <a:normAutofit fontScale="97500"/>
          </a:bodyPr>
          <a:lstStyle>
            <a:lvl1pPr algn="ctr" defTabSz="457200" rtl="0" eaLnBrk="1" latinLnBrk="0" hangingPunct="1">
              <a:spcBef>
                <a:spcPct val="0"/>
              </a:spcBef>
              <a:buNone/>
              <a:defRPr sz="1800" kern="1200">
                <a:solidFill>
                  <a:schemeClr val="tx2"/>
                </a:solidFill>
                <a:latin typeface="+mj-lt"/>
                <a:ea typeface="+mj-ea"/>
                <a:cs typeface="+mj-cs"/>
              </a:defRPr>
            </a:lvl1pPr>
          </a:lstStyle>
          <a:p>
            <a:endParaRPr lang="en-US" sz="2400" i="1" dirty="0">
              <a:solidFill>
                <a:schemeClr val="bg1"/>
              </a:solidFill>
            </a:endParaRPr>
          </a:p>
        </p:txBody>
      </p:sp>
      <p:sp>
        <p:nvSpPr>
          <p:cNvPr id="4" name="Title 3"/>
          <p:cNvSpPr>
            <a:spLocks noGrp="1"/>
          </p:cNvSpPr>
          <p:nvPr>
            <p:ph type="title"/>
          </p:nvPr>
        </p:nvSpPr>
        <p:spPr>
          <a:xfrm>
            <a:off x="0" y="280219"/>
            <a:ext cx="12192000" cy="846668"/>
          </a:xfrm>
        </p:spPr>
        <p:txBody>
          <a:bodyPr anchor="ctr">
            <a:normAutofit/>
          </a:bodyPr>
          <a:lstStyle/>
          <a:p>
            <a:pPr algn="ctr"/>
            <a:r>
              <a:rPr lang="en-US" sz="3200" dirty="0">
                <a:solidFill>
                  <a:schemeClr val="bg1"/>
                </a:solidFill>
                <a:latin typeface="Georgia" charset="0"/>
                <a:ea typeface="Georgia" charset="0"/>
                <a:cs typeface="Georgia" charset="0"/>
              </a:rPr>
              <a:t>Types of Demand Creation</a:t>
            </a:r>
          </a:p>
        </p:txBody>
      </p:sp>
      <p:graphicFrame>
        <p:nvGraphicFramePr>
          <p:cNvPr id="2" name="Table 1"/>
          <p:cNvGraphicFramePr>
            <a:graphicFrameLocks noGrp="1"/>
          </p:cNvGraphicFramePr>
          <p:nvPr>
            <p:extLst>
              <p:ext uri="{D42A27DB-BD31-4B8C-83A1-F6EECF244321}">
                <p14:modId xmlns:p14="http://schemas.microsoft.com/office/powerpoint/2010/main" val="1513914665"/>
              </p:ext>
            </p:extLst>
          </p:nvPr>
        </p:nvGraphicFramePr>
        <p:xfrm>
          <a:off x="589049" y="1048439"/>
          <a:ext cx="11079058" cy="4983651"/>
        </p:xfrm>
        <a:graphic>
          <a:graphicData uri="http://schemas.openxmlformats.org/drawingml/2006/table">
            <a:tbl>
              <a:tblPr firstRow="1" bandRow="1">
                <a:tableStyleId>{5C22544A-7EE6-4342-B048-85BDC9FD1C3A}</a:tableStyleId>
              </a:tblPr>
              <a:tblGrid>
                <a:gridCol w="5539529">
                  <a:extLst>
                    <a:ext uri="{9D8B030D-6E8A-4147-A177-3AD203B41FA5}">
                      <a16:colId xmlns="" xmlns:a16="http://schemas.microsoft.com/office/drawing/2014/main" val="20000"/>
                    </a:ext>
                  </a:extLst>
                </a:gridCol>
                <a:gridCol w="5539529">
                  <a:extLst>
                    <a:ext uri="{9D8B030D-6E8A-4147-A177-3AD203B41FA5}">
                      <a16:colId xmlns="" xmlns:a16="http://schemas.microsoft.com/office/drawing/2014/main" val="20001"/>
                    </a:ext>
                  </a:extLst>
                </a:gridCol>
              </a:tblGrid>
              <a:tr h="510090">
                <a:tc>
                  <a:txBody>
                    <a:bodyPr/>
                    <a:lstStyle/>
                    <a:p>
                      <a:pPr algn="ctr"/>
                      <a:r>
                        <a:rPr lang="en-US" sz="2400" dirty="0"/>
                        <a:t>Branded</a:t>
                      </a:r>
                      <a:r>
                        <a:rPr lang="en-US" sz="2400" baseline="0" dirty="0"/>
                        <a:t> Communications</a:t>
                      </a:r>
                      <a:endParaRPr lang="en-US" sz="2400" dirty="0"/>
                    </a:p>
                  </a:txBody>
                  <a:tcPr marL="121920" marR="121920" marT="60960" marB="60960" anchor="ctr">
                    <a:solidFill>
                      <a:srgbClr val="16406C"/>
                    </a:solidFill>
                  </a:tcPr>
                </a:tc>
                <a:tc>
                  <a:txBody>
                    <a:bodyPr/>
                    <a:lstStyle/>
                    <a:p>
                      <a:pPr algn="ctr"/>
                      <a:r>
                        <a:rPr lang="en-US" sz="2400" dirty="0"/>
                        <a:t>Evidence-based</a:t>
                      </a:r>
                      <a:r>
                        <a:rPr lang="en-US" sz="2400" baseline="0" dirty="0"/>
                        <a:t> SBC</a:t>
                      </a:r>
                      <a:endParaRPr lang="en-US" sz="2400" dirty="0"/>
                    </a:p>
                  </a:txBody>
                  <a:tcPr marL="121920" marR="121920" marT="60960" marB="60960" anchor="ctr">
                    <a:solidFill>
                      <a:srgbClr val="16406C"/>
                    </a:solidFill>
                  </a:tcPr>
                </a:tc>
                <a:extLst>
                  <a:ext uri="{0D108BD9-81ED-4DB2-BD59-A6C34878D82A}">
                    <a16:rowId xmlns="" xmlns:a16="http://schemas.microsoft.com/office/drawing/2014/main" val="10000"/>
                  </a:ext>
                </a:extLst>
              </a:tr>
              <a:tr h="4473561">
                <a:tc>
                  <a:txBody>
                    <a:bodyPr/>
                    <a:lstStyle/>
                    <a:p>
                      <a:pPr algn="l">
                        <a:lnSpc>
                          <a:spcPts val="3200"/>
                        </a:lnSpc>
                      </a:pPr>
                      <a:r>
                        <a:rPr lang="en-US" sz="2400" dirty="0"/>
                        <a:t>Primarily focused on differentiating between brands to promote market share and increase volumes. Intended primarily for general population sales. Limited  category-level benefit in mature markets or for priority target groups. In most markets, branded</a:t>
                      </a:r>
                      <a:r>
                        <a:rPr lang="en-US" sz="2400" baseline="0" dirty="0"/>
                        <a:t> communications </a:t>
                      </a:r>
                      <a:r>
                        <a:rPr lang="en-US" sz="2400" dirty="0"/>
                        <a:t>can be led by private investment and no longer require donor funding. </a:t>
                      </a:r>
                    </a:p>
                  </a:txBody>
                  <a:tcPr marL="121920" marR="121920" marT="60960" marB="60960" anchor="ctr">
                    <a:solidFill>
                      <a:srgbClr val="E7EFEC"/>
                    </a:solidFill>
                  </a:tcPr>
                </a:tc>
                <a:tc>
                  <a:txBody>
                    <a:bodyPr/>
                    <a:lstStyle/>
                    <a:p>
                      <a:pPr marL="0" marR="0" indent="0" algn="l" defTabSz="457200" rtl="0" eaLnBrk="1" fontAlgn="auto" latinLnBrk="0" hangingPunct="1">
                        <a:lnSpc>
                          <a:spcPts val="3200"/>
                        </a:lnSpc>
                        <a:spcBef>
                          <a:spcPts val="0"/>
                        </a:spcBef>
                        <a:spcAft>
                          <a:spcPts val="0"/>
                        </a:spcAft>
                        <a:buClrTx/>
                        <a:buSzTx/>
                        <a:buFontTx/>
                        <a:buNone/>
                        <a:tabLst/>
                        <a:defRPr/>
                      </a:pPr>
                      <a:r>
                        <a:rPr lang="en-US" sz="2400" dirty="0"/>
                        <a:t>Can be customized for specific target groups based on deeper understanding of socio-cultural barriers to condom use, and implemented through national campaigns (especially for youth), interpersonal and community level activities (for most at-risk populations).  </a:t>
                      </a:r>
                    </a:p>
                    <a:p>
                      <a:pPr algn="just">
                        <a:lnSpc>
                          <a:spcPts val="3200"/>
                        </a:lnSpc>
                      </a:pPr>
                      <a:endParaRPr lang="en-US" sz="2400" dirty="0"/>
                    </a:p>
                  </a:txBody>
                  <a:tcPr marL="121920" marR="121920" marT="60960" marB="60960" anchor="ctr">
                    <a:solidFill>
                      <a:srgbClr val="E7EFEC"/>
                    </a:solid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642544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8" name="Title 1"/>
          <p:cNvSpPr txBox="1">
            <a:spLocks/>
          </p:cNvSpPr>
          <p:nvPr/>
        </p:nvSpPr>
        <p:spPr>
          <a:xfrm>
            <a:off x="0" y="1"/>
            <a:ext cx="12192000" cy="846667"/>
          </a:xfrm>
          <a:prstGeom prst="rect">
            <a:avLst/>
          </a:prstGeom>
          <a:solidFill>
            <a:srgbClr val="16406C"/>
          </a:solidFill>
        </p:spPr>
        <p:txBody>
          <a:bodyPr vert="horz" lIns="121920" tIns="60960" rIns="121920" bIns="60960" rtlCol="0" anchor="b">
            <a:normAutofit fontScale="97500"/>
          </a:bodyPr>
          <a:lstStyle>
            <a:lvl1pPr algn="ctr" defTabSz="457200" rtl="0" eaLnBrk="1" latinLnBrk="0" hangingPunct="1">
              <a:spcBef>
                <a:spcPct val="0"/>
              </a:spcBef>
              <a:buNone/>
              <a:defRPr sz="1800" kern="1200">
                <a:solidFill>
                  <a:schemeClr val="tx2"/>
                </a:solidFill>
                <a:latin typeface="+mj-lt"/>
                <a:ea typeface="+mj-ea"/>
                <a:cs typeface="+mj-cs"/>
              </a:defRPr>
            </a:lvl1pPr>
          </a:lstStyle>
          <a:p>
            <a:endParaRPr lang="en-US" sz="2400" i="1" dirty="0">
              <a:solidFill>
                <a:schemeClr val="bg1"/>
              </a:solidFill>
            </a:endParaRPr>
          </a:p>
        </p:txBody>
      </p:sp>
      <p:sp>
        <p:nvSpPr>
          <p:cNvPr id="4" name="Title 3"/>
          <p:cNvSpPr>
            <a:spLocks noGrp="1"/>
          </p:cNvSpPr>
          <p:nvPr>
            <p:ph type="title"/>
          </p:nvPr>
        </p:nvSpPr>
        <p:spPr>
          <a:xfrm>
            <a:off x="0" y="1"/>
            <a:ext cx="12192000" cy="846668"/>
          </a:xfrm>
        </p:spPr>
        <p:txBody>
          <a:bodyPr anchor="ctr">
            <a:normAutofit/>
          </a:bodyPr>
          <a:lstStyle/>
          <a:p>
            <a:pPr algn="ctr"/>
            <a:r>
              <a:rPr lang="en-US" sz="3200" dirty="0">
                <a:solidFill>
                  <a:schemeClr val="bg1"/>
                </a:solidFill>
                <a:latin typeface="Georgia" charset="0"/>
                <a:ea typeface="Georgia" charset="0"/>
                <a:cs typeface="Georgia" charset="0"/>
              </a:rPr>
              <a:t>Leveraging Best-Practice Demand Creation</a:t>
            </a:r>
          </a:p>
        </p:txBody>
      </p:sp>
      <p:graphicFrame>
        <p:nvGraphicFramePr>
          <p:cNvPr id="5" name="Diagram 4"/>
          <p:cNvGraphicFramePr/>
          <p:nvPr>
            <p:extLst>
              <p:ext uri="{D42A27DB-BD31-4B8C-83A1-F6EECF244321}">
                <p14:modId xmlns:p14="http://schemas.microsoft.com/office/powerpoint/2010/main" val="1995382869"/>
              </p:ext>
            </p:extLst>
          </p:nvPr>
        </p:nvGraphicFramePr>
        <p:xfrm>
          <a:off x="220760" y="720545"/>
          <a:ext cx="11729502" cy="58063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982224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7" name="Title 1"/>
          <p:cNvSpPr txBox="1">
            <a:spLocks/>
          </p:cNvSpPr>
          <p:nvPr/>
        </p:nvSpPr>
        <p:spPr>
          <a:xfrm>
            <a:off x="0" y="1"/>
            <a:ext cx="12192000" cy="846667"/>
          </a:xfrm>
          <a:prstGeom prst="rect">
            <a:avLst/>
          </a:prstGeom>
          <a:solidFill>
            <a:srgbClr val="16406C"/>
          </a:solidFill>
        </p:spPr>
        <p:txBody>
          <a:bodyPr vert="horz" lIns="121920" tIns="60960" rIns="121920" bIns="60960" rtlCol="0" anchor="b">
            <a:normAutofit fontScale="97500"/>
          </a:bodyPr>
          <a:lstStyle>
            <a:lvl1pPr algn="ctr" defTabSz="457200" rtl="0" eaLnBrk="1" latinLnBrk="0" hangingPunct="1">
              <a:spcBef>
                <a:spcPct val="0"/>
              </a:spcBef>
              <a:buNone/>
              <a:defRPr sz="1800" kern="1200">
                <a:solidFill>
                  <a:schemeClr val="tx2"/>
                </a:solidFill>
                <a:latin typeface="+mj-lt"/>
                <a:ea typeface="+mj-ea"/>
                <a:cs typeface="+mj-cs"/>
              </a:defRPr>
            </a:lvl1pPr>
          </a:lstStyle>
          <a:p>
            <a:endParaRPr lang="en-US" sz="2400" i="1" dirty="0">
              <a:solidFill>
                <a:schemeClr val="bg1"/>
              </a:solidFill>
            </a:endParaRPr>
          </a:p>
        </p:txBody>
      </p:sp>
      <p:sp>
        <p:nvSpPr>
          <p:cNvPr id="6" name="Title 1"/>
          <p:cNvSpPr txBox="1">
            <a:spLocks/>
          </p:cNvSpPr>
          <p:nvPr/>
        </p:nvSpPr>
        <p:spPr>
          <a:xfrm>
            <a:off x="0" y="8833"/>
            <a:ext cx="12192000" cy="846667"/>
          </a:xfrm>
          <a:prstGeom prst="rect">
            <a:avLst/>
          </a:prstGeom>
          <a:solidFill>
            <a:srgbClr val="16406C"/>
          </a:solidFill>
        </p:spPr>
        <p:txBody>
          <a:bodyPr vert="horz" lIns="121920" tIns="60960" rIns="121920" bIns="60960" rtlCol="0" anchor="b">
            <a:normAutofit fontScale="97500"/>
          </a:bodyPr>
          <a:lstStyle>
            <a:lvl1pPr algn="ctr" defTabSz="457200" rtl="0" eaLnBrk="1" latinLnBrk="0" hangingPunct="1">
              <a:spcBef>
                <a:spcPct val="0"/>
              </a:spcBef>
              <a:buNone/>
              <a:defRPr sz="1800" kern="1200">
                <a:solidFill>
                  <a:schemeClr val="tx2"/>
                </a:solidFill>
                <a:latin typeface="+mj-lt"/>
                <a:ea typeface="+mj-ea"/>
                <a:cs typeface="+mj-cs"/>
              </a:defRPr>
            </a:lvl1pPr>
          </a:lstStyle>
          <a:p>
            <a:endParaRPr lang="en-US" sz="2400" i="1" dirty="0">
              <a:solidFill>
                <a:schemeClr val="bg1"/>
              </a:solidFill>
            </a:endParaRPr>
          </a:p>
        </p:txBody>
      </p:sp>
      <p:sp>
        <p:nvSpPr>
          <p:cNvPr id="2" name="Title 1"/>
          <p:cNvSpPr>
            <a:spLocks noGrp="1"/>
          </p:cNvSpPr>
          <p:nvPr>
            <p:ph type="title"/>
          </p:nvPr>
        </p:nvSpPr>
        <p:spPr>
          <a:xfrm>
            <a:off x="521771" y="386954"/>
            <a:ext cx="10972800" cy="1143000"/>
          </a:xfrm>
        </p:spPr>
        <p:txBody>
          <a:bodyPr>
            <a:normAutofit/>
          </a:bodyPr>
          <a:lstStyle/>
          <a:p>
            <a:pPr algn="ctr"/>
            <a:r>
              <a:rPr lang="en-US" sz="4800" dirty="0">
                <a:solidFill>
                  <a:schemeClr val="bg1"/>
                </a:solidFill>
                <a:latin typeface="Georgia" charset="0"/>
                <a:ea typeface="Georgia" charset="0"/>
                <a:cs typeface="Georgia" charset="0"/>
              </a:rPr>
              <a:t>Best-Practice Demand Creation</a:t>
            </a:r>
          </a:p>
        </p:txBody>
      </p:sp>
      <p:sp>
        <p:nvSpPr>
          <p:cNvPr id="5" name="Rectangle 4"/>
          <p:cNvSpPr/>
          <p:nvPr/>
        </p:nvSpPr>
        <p:spPr>
          <a:xfrm>
            <a:off x="767250" y="1529954"/>
            <a:ext cx="10972800" cy="1734064"/>
          </a:xfrm>
          <a:prstGeom prst="rect">
            <a:avLst/>
          </a:prstGeom>
        </p:spPr>
        <p:txBody>
          <a:bodyPr wrap="square">
            <a:spAutoFit/>
          </a:bodyPr>
          <a:lstStyle/>
          <a:p>
            <a:r>
              <a:rPr lang="en-US" sz="2667" dirty="0">
                <a:solidFill>
                  <a:schemeClr val="bg1"/>
                </a:solidFill>
                <a:latin typeface="Georgia" charset="0"/>
                <a:ea typeface="Georgia" charset="0"/>
                <a:cs typeface="Georgia" charset="0"/>
              </a:rPr>
              <a:t>Shift from awareness-type IEC activities to integrated, </a:t>
            </a:r>
            <a:r>
              <a:rPr lang="en-US" sz="2667" u="sng" dirty="0">
                <a:solidFill>
                  <a:schemeClr val="bg1"/>
                </a:solidFill>
                <a:latin typeface="Georgia" charset="0"/>
                <a:ea typeface="Georgia" charset="0"/>
                <a:cs typeface="Georgia" charset="0"/>
              </a:rPr>
              <a:t>user-driven communication design and delivery</a:t>
            </a:r>
            <a:r>
              <a:rPr lang="en-US" sz="2667" dirty="0">
                <a:solidFill>
                  <a:schemeClr val="bg1"/>
                </a:solidFill>
                <a:latin typeface="Georgia" charset="0"/>
                <a:ea typeface="Georgia" charset="0"/>
                <a:cs typeface="Georgia" charset="0"/>
              </a:rPr>
              <a:t>. Evidence-driven Social Behavior Change Communications (SBCC) can lead to increased condom use across all brands and all market players.</a:t>
            </a:r>
          </a:p>
        </p:txBody>
      </p:sp>
      <p:graphicFrame>
        <p:nvGraphicFramePr>
          <p:cNvPr id="9" name="Diagram 8"/>
          <p:cNvGraphicFramePr/>
          <p:nvPr>
            <p:extLst>
              <p:ext uri="{D42A27DB-BD31-4B8C-83A1-F6EECF244321}">
                <p14:modId xmlns:p14="http://schemas.microsoft.com/office/powerpoint/2010/main" val="1785420819"/>
              </p:ext>
            </p:extLst>
          </p:nvPr>
        </p:nvGraphicFramePr>
        <p:xfrm>
          <a:off x="1987206" y="3336637"/>
          <a:ext cx="8749852" cy="30149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239924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7" name="Title 1"/>
          <p:cNvSpPr txBox="1">
            <a:spLocks/>
          </p:cNvSpPr>
          <p:nvPr/>
        </p:nvSpPr>
        <p:spPr>
          <a:xfrm>
            <a:off x="0" y="1"/>
            <a:ext cx="12192000" cy="846667"/>
          </a:xfrm>
          <a:prstGeom prst="rect">
            <a:avLst/>
          </a:prstGeom>
          <a:solidFill>
            <a:srgbClr val="16406C"/>
          </a:solidFill>
        </p:spPr>
        <p:txBody>
          <a:bodyPr vert="horz" lIns="121920" tIns="60960" rIns="121920" bIns="60960" rtlCol="0" anchor="b">
            <a:normAutofit fontScale="97500"/>
          </a:bodyPr>
          <a:lstStyle>
            <a:lvl1pPr algn="ctr" defTabSz="457200" rtl="0" eaLnBrk="1" latinLnBrk="0" hangingPunct="1">
              <a:spcBef>
                <a:spcPct val="0"/>
              </a:spcBef>
              <a:buNone/>
              <a:defRPr sz="1800" kern="1200">
                <a:solidFill>
                  <a:schemeClr val="tx2"/>
                </a:solidFill>
                <a:latin typeface="+mj-lt"/>
                <a:ea typeface="+mj-ea"/>
                <a:cs typeface="+mj-cs"/>
              </a:defRPr>
            </a:lvl1pPr>
          </a:lstStyle>
          <a:p>
            <a:endParaRPr lang="en-US" sz="2400" i="1" dirty="0">
              <a:solidFill>
                <a:schemeClr val="bg1"/>
              </a:solidFill>
            </a:endParaRPr>
          </a:p>
        </p:txBody>
      </p:sp>
      <p:sp>
        <p:nvSpPr>
          <p:cNvPr id="6" name="Title 1"/>
          <p:cNvSpPr txBox="1">
            <a:spLocks/>
          </p:cNvSpPr>
          <p:nvPr/>
        </p:nvSpPr>
        <p:spPr>
          <a:xfrm>
            <a:off x="0" y="8833"/>
            <a:ext cx="12192000" cy="846667"/>
          </a:xfrm>
          <a:prstGeom prst="rect">
            <a:avLst/>
          </a:prstGeom>
          <a:solidFill>
            <a:srgbClr val="16406C"/>
          </a:solidFill>
        </p:spPr>
        <p:txBody>
          <a:bodyPr vert="horz" lIns="121920" tIns="60960" rIns="121920" bIns="60960" rtlCol="0" anchor="b">
            <a:normAutofit fontScale="97500"/>
          </a:bodyPr>
          <a:lstStyle>
            <a:lvl1pPr algn="ctr" defTabSz="457200" rtl="0" eaLnBrk="1" latinLnBrk="0" hangingPunct="1">
              <a:spcBef>
                <a:spcPct val="0"/>
              </a:spcBef>
              <a:buNone/>
              <a:defRPr sz="1800" kern="1200">
                <a:solidFill>
                  <a:schemeClr val="tx2"/>
                </a:solidFill>
                <a:latin typeface="+mj-lt"/>
                <a:ea typeface="+mj-ea"/>
                <a:cs typeface="+mj-cs"/>
              </a:defRPr>
            </a:lvl1pPr>
          </a:lstStyle>
          <a:p>
            <a:endParaRPr lang="en-US" sz="2400" i="1" dirty="0">
              <a:solidFill>
                <a:schemeClr val="bg1"/>
              </a:solidFill>
            </a:endParaRPr>
          </a:p>
        </p:txBody>
      </p:sp>
      <p:sp>
        <p:nvSpPr>
          <p:cNvPr id="2" name="Title 1"/>
          <p:cNvSpPr>
            <a:spLocks noGrp="1"/>
          </p:cNvSpPr>
          <p:nvPr>
            <p:ph type="title"/>
          </p:nvPr>
        </p:nvSpPr>
        <p:spPr>
          <a:xfrm>
            <a:off x="457200" y="258920"/>
            <a:ext cx="10972800" cy="1143000"/>
          </a:xfrm>
        </p:spPr>
        <p:txBody>
          <a:bodyPr>
            <a:normAutofit fontScale="90000"/>
          </a:bodyPr>
          <a:lstStyle/>
          <a:p>
            <a:pPr algn="ctr"/>
            <a:r>
              <a:rPr lang="en-US" sz="4000" dirty="0">
                <a:solidFill>
                  <a:schemeClr val="bg1"/>
                </a:solidFill>
                <a:latin typeface="Georgia" charset="0"/>
                <a:ea typeface="Georgia" charset="0"/>
                <a:cs typeface="Georgia" charset="0"/>
              </a:rPr>
              <a:t>Demand Creation Activities –</a:t>
            </a:r>
            <a:r>
              <a:rPr lang="en-US" sz="4000" dirty="0" smtClean="0">
                <a:solidFill>
                  <a:schemeClr val="bg1"/>
                </a:solidFill>
                <a:latin typeface="Georgia" charset="0"/>
                <a:ea typeface="Georgia" charset="0"/>
                <a:cs typeface="Georgia" charset="0"/>
              </a:rPr>
              <a:t> </a:t>
            </a:r>
            <a:br>
              <a:rPr lang="en-US" sz="4000" dirty="0" smtClean="0">
                <a:solidFill>
                  <a:schemeClr val="bg1"/>
                </a:solidFill>
                <a:latin typeface="Georgia" charset="0"/>
                <a:ea typeface="Georgia" charset="0"/>
                <a:cs typeface="Georgia" charset="0"/>
              </a:rPr>
            </a:br>
            <a:r>
              <a:rPr lang="en-US" sz="4000" dirty="0" smtClean="0">
                <a:solidFill>
                  <a:schemeClr val="bg1"/>
                </a:solidFill>
                <a:latin typeface="Georgia" charset="0"/>
                <a:ea typeface="Georgia" charset="0"/>
                <a:cs typeface="Georgia" charset="0"/>
              </a:rPr>
              <a:t>considerations</a:t>
            </a:r>
            <a:endParaRPr lang="en-US" sz="4000" dirty="0">
              <a:solidFill>
                <a:schemeClr val="bg1"/>
              </a:solidFill>
              <a:latin typeface="Georgia" charset="0"/>
              <a:ea typeface="Georgia" charset="0"/>
              <a:cs typeface="Georgia" charset="0"/>
            </a:endParaRPr>
          </a:p>
        </p:txBody>
      </p:sp>
      <p:sp>
        <p:nvSpPr>
          <p:cNvPr id="3" name="Content Placeholder 2"/>
          <p:cNvSpPr>
            <a:spLocks noGrp="1"/>
          </p:cNvSpPr>
          <p:nvPr>
            <p:ph idx="1"/>
          </p:nvPr>
        </p:nvSpPr>
        <p:spPr>
          <a:xfrm>
            <a:off x="0" y="1269819"/>
            <a:ext cx="11887200" cy="5907575"/>
          </a:xfrm>
        </p:spPr>
        <p:txBody>
          <a:bodyPr>
            <a:noAutofit/>
          </a:bodyPr>
          <a:lstStyle/>
          <a:p>
            <a:pPr marL="770447" indent="-527037">
              <a:spcBef>
                <a:spcPts val="267"/>
              </a:spcBef>
              <a:spcAft>
                <a:spcPts val="1000"/>
              </a:spcAft>
            </a:pPr>
            <a:r>
              <a:rPr lang="en-US" sz="2133" dirty="0">
                <a:solidFill>
                  <a:schemeClr val="bg1"/>
                </a:solidFill>
                <a:latin typeface="Georgia" charset="0"/>
                <a:ea typeface="Georgia" charset="0"/>
                <a:cs typeface="Georgia" charset="0"/>
              </a:rPr>
              <a:t>Extensive best practices in user-driven demand creation exist, and can inform country specific strategies and approaches. Countries should design interventions that address persistent barriers to use in their markets. </a:t>
            </a:r>
          </a:p>
          <a:p>
            <a:pPr marL="770447" indent="-527037">
              <a:spcBef>
                <a:spcPts val="267"/>
              </a:spcBef>
              <a:spcAft>
                <a:spcPts val="1000"/>
              </a:spcAft>
            </a:pPr>
            <a:r>
              <a:rPr lang="en-US" sz="2133" dirty="0">
                <a:solidFill>
                  <a:schemeClr val="bg1"/>
                </a:solidFill>
                <a:latin typeface="Georgia" charset="0"/>
                <a:ea typeface="Georgia" charset="0"/>
                <a:cs typeface="Georgia" charset="0"/>
              </a:rPr>
              <a:t>Condom demand creation needs to be more than an afterthought in the cascade-to-treatment continuum. Thoughtful, well designed SBCC can be integrated into test and treatment programs. </a:t>
            </a:r>
          </a:p>
          <a:p>
            <a:pPr marL="770447" lvl="1" indent="-527037">
              <a:spcBef>
                <a:spcPts val="267"/>
              </a:spcBef>
              <a:spcAft>
                <a:spcPts val="1000"/>
              </a:spcAft>
              <a:buFont typeface="Arial"/>
              <a:buChar char="•"/>
            </a:pPr>
            <a:r>
              <a:rPr lang="en-US" sz="2133" dirty="0">
                <a:solidFill>
                  <a:schemeClr val="bg1"/>
                </a:solidFill>
                <a:latin typeface="Georgia" charset="0"/>
                <a:ea typeface="Georgia" charset="0"/>
                <a:cs typeface="Georgia" charset="0"/>
              </a:rPr>
              <a:t>Target youth &amp; adolescents (focusing on those in multiple partnerships, higher risk sex), complementing existing work with key populations.</a:t>
            </a:r>
          </a:p>
          <a:p>
            <a:pPr marL="770447" indent="-527037">
              <a:spcBef>
                <a:spcPts val="267"/>
              </a:spcBef>
              <a:spcAft>
                <a:spcPts val="1000"/>
              </a:spcAft>
            </a:pPr>
            <a:r>
              <a:rPr lang="en-US" sz="2133" dirty="0">
                <a:solidFill>
                  <a:schemeClr val="bg1"/>
                </a:solidFill>
                <a:latin typeface="Georgia" charset="0"/>
                <a:ea typeface="Georgia" charset="0"/>
                <a:cs typeface="Georgia" charset="0"/>
              </a:rPr>
              <a:t>Invest in integrated, evidence-driven SBCC to address persistent barriers to condom use among key populations, addressing not just the individual, but key influencers of that behavior (for example, with sex workers, design interventions addressing the roles of peers, brothel managers, clients, surrounding community). </a:t>
            </a:r>
          </a:p>
          <a:p>
            <a:pPr marL="770447" indent="-527037">
              <a:spcBef>
                <a:spcPts val="267"/>
              </a:spcBef>
              <a:spcAft>
                <a:spcPts val="1000"/>
              </a:spcAft>
            </a:pPr>
            <a:r>
              <a:rPr lang="en-US" sz="2133" dirty="0">
                <a:solidFill>
                  <a:schemeClr val="bg1"/>
                </a:solidFill>
                <a:latin typeface="Georgia" charset="0"/>
                <a:ea typeface="Georgia" charset="0"/>
                <a:cs typeface="Georgia" charset="0"/>
              </a:rPr>
              <a:t>Demand creation for condoms could deploy a ‘Surround and engage’ approach - media channels reaching priority populations, integrated with targeted interventions currently reaching key populations. </a:t>
            </a:r>
          </a:p>
        </p:txBody>
      </p:sp>
    </p:spTree>
    <p:extLst>
      <p:ext uri="{BB962C8B-B14F-4D97-AF65-F5344CB8AC3E}">
        <p14:creationId xmlns:p14="http://schemas.microsoft.com/office/powerpoint/2010/main" val="4166562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7" name="Title 1"/>
          <p:cNvSpPr txBox="1">
            <a:spLocks/>
          </p:cNvSpPr>
          <p:nvPr/>
        </p:nvSpPr>
        <p:spPr>
          <a:xfrm>
            <a:off x="0" y="1"/>
            <a:ext cx="12192000" cy="846667"/>
          </a:xfrm>
          <a:prstGeom prst="rect">
            <a:avLst/>
          </a:prstGeom>
          <a:solidFill>
            <a:srgbClr val="16406C"/>
          </a:solidFill>
        </p:spPr>
        <p:txBody>
          <a:bodyPr vert="horz" lIns="121920" tIns="60960" rIns="121920" bIns="60960" rtlCol="0" anchor="b">
            <a:normAutofit fontScale="97500"/>
          </a:bodyPr>
          <a:lstStyle>
            <a:lvl1pPr algn="ctr" defTabSz="457200" rtl="0" eaLnBrk="1" latinLnBrk="0" hangingPunct="1">
              <a:spcBef>
                <a:spcPct val="0"/>
              </a:spcBef>
              <a:buNone/>
              <a:defRPr sz="1800" kern="1200">
                <a:solidFill>
                  <a:schemeClr val="tx2"/>
                </a:solidFill>
                <a:latin typeface="+mj-lt"/>
                <a:ea typeface="+mj-ea"/>
                <a:cs typeface="+mj-cs"/>
              </a:defRPr>
            </a:lvl1pPr>
          </a:lstStyle>
          <a:p>
            <a:endParaRPr lang="en-US" sz="2400" i="1" dirty="0">
              <a:solidFill>
                <a:schemeClr val="bg1"/>
              </a:solidFill>
            </a:endParaRPr>
          </a:p>
        </p:txBody>
      </p:sp>
      <p:sp>
        <p:nvSpPr>
          <p:cNvPr id="6" name="Title 1"/>
          <p:cNvSpPr txBox="1">
            <a:spLocks/>
          </p:cNvSpPr>
          <p:nvPr/>
        </p:nvSpPr>
        <p:spPr>
          <a:xfrm>
            <a:off x="0" y="8833"/>
            <a:ext cx="12192000" cy="846667"/>
          </a:xfrm>
          <a:prstGeom prst="rect">
            <a:avLst/>
          </a:prstGeom>
          <a:solidFill>
            <a:srgbClr val="16406C"/>
          </a:solidFill>
        </p:spPr>
        <p:txBody>
          <a:bodyPr vert="horz" lIns="121920" tIns="60960" rIns="121920" bIns="60960" rtlCol="0" anchor="b">
            <a:normAutofit fontScale="97500"/>
          </a:bodyPr>
          <a:lstStyle>
            <a:lvl1pPr algn="ctr" defTabSz="457200" rtl="0" eaLnBrk="1" latinLnBrk="0" hangingPunct="1">
              <a:spcBef>
                <a:spcPct val="0"/>
              </a:spcBef>
              <a:buNone/>
              <a:defRPr sz="1800" kern="1200">
                <a:solidFill>
                  <a:schemeClr val="tx2"/>
                </a:solidFill>
                <a:latin typeface="+mj-lt"/>
                <a:ea typeface="+mj-ea"/>
                <a:cs typeface="+mj-cs"/>
              </a:defRPr>
            </a:lvl1pPr>
          </a:lstStyle>
          <a:p>
            <a:endParaRPr lang="en-US" sz="2400" i="1" dirty="0">
              <a:solidFill>
                <a:schemeClr val="bg1"/>
              </a:solidFill>
            </a:endParaRPr>
          </a:p>
        </p:txBody>
      </p:sp>
      <p:sp>
        <p:nvSpPr>
          <p:cNvPr id="2" name="Title 1"/>
          <p:cNvSpPr>
            <a:spLocks noGrp="1"/>
          </p:cNvSpPr>
          <p:nvPr>
            <p:ph type="title"/>
          </p:nvPr>
        </p:nvSpPr>
        <p:spPr>
          <a:xfrm>
            <a:off x="609600" y="423334"/>
            <a:ext cx="10972800" cy="1143000"/>
          </a:xfrm>
        </p:spPr>
        <p:txBody>
          <a:bodyPr>
            <a:noAutofit/>
          </a:bodyPr>
          <a:lstStyle/>
          <a:p>
            <a:pPr algn="ctr"/>
            <a:r>
              <a:rPr lang="en-US" sz="4000" dirty="0">
                <a:solidFill>
                  <a:schemeClr val="bg1"/>
                </a:solidFill>
                <a:latin typeface="Georgia" charset="0"/>
                <a:ea typeface="Georgia" charset="0"/>
                <a:cs typeface="Georgia" charset="0"/>
              </a:rPr>
              <a:t>Demand Creation Activities – </a:t>
            </a:r>
            <a:r>
              <a:rPr lang="en-US" sz="4000" dirty="0" smtClean="0">
                <a:solidFill>
                  <a:schemeClr val="bg1"/>
                </a:solidFill>
                <a:latin typeface="Georgia" charset="0"/>
                <a:ea typeface="Georgia" charset="0"/>
                <a:cs typeface="Georgia" charset="0"/>
              </a:rPr>
              <a:t/>
            </a:r>
            <a:br>
              <a:rPr lang="en-US" sz="4000" dirty="0" smtClean="0">
                <a:solidFill>
                  <a:schemeClr val="bg1"/>
                </a:solidFill>
                <a:latin typeface="Georgia" charset="0"/>
                <a:ea typeface="Georgia" charset="0"/>
                <a:cs typeface="Georgia" charset="0"/>
              </a:rPr>
            </a:br>
            <a:r>
              <a:rPr lang="en-US" sz="4000" dirty="0" smtClean="0">
                <a:solidFill>
                  <a:schemeClr val="bg1"/>
                </a:solidFill>
                <a:latin typeface="Georgia" charset="0"/>
                <a:ea typeface="Georgia" charset="0"/>
                <a:cs typeface="Georgia" charset="0"/>
              </a:rPr>
              <a:t>considerations</a:t>
            </a:r>
            <a:r>
              <a:rPr lang="en-US" sz="4000" dirty="0">
                <a:solidFill>
                  <a:schemeClr val="bg1"/>
                </a:solidFill>
                <a:latin typeface="Georgia" charset="0"/>
                <a:ea typeface="Georgia" charset="0"/>
                <a:cs typeface="Georgia" charset="0"/>
              </a:rPr>
              <a:t>, </a:t>
            </a:r>
            <a:r>
              <a:rPr lang="en-US" sz="4000" dirty="0" smtClean="0">
                <a:solidFill>
                  <a:schemeClr val="bg1"/>
                </a:solidFill>
                <a:latin typeface="Georgia" charset="0"/>
                <a:ea typeface="Georgia" charset="0"/>
                <a:cs typeface="Georgia" charset="0"/>
              </a:rPr>
              <a:t>cont’d</a:t>
            </a:r>
            <a:endParaRPr lang="en-US" sz="4000" dirty="0">
              <a:solidFill>
                <a:schemeClr val="bg1"/>
              </a:solidFill>
              <a:latin typeface="Georgia" charset="0"/>
              <a:ea typeface="Georgia" charset="0"/>
              <a:cs typeface="Georgia" charset="0"/>
            </a:endParaRPr>
          </a:p>
        </p:txBody>
      </p:sp>
      <p:sp>
        <p:nvSpPr>
          <p:cNvPr id="3" name="Content Placeholder 2"/>
          <p:cNvSpPr>
            <a:spLocks noGrp="1"/>
          </p:cNvSpPr>
          <p:nvPr>
            <p:ph idx="1"/>
          </p:nvPr>
        </p:nvSpPr>
        <p:spPr>
          <a:xfrm>
            <a:off x="0" y="1649183"/>
            <a:ext cx="11872452" cy="5907575"/>
          </a:xfrm>
        </p:spPr>
        <p:txBody>
          <a:bodyPr>
            <a:noAutofit/>
          </a:bodyPr>
          <a:lstStyle/>
          <a:p>
            <a:pPr marL="770447" indent="-527037">
              <a:spcBef>
                <a:spcPts val="267"/>
              </a:spcBef>
              <a:spcAft>
                <a:spcPts val="800"/>
              </a:spcAft>
            </a:pPr>
            <a:r>
              <a:rPr lang="en-US" sz="2133" dirty="0">
                <a:solidFill>
                  <a:schemeClr val="bg1"/>
                </a:solidFill>
                <a:latin typeface="Georgia" charset="0"/>
                <a:ea typeface="Georgia" charset="0"/>
                <a:cs typeface="Georgia" charset="0"/>
              </a:rPr>
              <a:t>Harmonized national campaigns can ensure multiple delivery channels (including CBOs, NGOs, and mass media) provide complementary, aligned messaging. </a:t>
            </a:r>
          </a:p>
          <a:p>
            <a:pPr marL="770447" indent="-527037">
              <a:spcBef>
                <a:spcPts val="267"/>
              </a:spcBef>
              <a:spcAft>
                <a:spcPts val="800"/>
              </a:spcAft>
            </a:pPr>
            <a:r>
              <a:rPr lang="en-US" sz="2133" dirty="0">
                <a:solidFill>
                  <a:schemeClr val="bg1"/>
                </a:solidFill>
                <a:latin typeface="Georgia" charset="0"/>
                <a:ea typeface="Georgia" charset="0"/>
                <a:cs typeface="Georgia" charset="0"/>
              </a:rPr>
              <a:t>Where a lead implementer exists to design holistic SBCC campaigns, the role should include:</a:t>
            </a:r>
          </a:p>
          <a:p>
            <a:pPr marL="1297485" lvl="1" indent="-527037">
              <a:spcBef>
                <a:spcPts val="267"/>
              </a:spcBef>
              <a:spcAft>
                <a:spcPts val="800"/>
              </a:spcAft>
              <a:buFont typeface="Courier New" charset="0"/>
              <a:buChar char="o"/>
            </a:pPr>
            <a:r>
              <a:rPr lang="en-US" sz="2133" dirty="0">
                <a:solidFill>
                  <a:schemeClr val="bg1"/>
                </a:solidFill>
                <a:latin typeface="Georgia" charset="0"/>
                <a:ea typeface="Georgia" charset="0"/>
                <a:cs typeface="Georgia" charset="0"/>
              </a:rPr>
              <a:t>Generation of evidence to inform design of communications addressing factors of condom use;</a:t>
            </a:r>
          </a:p>
          <a:p>
            <a:pPr marL="1297485" lvl="1" indent="-527037">
              <a:spcBef>
                <a:spcPts val="267"/>
              </a:spcBef>
              <a:spcAft>
                <a:spcPts val="800"/>
              </a:spcAft>
              <a:buFont typeface="Courier New" charset="0"/>
              <a:buChar char="o"/>
            </a:pPr>
            <a:r>
              <a:rPr lang="en-US" sz="2133" dirty="0">
                <a:solidFill>
                  <a:schemeClr val="bg1"/>
                </a:solidFill>
                <a:latin typeface="Georgia" charset="0"/>
                <a:ea typeface="Georgia" charset="0"/>
                <a:cs typeface="Georgia" charset="0"/>
              </a:rPr>
              <a:t>Development of strategic communication design, production, support, implementation &amp; roll out to relevant implementing partners;</a:t>
            </a:r>
          </a:p>
          <a:p>
            <a:pPr marL="1297485" lvl="1" indent="-527037">
              <a:spcBef>
                <a:spcPts val="267"/>
              </a:spcBef>
              <a:spcAft>
                <a:spcPts val="800"/>
              </a:spcAft>
              <a:buFont typeface="Courier New" charset="0"/>
              <a:buChar char="o"/>
            </a:pPr>
            <a:r>
              <a:rPr lang="en-US" sz="2133" dirty="0">
                <a:solidFill>
                  <a:schemeClr val="bg1"/>
                </a:solidFill>
                <a:latin typeface="Georgia" charset="0"/>
                <a:ea typeface="Georgia" charset="0"/>
                <a:cs typeface="Georgia" charset="0"/>
              </a:rPr>
              <a:t>Build in capacity building and training with implementing partners, develop SOPs to standardize execution amongst various partners;</a:t>
            </a:r>
          </a:p>
          <a:p>
            <a:pPr marL="1297485" lvl="1" indent="-527037">
              <a:spcBef>
                <a:spcPts val="267"/>
              </a:spcBef>
              <a:spcAft>
                <a:spcPts val="800"/>
              </a:spcAft>
              <a:buFont typeface="Courier New" charset="0"/>
              <a:buChar char="o"/>
            </a:pPr>
            <a:r>
              <a:rPr lang="en-US" sz="2133" dirty="0">
                <a:solidFill>
                  <a:schemeClr val="bg1"/>
                </a:solidFill>
                <a:latin typeface="Georgia" charset="0"/>
                <a:ea typeface="Georgia" charset="0"/>
                <a:cs typeface="Georgia" charset="0"/>
              </a:rPr>
              <a:t>Coordinate to ensure ownership by national programs, and active partner input including private sector participants during design, development, and implementation.</a:t>
            </a:r>
          </a:p>
        </p:txBody>
      </p:sp>
    </p:spTree>
    <p:extLst>
      <p:ext uri="{BB962C8B-B14F-4D97-AF65-F5344CB8AC3E}">
        <p14:creationId xmlns:p14="http://schemas.microsoft.com/office/powerpoint/2010/main" val="17433376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0" y="0"/>
            <a:ext cx="3987501" cy="6858000"/>
          </a:xfrm>
          <a:solidFill>
            <a:srgbClr val="16406C"/>
          </a:solidFill>
        </p:spPr>
        <p:txBody>
          <a:bodyPr>
            <a:normAutofit/>
          </a:bodyPr>
          <a:lstStyle/>
          <a:p>
            <a:pPr algn="ctr"/>
            <a:r>
              <a:rPr lang="en-US" sz="4000" dirty="0">
                <a:solidFill>
                  <a:prstClr val="white"/>
                </a:solidFill>
                <a:latin typeface="Georgia" charset="0"/>
                <a:ea typeface="Georgia" charset="0"/>
                <a:cs typeface="Georgia" charset="0"/>
              </a:rPr>
              <a:t>Specific Intervention</a:t>
            </a:r>
            <a:br>
              <a:rPr lang="en-US" sz="4000" dirty="0">
                <a:solidFill>
                  <a:prstClr val="white"/>
                </a:solidFill>
                <a:latin typeface="Georgia" charset="0"/>
                <a:ea typeface="Georgia" charset="0"/>
                <a:cs typeface="Georgia" charset="0"/>
              </a:rPr>
            </a:br>
            <a:r>
              <a:rPr lang="en-US" sz="4000" dirty="0">
                <a:solidFill>
                  <a:prstClr val="white"/>
                </a:solidFill>
                <a:latin typeface="Georgia" charset="0"/>
                <a:ea typeface="Georgia" charset="0"/>
                <a:cs typeface="Georgia" charset="0"/>
              </a:rPr>
              <a:t>4</a:t>
            </a:r>
            <a:endParaRPr lang="en-US" sz="4000" dirty="0">
              <a:solidFill>
                <a:schemeClr val="bg1"/>
              </a:solidFill>
              <a:latin typeface="Georgia" charset="0"/>
              <a:ea typeface="Georgia" charset="0"/>
              <a:cs typeface="Georgia" charset="0"/>
            </a:endParaRPr>
          </a:p>
        </p:txBody>
      </p:sp>
      <p:sp>
        <p:nvSpPr>
          <p:cNvPr id="3" name="Content Placeholder 2"/>
          <p:cNvSpPr>
            <a:spLocks noGrp="1"/>
          </p:cNvSpPr>
          <p:nvPr>
            <p:ph idx="1"/>
          </p:nvPr>
        </p:nvSpPr>
        <p:spPr>
          <a:xfrm>
            <a:off x="4195097" y="1783045"/>
            <a:ext cx="7594899" cy="5399441"/>
          </a:xfrm>
        </p:spPr>
        <p:txBody>
          <a:bodyPr>
            <a:normAutofit/>
          </a:bodyPr>
          <a:lstStyle/>
          <a:p>
            <a:pPr marL="0" indent="0" algn="ctr" defTabSz="1219170">
              <a:lnSpc>
                <a:spcPts val="4500"/>
              </a:lnSpc>
              <a:spcBef>
                <a:spcPts val="0"/>
              </a:spcBef>
              <a:buNone/>
            </a:pPr>
            <a:r>
              <a:rPr lang="en-US" sz="3200" i="1" dirty="0">
                <a:solidFill>
                  <a:schemeClr val="bg1"/>
                </a:solidFill>
                <a:latin typeface="Georgia" charset="0"/>
                <a:ea typeface="Georgia" charset="0"/>
                <a:cs typeface="Georgia" charset="0"/>
              </a:rPr>
              <a:t>Improve supply chain by leveraging current investments and securing additional resources for all players in the public and private sector value chain.</a:t>
            </a:r>
            <a:endParaRPr lang="en-US" sz="3200" dirty="0">
              <a:solidFill>
                <a:schemeClr val="bg1"/>
              </a:solidFill>
              <a:latin typeface="Georgia" charset="0"/>
              <a:ea typeface="Georgia" charset="0"/>
              <a:cs typeface="Georgia" charset="0"/>
            </a:endParaRPr>
          </a:p>
        </p:txBody>
      </p:sp>
      <p:cxnSp>
        <p:nvCxnSpPr>
          <p:cNvPr id="7" name="Straight Connector 6"/>
          <p:cNvCxnSpPr/>
          <p:nvPr/>
        </p:nvCxnSpPr>
        <p:spPr>
          <a:xfrm>
            <a:off x="3860800" y="673100"/>
            <a:ext cx="0" cy="557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24792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 y="230221"/>
            <a:ext cx="12191999" cy="846667"/>
          </a:xfrm>
        </p:spPr>
        <p:txBody>
          <a:bodyPr>
            <a:noAutofit/>
          </a:bodyPr>
          <a:lstStyle/>
          <a:p>
            <a:pPr algn="ctr">
              <a:tabLst>
                <a:tab pos="5249202" algn="l"/>
              </a:tabLst>
            </a:pPr>
            <a:r>
              <a:rPr lang="en-US" sz="3733" dirty="0">
                <a:solidFill>
                  <a:schemeClr val="bg1"/>
                </a:solidFill>
                <a:latin typeface="Georgia" charset="0"/>
                <a:ea typeface="Georgia" charset="0"/>
                <a:cs typeface="Georgia" charset="0"/>
              </a:rPr>
              <a:t>Improved Supply Chain </a:t>
            </a:r>
            <a:r>
              <a:rPr lang="mr-IN" sz="3733" dirty="0">
                <a:solidFill>
                  <a:schemeClr val="bg1"/>
                </a:solidFill>
                <a:latin typeface="Georgia" charset="0"/>
                <a:ea typeface="Georgia" charset="0"/>
                <a:cs typeface="Georgia" charset="0"/>
              </a:rPr>
              <a:t>–</a:t>
            </a:r>
            <a:r>
              <a:rPr lang="en-US" sz="3733" dirty="0">
                <a:solidFill>
                  <a:schemeClr val="bg1"/>
                </a:solidFill>
                <a:latin typeface="Georgia" charset="0"/>
                <a:ea typeface="Georgia" charset="0"/>
                <a:cs typeface="Georgia" charset="0"/>
              </a:rPr>
              <a:t> Public Sector Interventions</a:t>
            </a:r>
          </a:p>
        </p:txBody>
      </p:sp>
      <p:sp>
        <p:nvSpPr>
          <p:cNvPr id="6" name="Text Placeholder 2"/>
          <p:cNvSpPr txBox="1">
            <a:spLocks/>
          </p:cNvSpPr>
          <p:nvPr/>
        </p:nvSpPr>
        <p:spPr>
          <a:xfrm>
            <a:off x="530942" y="1076888"/>
            <a:ext cx="11149782" cy="2835667"/>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400" dirty="0">
                <a:solidFill>
                  <a:schemeClr val="bg1"/>
                </a:solidFill>
                <a:latin typeface="Georgia" charset="0"/>
                <a:ea typeface="Georgia" charset="0"/>
                <a:cs typeface="Georgia" charset="0"/>
              </a:rPr>
              <a:t>Free distribution plays an important role in complementing and reinforcing condom messaging during outreach sessions to target populations, by: </a:t>
            </a:r>
          </a:p>
          <a:p>
            <a:pPr>
              <a:buFont typeface="+mj-lt"/>
              <a:buAutoNum type="arabicPeriod"/>
            </a:pPr>
            <a:r>
              <a:rPr lang="en-US" sz="2400" dirty="0">
                <a:solidFill>
                  <a:schemeClr val="bg1"/>
                </a:solidFill>
                <a:latin typeface="Georgia" charset="0"/>
                <a:ea typeface="Georgia" charset="0"/>
                <a:cs typeface="Georgia" charset="0"/>
              </a:rPr>
              <a:t>Linking key populations to social marketing and commercial brands available in retail outlets;</a:t>
            </a:r>
          </a:p>
          <a:p>
            <a:pPr>
              <a:buFont typeface="+mj-lt"/>
              <a:buAutoNum type="arabicPeriod"/>
            </a:pPr>
            <a:r>
              <a:rPr lang="en-US" sz="2400" dirty="0">
                <a:solidFill>
                  <a:schemeClr val="bg1"/>
                </a:solidFill>
                <a:latin typeface="Georgia" charset="0"/>
                <a:ea typeface="Georgia" charset="0"/>
                <a:cs typeface="Georgia" charset="0"/>
              </a:rPr>
              <a:t>Ensuring that the limited free condoms that are available target the poorest and most vulnerable who are unable to pay. </a:t>
            </a:r>
            <a:endParaRPr lang="en-US" sz="2400" i="1" dirty="0">
              <a:solidFill>
                <a:schemeClr val="bg1"/>
              </a:solidFill>
              <a:latin typeface="Georgia" charset="0"/>
              <a:ea typeface="Georgia" charset="0"/>
              <a:cs typeface="Georgia" charset="0"/>
            </a:endParaRPr>
          </a:p>
        </p:txBody>
      </p:sp>
      <p:sp>
        <p:nvSpPr>
          <p:cNvPr id="8" name="Rectangle 7"/>
          <p:cNvSpPr/>
          <p:nvPr/>
        </p:nvSpPr>
        <p:spPr>
          <a:xfrm>
            <a:off x="2001029" y="3681254"/>
            <a:ext cx="8057372" cy="2677656"/>
          </a:xfrm>
          <a:prstGeom prst="rect">
            <a:avLst/>
          </a:prstGeom>
          <a:solidFill>
            <a:schemeClr val="accent3">
              <a:lumMod val="20000"/>
              <a:lumOff val="80000"/>
            </a:schemeClr>
          </a:solidFill>
        </p:spPr>
        <p:txBody>
          <a:bodyPr wrap="square" lIns="228600" tIns="228600" rIns="228600" bIns="228600">
            <a:spAutoFit/>
          </a:bodyPr>
          <a:lstStyle/>
          <a:p>
            <a:r>
              <a:rPr lang="en-US" sz="2400" i="1" dirty="0">
                <a:solidFill>
                  <a:srgbClr val="16406C"/>
                </a:solidFill>
              </a:rPr>
              <a:t>Condom forecasting and quantification should not procure to total need of all KVPs, but to realistic demand estimates. It should also account for social marketing and commercial sales to these populations. Excessive and poorly coordinated free distribution can damage commercial and SM actors, leading to less sustainable markets over time.</a:t>
            </a:r>
          </a:p>
        </p:txBody>
      </p:sp>
    </p:spTree>
    <p:extLst>
      <p:ext uri="{BB962C8B-B14F-4D97-AF65-F5344CB8AC3E}">
        <p14:creationId xmlns:p14="http://schemas.microsoft.com/office/powerpoint/2010/main" val="194414821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7" name="Title 1"/>
          <p:cNvSpPr txBox="1">
            <a:spLocks/>
          </p:cNvSpPr>
          <p:nvPr/>
        </p:nvSpPr>
        <p:spPr>
          <a:xfrm>
            <a:off x="0" y="1"/>
            <a:ext cx="12192000" cy="846667"/>
          </a:xfrm>
          <a:prstGeom prst="rect">
            <a:avLst/>
          </a:prstGeom>
          <a:solidFill>
            <a:srgbClr val="16406C"/>
          </a:solidFill>
        </p:spPr>
        <p:txBody>
          <a:bodyPr vert="horz" lIns="121920" tIns="60960" rIns="121920" bIns="60960" rtlCol="0" anchor="b">
            <a:normAutofit fontScale="97500"/>
          </a:bodyPr>
          <a:lstStyle>
            <a:lvl1pPr algn="ctr" defTabSz="457200" rtl="0" eaLnBrk="1" latinLnBrk="0" hangingPunct="1">
              <a:spcBef>
                <a:spcPct val="0"/>
              </a:spcBef>
              <a:buNone/>
              <a:defRPr sz="1800" kern="1200">
                <a:solidFill>
                  <a:schemeClr val="tx2"/>
                </a:solidFill>
                <a:latin typeface="+mj-lt"/>
                <a:ea typeface="+mj-ea"/>
                <a:cs typeface="+mj-cs"/>
              </a:defRPr>
            </a:lvl1pPr>
          </a:lstStyle>
          <a:p>
            <a:endParaRPr lang="en-US" sz="2400" i="1" dirty="0">
              <a:solidFill>
                <a:schemeClr val="bg1"/>
              </a:solidFill>
            </a:endParaRPr>
          </a:p>
        </p:txBody>
      </p:sp>
      <p:sp>
        <p:nvSpPr>
          <p:cNvPr id="2" name="Title 1"/>
          <p:cNvSpPr>
            <a:spLocks noGrp="1"/>
          </p:cNvSpPr>
          <p:nvPr>
            <p:ph type="title"/>
          </p:nvPr>
        </p:nvSpPr>
        <p:spPr>
          <a:xfrm>
            <a:off x="18" y="309718"/>
            <a:ext cx="12191999" cy="846667"/>
          </a:xfrm>
        </p:spPr>
        <p:txBody>
          <a:bodyPr>
            <a:noAutofit/>
          </a:bodyPr>
          <a:lstStyle/>
          <a:p>
            <a:pPr algn="ctr">
              <a:tabLst>
                <a:tab pos="5249202" algn="l"/>
              </a:tabLst>
            </a:pPr>
            <a:r>
              <a:rPr lang="en-US" sz="3200" dirty="0">
                <a:solidFill>
                  <a:schemeClr val="bg1"/>
                </a:solidFill>
                <a:latin typeface="Georgia" charset="0"/>
                <a:ea typeface="Georgia" charset="0"/>
                <a:cs typeface="Georgia" charset="0"/>
              </a:rPr>
              <a:t>Improved Supply Chain </a:t>
            </a:r>
            <a:r>
              <a:rPr lang="mr-IN" sz="3200" dirty="0">
                <a:solidFill>
                  <a:schemeClr val="bg1"/>
                </a:solidFill>
                <a:latin typeface="Georgia" charset="0"/>
                <a:ea typeface="Georgia" charset="0"/>
                <a:cs typeface="Georgia" charset="0"/>
              </a:rPr>
              <a:t>–</a:t>
            </a:r>
            <a:r>
              <a:rPr lang="en-US" sz="3200" dirty="0">
                <a:solidFill>
                  <a:schemeClr val="bg1"/>
                </a:solidFill>
                <a:latin typeface="Georgia" charset="0"/>
                <a:ea typeface="Georgia" charset="0"/>
                <a:cs typeface="Georgia" charset="0"/>
              </a:rPr>
              <a:t> Public Sector Interventions</a:t>
            </a:r>
          </a:p>
        </p:txBody>
      </p:sp>
      <p:sp>
        <p:nvSpPr>
          <p:cNvPr id="3" name="Content Placeholder 2"/>
          <p:cNvSpPr>
            <a:spLocks noGrp="1"/>
          </p:cNvSpPr>
          <p:nvPr>
            <p:ph idx="1"/>
          </p:nvPr>
        </p:nvSpPr>
        <p:spPr>
          <a:xfrm>
            <a:off x="609599" y="1156385"/>
            <a:ext cx="10840571" cy="4887895"/>
          </a:xfrm>
          <a:noFill/>
        </p:spPr>
        <p:txBody>
          <a:bodyPr>
            <a:noAutofit/>
          </a:bodyPr>
          <a:lstStyle/>
          <a:p>
            <a:pPr marL="0" indent="0">
              <a:lnSpc>
                <a:spcPts val="2200"/>
              </a:lnSpc>
              <a:buNone/>
            </a:pPr>
            <a:r>
              <a:rPr lang="en-US" sz="1700" b="1" dirty="0">
                <a:solidFill>
                  <a:schemeClr val="bg1"/>
                </a:solidFill>
                <a:latin typeface="Georgia" charset="0"/>
                <a:ea typeface="Georgia" charset="0"/>
                <a:cs typeface="Georgia" charset="0"/>
              </a:rPr>
              <a:t>Interventions to improve Supply Chain/Public Sector</a:t>
            </a:r>
            <a:r>
              <a:rPr lang="en-US" sz="1700" b="1" dirty="0" smtClean="0">
                <a:solidFill>
                  <a:schemeClr val="bg1"/>
                </a:solidFill>
                <a:latin typeface="Georgia" charset="0"/>
                <a:ea typeface="Georgia" charset="0"/>
                <a:cs typeface="Georgia" charset="0"/>
              </a:rPr>
              <a:t>:</a:t>
            </a:r>
            <a:endParaRPr lang="en-US" sz="1700" dirty="0">
              <a:solidFill>
                <a:schemeClr val="bg1"/>
              </a:solidFill>
              <a:latin typeface="Georgia" charset="0"/>
              <a:ea typeface="Georgia" charset="0"/>
              <a:cs typeface="Georgia" charset="0"/>
            </a:endParaRPr>
          </a:p>
          <a:p>
            <a:pPr>
              <a:lnSpc>
                <a:spcPts val="2200"/>
              </a:lnSpc>
            </a:pPr>
            <a:r>
              <a:rPr lang="en-US" sz="1700" dirty="0">
                <a:solidFill>
                  <a:schemeClr val="bg1"/>
                </a:solidFill>
                <a:latin typeface="Georgia" charset="0"/>
                <a:ea typeface="Georgia" charset="0"/>
                <a:cs typeface="Georgia" charset="0"/>
              </a:rPr>
              <a:t>To improve commodity procurement planning, quantification and forecasting, determine public sector distribution based on realistic demand estimates. Use UNAIDS projection tool with quantification initiatives, and market analytics with active input from condom market players.</a:t>
            </a:r>
          </a:p>
          <a:p>
            <a:pPr lvl="0">
              <a:lnSpc>
                <a:spcPts val="2200"/>
              </a:lnSpc>
            </a:pPr>
            <a:r>
              <a:rPr lang="en-US" sz="1700" dirty="0">
                <a:solidFill>
                  <a:schemeClr val="bg1"/>
                </a:solidFill>
                <a:latin typeface="Georgia" charset="0"/>
                <a:ea typeface="Georgia" charset="0"/>
                <a:cs typeface="Georgia" charset="0"/>
              </a:rPr>
              <a:t>Better target free condoms: Define, prioritize target populations for free, supported by Standard Operation Procedures (</a:t>
            </a:r>
            <a:r>
              <a:rPr lang="en-US" sz="1700" dirty="0" err="1">
                <a:solidFill>
                  <a:schemeClr val="bg1"/>
                </a:solidFill>
                <a:latin typeface="Georgia" charset="0"/>
                <a:ea typeface="Georgia" charset="0"/>
                <a:cs typeface="Georgia" charset="0"/>
              </a:rPr>
              <a:t>SoPs</a:t>
            </a:r>
            <a:r>
              <a:rPr lang="en-US" sz="1700" dirty="0">
                <a:solidFill>
                  <a:schemeClr val="bg1"/>
                </a:solidFill>
                <a:latin typeface="Georgia" charset="0"/>
                <a:ea typeface="Georgia" charset="0"/>
                <a:cs typeface="Georgia" charset="0"/>
              </a:rPr>
              <a:t>) to: </a:t>
            </a:r>
          </a:p>
          <a:p>
            <a:pPr lvl="1">
              <a:lnSpc>
                <a:spcPts val="2200"/>
              </a:lnSpc>
            </a:pPr>
            <a:r>
              <a:rPr lang="en-US" sz="1700" dirty="0">
                <a:solidFill>
                  <a:schemeClr val="bg1"/>
                </a:solidFill>
                <a:latin typeface="Georgia" charset="0"/>
                <a:ea typeface="Georgia" charset="0"/>
                <a:cs typeface="Georgia" charset="0"/>
              </a:rPr>
              <a:t>Outline distribution quantities per contact (i.e. - SW receive x # condoms per contact / week)</a:t>
            </a:r>
          </a:p>
          <a:p>
            <a:pPr lvl="1">
              <a:lnSpc>
                <a:spcPts val="2200"/>
              </a:lnSpc>
            </a:pPr>
            <a:r>
              <a:rPr lang="en-US" sz="1700" dirty="0">
                <a:solidFill>
                  <a:schemeClr val="bg1"/>
                </a:solidFill>
                <a:latin typeface="Georgia" charset="0"/>
                <a:ea typeface="Georgia" charset="0"/>
                <a:cs typeface="Georgia" charset="0"/>
              </a:rPr>
              <a:t>Ensure access to free condoms for CBOs/NGOs for targeted distribution to key and vulnerable populations</a:t>
            </a:r>
          </a:p>
          <a:p>
            <a:pPr>
              <a:lnSpc>
                <a:spcPts val="2200"/>
              </a:lnSpc>
            </a:pPr>
            <a:r>
              <a:rPr lang="en-US" sz="1700" dirty="0">
                <a:solidFill>
                  <a:schemeClr val="bg1"/>
                </a:solidFill>
                <a:latin typeface="Georgia" charset="0"/>
                <a:ea typeface="Georgia" charset="0"/>
                <a:cs typeface="Georgia" charset="0"/>
              </a:rPr>
              <a:t>Develop and implement segmentation strategies that drive need-based free distribution to KPs.  </a:t>
            </a:r>
            <a:br>
              <a:rPr lang="en-US" sz="1700" dirty="0">
                <a:solidFill>
                  <a:schemeClr val="bg1"/>
                </a:solidFill>
                <a:latin typeface="Georgia" charset="0"/>
                <a:ea typeface="Georgia" charset="0"/>
                <a:cs typeface="Georgia" charset="0"/>
              </a:rPr>
            </a:br>
            <a:r>
              <a:rPr lang="en-US" sz="1700" dirty="0">
                <a:solidFill>
                  <a:schemeClr val="bg1"/>
                </a:solidFill>
                <a:latin typeface="Georgia" charset="0"/>
                <a:ea typeface="Georgia" charset="0"/>
                <a:cs typeface="Georgia" charset="0"/>
              </a:rPr>
              <a:t>Agree on segmentation approaches guiding distribution of free across facilities &amp; outreach. Consider segmentation based on geography (targeted rural areas).</a:t>
            </a:r>
          </a:p>
          <a:p>
            <a:pPr lvl="1">
              <a:lnSpc>
                <a:spcPts val="2200"/>
              </a:lnSpc>
            </a:pPr>
            <a:r>
              <a:rPr lang="en-US" sz="1700" dirty="0">
                <a:solidFill>
                  <a:schemeClr val="bg1"/>
                </a:solidFill>
                <a:latin typeface="Georgia" charset="0"/>
                <a:ea typeface="Georgia" charset="0"/>
                <a:cs typeface="Georgia" charset="0"/>
              </a:rPr>
              <a:t>Map needs at district level hot spots, KP locations, population estimates.</a:t>
            </a:r>
          </a:p>
          <a:p>
            <a:pPr lvl="0">
              <a:lnSpc>
                <a:spcPts val="2200"/>
              </a:lnSpc>
            </a:pPr>
            <a:r>
              <a:rPr lang="en-US" sz="1700" dirty="0">
                <a:solidFill>
                  <a:schemeClr val="bg1"/>
                </a:solidFill>
                <a:latin typeface="Georgia" charset="0"/>
                <a:ea typeface="Georgia" charset="0"/>
                <a:cs typeface="Georgia" charset="0"/>
              </a:rPr>
              <a:t>Obtain donor agreement on coordination of ad hoc ‘condom bailouts.’ </a:t>
            </a:r>
          </a:p>
          <a:p>
            <a:pPr>
              <a:lnSpc>
                <a:spcPts val="2200"/>
              </a:lnSpc>
            </a:pPr>
            <a:r>
              <a:rPr lang="en-US" sz="1700" dirty="0">
                <a:solidFill>
                  <a:schemeClr val="bg1"/>
                </a:solidFill>
                <a:latin typeface="Georgia" charset="0"/>
                <a:ea typeface="Georgia" charset="0"/>
                <a:cs typeface="Georgia" charset="0"/>
              </a:rPr>
              <a:t>Invest in better data collection from different points in the supply chain to lead to improved product flow and reduced stock-outs and hoarding.</a:t>
            </a:r>
          </a:p>
          <a:p>
            <a:pPr lvl="1">
              <a:lnSpc>
                <a:spcPts val="2200"/>
              </a:lnSpc>
              <a:buFont typeface="Courier New" charset="0"/>
              <a:buChar char="o"/>
            </a:pPr>
            <a:endParaRPr lang="en-US" sz="1700" b="1" dirty="0">
              <a:solidFill>
                <a:schemeClr val="bg1"/>
              </a:solidFill>
              <a:latin typeface="Georgia" charset="0"/>
              <a:ea typeface="Georgia" charset="0"/>
              <a:cs typeface="Georgia" charset="0"/>
            </a:endParaRPr>
          </a:p>
        </p:txBody>
      </p:sp>
    </p:spTree>
    <p:extLst>
      <p:ext uri="{BB962C8B-B14F-4D97-AF65-F5344CB8AC3E}">
        <p14:creationId xmlns:p14="http://schemas.microsoft.com/office/powerpoint/2010/main" val="11367882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7" name="Title 1"/>
          <p:cNvSpPr txBox="1">
            <a:spLocks/>
          </p:cNvSpPr>
          <p:nvPr/>
        </p:nvSpPr>
        <p:spPr>
          <a:xfrm>
            <a:off x="0" y="0"/>
            <a:ext cx="12192000" cy="846667"/>
          </a:xfrm>
          <a:prstGeom prst="rect">
            <a:avLst/>
          </a:prstGeom>
          <a:solidFill>
            <a:srgbClr val="16406C"/>
          </a:solidFill>
        </p:spPr>
        <p:txBody>
          <a:bodyPr vert="horz" lIns="121920" tIns="60960" rIns="121920" bIns="60960" rtlCol="0" anchor="b">
            <a:normAutofit fontScale="97500"/>
          </a:bodyPr>
          <a:lstStyle>
            <a:lvl1pPr algn="ctr" defTabSz="457200" rtl="0" eaLnBrk="1" latinLnBrk="0" hangingPunct="1">
              <a:spcBef>
                <a:spcPct val="0"/>
              </a:spcBef>
              <a:buNone/>
              <a:defRPr sz="1800" kern="1200">
                <a:solidFill>
                  <a:schemeClr val="tx2"/>
                </a:solidFill>
                <a:latin typeface="+mj-lt"/>
                <a:ea typeface="+mj-ea"/>
                <a:cs typeface="+mj-cs"/>
              </a:defRPr>
            </a:lvl1pPr>
          </a:lstStyle>
          <a:p>
            <a:endParaRPr lang="en-US" sz="2400" i="1" dirty="0">
              <a:solidFill>
                <a:schemeClr val="bg1"/>
              </a:solidFill>
            </a:endParaRPr>
          </a:p>
        </p:txBody>
      </p:sp>
      <p:sp>
        <p:nvSpPr>
          <p:cNvPr id="2" name="Title 1"/>
          <p:cNvSpPr>
            <a:spLocks noGrp="1"/>
          </p:cNvSpPr>
          <p:nvPr>
            <p:ph type="title"/>
          </p:nvPr>
        </p:nvSpPr>
        <p:spPr>
          <a:xfrm>
            <a:off x="-2" y="176978"/>
            <a:ext cx="12192001" cy="846668"/>
          </a:xfrm>
        </p:spPr>
        <p:txBody>
          <a:bodyPr>
            <a:noAutofit/>
          </a:bodyPr>
          <a:lstStyle/>
          <a:p>
            <a:pPr algn="ctr">
              <a:tabLst>
                <a:tab pos="5249202" algn="l"/>
              </a:tabLst>
            </a:pPr>
            <a:r>
              <a:rPr lang="en-US" sz="2667" dirty="0">
                <a:solidFill>
                  <a:schemeClr val="bg1"/>
                </a:solidFill>
                <a:latin typeface="Georgia" charset="0"/>
                <a:ea typeface="Georgia" charset="0"/>
                <a:cs typeface="Georgia" charset="0"/>
              </a:rPr>
              <a:t>Improved Supply Chain </a:t>
            </a:r>
            <a:r>
              <a:rPr lang="mr-IN" sz="2667" dirty="0">
                <a:solidFill>
                  <a:schemeClr val="bg1"/>
                </a:solidFill>
                <a:latin typeface="Georgia" charset="0"/>
                <a:ea typeface="Georgia" charset="0"/>
                <a:cs typeface="Georgia" charset="0"/>
              </a:rPr>
              <a:t>–</a:t>
            </a:r>
            <a:r>
              <a:rPr lang="en-US" sz="2667" dirty="0">
                <a:solidFill>
                  <a:schemeClr val="bg1"/>
                </a:solidFill>
                <a:latin typeface="Georgia" charset="0"/>
                <a:ea typeface="Georgia" charset="0"/>
                <a:cs typeface="Georgia" charset="0"/>
              </a:rPr>
              <a:t> Social Marketing &amp; Commercial Interventions</a:t>
            </a:r>
          </a:p>
        </p:txBody>
      </p:sp>
      <p:sp>
        <p:nvSpPr>
          <p:cNvPr id="3" name="Content Placeholder 2"/>
          <p:cNvSpPr>
            <a:spLocks noGrp="1"/>
          </p:cNvSpPr>
          <p:nvPr>
            <p:ph idx="1"/>
          </p:nvPr>
        </p:nvSpPr>
        <p:spPr>
          <a:xfrm>
            <a:off x="651621" y="941165"/>
            <a:ext cx="6198135" cy="5882560"/>
          </a:xfrm>
        </p:spPr>
        <p:txBody>
          <a:bodyPr>
            <a:noAutofit/>
          </a:bodyPr>
          <a:lstStyle/>
          <a:p>
            <a:pPr>
              <a:lnSpc>
                <a:spcPts val="3500"/>
              </a:lnSpc>
            </a:pPr>
            <a:r>
              <a:rPr lang="en-US" sz="2400" dirty="0">
                <a:solidFill>
                  <a:schemeClr val="bg1"/>
                </a:solidFill>
                <a:latin typeface="Georgia" charset="0"/>
                <a:ea typeface="Georgia" charset="0"/>
                <a:cs typeface="Georgia" charset="0"/>
              </a:rPr>
              <a:t>Invest in Public / Private Partnerships with commercial actors (importers, distributors and wholesalers) to expand existing distribution mechanisms to hard-to-reach populations. 	</a:t>
            </a:r>
          </a:p>
          <a:p>
            <a:pPr>
              <a:lnSpc>
                <a:spcPts val="3500"/>
              </a:lnSpc>
            </a:pPr>
            <a:r>
              <a:rPr lang="en-US" sz="2400" dirty="0">
                <a:solidFill>
                  <a:schemeClr val="bg1"/>
                </a:solidFill>
                <a:latin typeface="Georgia" charset="0"/>
                <a:ea typeface="Georgia" charset="0"/>
                <a:cs typeface="Georgia" charset="0"/>
              </a:rPr>
              <a:t>Target investments in SM to last-mile distribution to priority </a:t>
            </a:r>
            <a:r>
              <a:rPr lang="en-US" sz="2400" dirty="0" smtClean="0">
                <a:solidFill>
                  <a:schemeClr val="bg1"/>
                </a:solidFill>
                <a:latin typeface="Georgia" charset="0"/>
                <a:ea typeface="Georgia" charset="0"/>
                <a:cs typeface="Georgia" charset="0"/>
              </a:rPr>
              <a:t>populations </a:t>
            </a:r>
            <a:r>
              <a:rPr lang="mr-IN" sz="2400" dirty="0">
                <a:solidFill>
                  <a:schemeClr val="bg1"/>
                </a:solidFill>
                <a:latin typeface="Georgia" charset="0"/>
                <a:ea typeface="Georgia" charset="0"/>
                <a:cs typeface="Georgia" charset="0"/>
              </a:rPr>
              <a:t>–</a:t>
            </a:r>
            <a:r>
              <a:rPr lang="en-US" sz="2400" dirty="0">
                <a:solidFill>
                  <a:schemeClr val="bg1"/>
                </a:solidFill>
                <a:latin typeface="Georgia" charset="0"/>
                <a:ea typeface="Georgia" charset="0"/>
                <a:cs typeface="Georgia" charset="0"/>
              </a:rPr>
              <a:t> namely rural areas, or hard-to-reach KPs. </a:t>
            </a:r>
          </a:p>
          <a:p>
            <a:pPr>
              <a:lnSpc>
                <a:spcPts val="3500"/>
              </a:lnSpc>
            </a:pPr>
            <a:r>
              <a:rPr lang="en-US" sz="2400" dirty="0">
                <a:solidFill>
                  <a:schemeClr val="bg1"/>
                </a:solidFill>
                <a:latin typeface="Georgia" charset="0"/>
                <a:ea typeface="Georgia" charset="0"/>
                <a:cs typeface="Georgia" charset="0"/>
              </a:rPr>
              <a:t>Do not subsidize distribution for the general population in traditional distribution points (health facilities, pharmacies, etc.). </a:t>
            </a:r>
          </a:p>
        </p:txBody>
      </p:sp>
      <p:sp>
        <p:nvSpPr>
          <p:cNvPr id="6" name="Text Placeholder 2"/>
          <p:cNvSpPr txBox="1">
            <a:spLocks/>
          </p:cNvSpPr>
          <p:nvPr/>
        </p:nvSpPr>
        <p:spPr>
          <a:xfrm>
            <a:off x="1" y="820789"/>
            <a:ext cx="11929640" cy="1165235"/>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1867" i="1" dirty="0">
              <a:solidFill>
                <a:schemeClr val="accent6"/>
              </a:solidFill>
            </a:endParaRPr>
          </a:p>
        </p:txBody>
      </p:sp>
      <p:sp>
        <p:nvSpPr>
          <p:cNvPr id="8" name="Content Placeholder 2"/>
          <p:cNvSpPr txBox="1">
            <a:spLocks/>
          </p:cNvSpPr>
          <p:nvPr/>
        </p:nvSpPr>
        <p:spPr>
          <a:xfrm>
            <a:off x="7081249" y="1404395"/>
            <a:ext cx="4616899" cy="3719332"/>
          </a:xfrm>
          <a:prstGeom prst="rect">
            <a:avLst/>
          </a:prstGeom>
          <a:solidFill>
            <a:schemeClr val="accent4">
              <a:lumMod val="20000"/>
              <a:lumOff val="80000"/>
            </a:schemeClr>
          </a:solidFill>
        </p:spPr>
        <p:txBody>
          <a:bodyPr vert="horz" lIns="228600" tIns="228600" rIns="228600" bIns="228600" rtlCol="0">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133" dirty="0"/>
              <a:t>In Botswana, Afro-world, the importer of Moods condoms, wanted to expand distribution to bars and hotels. As those channels worked through a different supply chain (alcohol), the company sought co-investment to break into this new channel by introducing condoms to bar owners while partnering with alcohol distributors to sell the product. </a:t>
            </a:r>
            <a:endParaRPr lang="en-US" sz="2400" dirty="0"/>
          </a:p>
        </p:txBody>
      </p:sp>
    </p:spTree>
    <p:extLst>
      <p:ext uri="{BB962C8B-B14F-4D97-AF65-F5344CB8AC3E}">
        <p14:creationId xmlns:p14="http://schemas.microsoft.com/office/powerpoint/2010/main" val="133536040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728200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C15B762-A323-43A6-8B81-08B192353A36}"/>
              </a:ext>
            </a:extLst>
          </p:cNvPr>
          <p:cNvSpPr>
            <a:spLocks noGrp="1"/>
          </p:cNvSpPr>
          <p:nvPr>
            <p:ph type="title"/>
          </p:nvPr>
        </p:nvSpPr>
        <p:spPr>
          <a:xfrm>
            <a:off x="733425" y="121214"/>
            <a:ext cx="10515600" cy="1325563"/>
          </a:xfrm>
        </p:spPr>
        <p:txBody>
          <a:bodyPr/>
          <a:lstStyle/>
          <a:p>
            <a:r>
              <a:rPr lang="en-US" dirty="0">
                <a:solidFill>
                  <a:schemeClr val="bg1"/>
                </a:solidFill>
                <a:latin typeface="Georgia" charset="0"/>
                <a:ea typeface="Georgia" charset="0"/>
                <a:cs typeface="Georgia" charset="0"/>
              </a:rPr>
              <a:t>Align vision and players</a:t>
            </a:r>
          </a:p>
        </p:txBody>
      </p:sp>
      <p:sp>
        <p:nvSpPr>
          <p:cNvPr id="3" name="Content Placeholder 2">
            <a:extLst>
              <a:ext uri="{FF2B5EF4-FFF2-40B4-BE49-F238E27FC236}">
                <a16:creationId xmlns="" xmlns:a16="http://schemas.microsoft.com/office/drawing/2014/main" id="{FF56E450-6395-4CD0-A978-D1F88A0CE82D}"/>
              </a:ext>
            </a:extLst>
          </p:cNvPr>
          <p:cNvSpPr>
            <a:spLocks noGrp="1"/>
          </p:cNvSpPr>
          <p:nvPr>
            <p:ph idx="1"/>
          </p:nvPr>
        </p:nvSpPr>
        <p:spPr>
          <a:xfrm>
            <a:off x="733425" y="1446777"/>
            <a:ext cx="10932550" cy="5365750"/>
          </a:xfrm>
        </p:spPr>
        <p:txBody>
          <a:bodyPr>
            <a:normAutofit fontScale="92500"/>
          </a:bodyPr>
          <a:lstStyle/>
          <a:p>
            <a:pPr>
              <a:lnSpc>
                <a:spcPts val="3500"/>
              </a:lnSpc>
            </a:pPr>
            <a:r>
              <a:rPr lang="en-US" sz="2700" dirty="0">
                <a:solidFill>
                  <a:schemeClr val="bg1"/>
                </a:solidFill>
                <a:latin typeface="Georgia" charset="0"/>
                <a:ea typeface="Georgia" charset="0"/>
                <a:cs typeface="Georgia" charset="0"/>
              </a:rPr>
              <a:t>Market assessments help identify existing and potential players to perform different functions necessary for successful condom programming. </a:t>
            </a:r>
          </a:p>
          <a:p>
            <a:pPr>
              <a:lnSpc>
                <a:spcPts val="3500"/>
              </a:lnSpc>
            </a:pPr>
            <a:r>
              <a:rPr lang="en-US" sz="2700" dirty="0">
                <a:solidFill>
                  <a:schemeClr val="bg1"/>
                </a:solidFill>
                <a:latin typeface="Georgia" charset="0"/>
                <a:ea typeface="Georgia" charset="0"/>
                <a:cs typeface="Georgia" charset="0"/>
              </a:rPr>
              <a:t>The following table is proposed to help determine future players and funders based on a common vision for growth, equity and sustainability. </a:t>
            </a:r>
          </a:p>
          <a:p>
            <a:pPr>
              <a:lnSpc>
                <a:spcPts val="3500"/>
              </a:lnSpc>
            </a:pPr>
            <a:r>
              <a:rPr lang="en-US" sz="2700" dirty="0">
                <a:solidFill>
                  <a:schemeClr val="bg1"/>
                </a:solidFill>
                <a:latin typeface="Georgia" charset="0"/>
                <a:ea typeface="Georgia" charset="0"/>
                <a:cs typeface="Georgia" charset="0"/>
              </a:rPr>
              <a:t>Long term sustainability is best achieved by matching the right market </a:t>
            </a:r>
            <a:r>
              <a:rPr lang="en-US" sz="2700" dirty="0" smtClean="0">
                <a:solidFill>
                  <a:schemeClr val="bg1"/>
                </a:solidFill>
                <a:latin typeface="Georgia" charset="0"/>
                <a:ea typeface="Georgia" charset="0"/>
                <a:cs typeface="Georgia" charset="0"/>
              </a:rPr>
              <a:t>players </a:t>
            </a:r>
            <a:r>
              <a:rPr lang="en-US" sz="2700" dirty="0">
                <a:solidFill>
                  <a:schemeClr val="bg1"/>
                </a:solidFill>
                <a:latin typeface="Georgia" charset="0"/>
                <a:ea typeface="Georgia" charset="0"/>
                <a:cs typeface="Georgia" charset="0"/>
              </a:rPr>
              <a:t>to their function based on capacities and incentives (by leveraging investments</a:t>
            </a:r>
            <a:r>
              <a:rPr lang="en-US" sz="2700" dirty="0" smtClean="0">
                <a:solidFill>
                  <a:schemeClr val="bg1"/>
                </a:solidFill>
                <a:latin typeface="Georgia" charset="0"/>
                <a:ea typeface="Georgia" charset="0"/>
                <a:cs typeface="Georgia" charset="0"/>
              </a:rPr>
              <a:t>).</a:t>
            </a:r>
            <a:endParaRPr lang="en-US" sz="2700" dirty="0">
              <a:solidFill>
                <a:schemeClr val="bg1"/>
              </a:solidFill>
              <a:latin typeface="Georgia" charset="0"/>
              <a:ea typeface="Georgia" charset="0"/>
              <a:cs typeface="Georgia" charset="0"/>
            </a:endParaRPr>
          </a:p>
          <a:p>
            <a:pPr>
              <a:lnSpc>
                <a:spcPts val="3500"/>
              </a:lnSpc>
            </a:pPr>
            <a:r>
              <a:rPr lang="en-US" sz="2700" dirty="0">
                <a:solidFill>
                  <a:schemeClr val="bg1"/>
                </a:solidFill>
                <a:latin typeface="Georgia" charset="0"/>
                <a:ea typeface="Georgia" charset="0"/>
                <a:cs typeface="Georgia" charset="0"/>
              </a:rPr>
              <a:t>Donors should </a:t>
            </a:r>
            <a:r>
              <a:rPr lang="en-US" sz="2700" dirty="0" smtClean="0">
                <a:solidFill>
                  <a:schemeClr val="bg1"/>
                </a:solidFill>
                <a:latin typeface="Georgia" charset="0"/>
                <a:ea typeface="Georgia" charset="0"/>
                <a:cs typeface="Georgia" charset="0"/>
              </a:rPr>
              <a:t>prioritize coordination </a:t>
            </a:r>
            <a:r>
              <a:rPr lang="en-US" sz="2700" dirty="0">
                <a:solidFill>
                  <a:schemeClr val="bg1"/>
                </a:solidFill>
                <a:latin typeface="Georgia" charset="0"/>
                <a:ea typeface="Georgia" charset="0"/>
                <a:cs typeface="Georgia" charset="0"/>
              </a:rPr>
              <a:t>and alignment across </a:t>
            </a:r>
            <a:r>
              <a:rPr lang="en-US" sz="2700" dirty="0" smtClean="0">
                <a:solidFill>
                  <a:schemeClr val="bg1"/>
                </a:solidFill>
                <a:latin typeface="Georgia" charset="0"/>
                <a:ea typeface="Georgia" charset="0"/>
                <a:cs typeface="Georgia" charset="0"/>
              </a:rPr>
              <a:t>funding, </a:t>
            </a:r>
            <a:r>
              <a:rPr lang="en-US" sz="2700" dirty="0">
                <a:solidFill>
                  <a:schemeClr val="bg1"/>
                </a:solidFill>
                <a:latin typeface="Georgia" charset="0"/>
                <a:ea typeface="Georgia" charset="0"/>
                <a:cs typeface="Georgia" charset="0"/>
              </a:rPr>
              <a:t>as well as comprehensive investments across all critical aspects of condom programs.  </a:t>
            </a:r>
          </a:p>
          <a:p>
            <a:pPr>
              <a:lnSpc>
                <a:spcPts val="3500"/>
              </a:lnSpc>
            </a:pPr>
            <a:endParaRPr lang="en-US" sz="2700" dirty="0">
              <a:solidFill>
                <a:schemeClr val="bg1"/>
              </a:solidFill>
              <a:latin typeface="Georgia" charset="0"/>
              <a:ea typeface="Georgia" charset="0"/>
              <a:cs typeface="Georgia" charset="0"/>
            </a:endParaRPr>
          </a:p>
        </p:txBody>
      </p:sp>
    </p:spTree>
    <p:extLst>
      <p:ext uri="{BB962C8B-B14F-4D97-AF65-F5344CB8AC3E}">
        <p14:creationId xmlns:p14="http://schemas.microsoft.com/office/powerpoint/2010/main" val="42375960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A10B09-A9C9-4690-BC79-7D436255F6C4}"/>
              </a:ext>
            </a:extLst>
          </p:cNvPr>
          <p:cNvSpPr>
            <a:spLocks noGrp="1"/>
          </p:cNvSpPr>
          <p:nvPr>
            <p:ph type="title"/>
          </p:nvPr>
        </p:nvSpPr>
        <p:spPr>
          <a:xfrm>
            <a:off x="640291" y="-120828"/>
            <a:ext cx="10515600" cy="1325563"/>
          </a:xfrm>
        </p:spPr>
        <p:txBody>
          <a:bodyPr>
            <a:normAutofit/>
          </a:bodyPr>
          <a:lstStyle/>
          <a:p>
            <a:pPr algn="ctr"/>
            <a:r>
              <a:rPr lang="en-US" sz="3200" dirty="0" smtClean="0">
                <a:solidFill>
                  <a:schemeClr val="bg1"/>
                </a:solidFill>
                <a:latin typeface="Georgia" charset="0"/>
                <a:ea typeface="Georgia" charset="0"/>
                <a:cs typeface="Georgia" charset="0"/>
              </a:rPr>
              <a:t>Proposed Who </a:t>
            </a:r>
            <a:r>
              <a:rPr lang="en-US" sz="3200" dirty="0">
                <a:solidFill>
                  <a:schemeClr val="bg1"/>
                </a:solidFill>
                <a:latin typeface="Georgia" charset="0"/>
                <a:ea typeface="Georgia" charset="0"/>
                <a:cs typeface="Georgia" charset="0"/>
              </a:rPr>
              <a:t>Does/Who Pays for sustainable markets</a:t>
            </a:r>
          </a:p>
        </p:txBody>
      </p:sp>
      <p:graphicFrame>
        <p:nvGraphicFramePr>
          <p:cNvPr id="5" name="Content Placeholder 4">
            <a:extLst>
              <a:ext uri="{FF2B5EF4-FFF2-40B4-BE49-F238E27FC236}">
                <a16:creationId xmlns="" xmlns:a16="http://schemas.microsoft.com/office/drawing/2014/main" id="{66C25B35-5A19-458B-8624-6660632EFB49}"/>
              </a:ext>
            </a:extLst>
          </p:cNvPr>
          <p:cNvGraphicFramePr>
            <a:graphicFrameLocks noGrp="1"/>
          </p:cNvGraphicFramePr>
          <p:nvPr>
            <p:ph idx="1"/>
            <p:extLst>
              <p:ext uri="{D42A27DB-BD31-4B8C-83A1-F6EECF244321}">
                <p14:modId xmlns:p14="http://schemas.microsoft.com/office/powerpoint/2010/main" val="1102497580"/>
              </p:ext>
            </p:extLst>
          </p:nvPr>
        </p:nvGraphicFramePr>
        <p:xfrm>
          <a:off x="420512" y="880885"/>
          <a:ext cx="11400647" cy="5506180"/>
        </p:xfrm>
        <a:graphic>
          <a:graphicData uri="http://schemas.openxmlformats.org/drawingml/2006/table">
            <a:tbl>
              <a:tblPr firstRow="1" bandRow="1">
                <a:tableStyleId>{5C22544A-7EE6-4342-B048-85BDC9FD1C3A}</a:tableStyleId>
              </a:tblPr>
              <a:tblGrid>
                <a:gridCol w="1616901">
                  <a:extLst>
                    <a:ext uri="{9D8B030D-6E8A-4147-A177-3AD203B41FA5}">
                      <a16:colId xmlns="" xmlns:a16="http://schemas.microsoft.com/office/drawing/2014/main" val="1802386072"/>
                    </a:ext>
                  </a:extLst>
                </a:gridCol>
                <a:gridCol w="2782237">
                  <a:extLst>
                    <a:ext uri="{9D8B030D-6E8A-4147-A177-3AD203B41FA5}">
                      <a16:colId xmlns="" xmlns:a16="http://schemas.microsoft.com/office/drawing/2014/main" val="1901475639"/>
                    </a:ext>
                  </a:extLst>
                </a:gridCol>
                <a:gridCol w="2838450">
                  <a:extLst>
                    <a:ext uri="{9D8B030D-6E8A-4147-A177-3AD203B41FA5}">
                      <a16:colId xmlns="" xmlns:a16="http://schemas.microsoft.com/office/drawing/2014/main" val="4168968398"/>
                    </a:ext>
                  </a:extLst>
                </a:gridCol>
                <a:gridCol w="4163059">
                  <a:extLst>
                    <a:ext uri="{9D8B030D-6E8A-4147-A177-3AD203B41FA5}">
                      <a16:colId xmlns="" xmlns:a16="http://schemas.microsoft.com/office/drawing/2014/main" val="3203886666"/>
                    </a:ext>
                  </a:extLst>
                </a:gridCol>
              </a:tblGrid>
              <a:tr h="422830">
                <a:tc>
                  <a:txBody>
                    <a:bodyPr/>
                    <a:lstStyle/>
                    <a:p>
                      <a:r>
                        <a:rPr lang="en-US" sz="1600" dirty="0"/>
                        <a:t>Major Activities</a:t>
                      </a:r>
                    </a:p>
                  </a:txBody>
                  <a:tcPr>
                    <a:solidFill>
                      <a:srgbClr val="5BADAC"/>
                    </a:solidFill>
                  </a:tcPr>
                </a:tc>
                <a:tc>
                  <a:txBody>
                    <a:bodyPr/>
                    <a:lstStyle/>
                    <a:p>
                      <a:r>
                        <a:rPr lang="en-US" sz="1600" dirty="0"/>
                        <a:t>Types</a:t>
                      </a:r>
                    </a:p>
                  </a:txBody>
                  <a:tcPr>
                    <a:solidFill>
                      <a:srgbClr val="5BADAC"/>
                    </a:solidFill>
                  </a:tcPr>
                </a:tc>
                <a:tc>
                  <a:txBody>
                    <a:bodyPr/>
                    <a:lstStyle/>
                    <a:p>
                      <a:r>
                        <a:rPr lang="en-US" sz="1600" dirty="0"/>
                        <a:t>Who Does?</a:t>
                      </a:r>
                    </a:p>
                  </a:txBody>
                  <a:tcPr>
                    <a:solidFill>
                      <a:srgbClr val="5BADAC"/>
                    </a:solidFill>
                  </a:tcPr>
                </a:tc>
                <a:tc>
                  <a:txBody>
                    <a:bodyPr/>
                    <a:lstStyle/>
                    <a:p>
                      <a:r>
                        <a:rPr lang="en-US" sz="1600" dirty="0"/>
                        <a:t>Who Pays? </a:t>
                      </a:r>
                    </a:p>
                  </a:txBody>
                  <a:tcPr>
                    <a:solidFill>
                      <a:srgbClr val="5BADAC"/>
                    </a:solidFill>
                  </a:tcPr>
                </a:tc>
                <a:extLst>
                  <a:ext uri="{0D108BD9-81ED-4DB2-BD59-A6C34878D82A}">
                    <a16:rowId xmlns="" xmlns:a16="http://schemas.microsoft.com/office/drawing/2014/main" val="280075508"/>
                  </a:ext>
                </a:extLst>
              </a:tr>
              <a:tr h="618244">
                <a:tc rowSpan="2">
                  <a:txBody>
                    <a:bodyPr/>
                    <a:lstStyle/>
                    <a:p>
                      <a:r>
                        <a:rPr lang="en-US" sz="1800" b="1" dirty="0"/>
                        <a:t>Condom Procurement &amp; storage</a:t>
                      </a:r>
                    </a:p>
                  </a:txBody>
                  <a:tcPr anchor="ctr">
                    <a:solidFill>
                      <a:srgbClr val="A9CFD2"/>
                    </a:solidFill>
                  </a:tcPr>
                </a:tc>
                <a:tc>
                  <a:txBody>
                    <a:bodyPr/>
                    <a:lstStyle/>
                    <a:p>
                      <a:r>
                        <a:rPr lang="en-US" sz="1800" dirty="0"/>
                        <a:t>Free</a:t>
                      </a:r>
                    </a:p>
                  </a:txBody>
                  <a:tcPr anchor="ctr">
                    <a:solidFill>
                      <a:srgbClr val="A9CFD2"/>
                    </a:solidFill>
                  </a:tcPr>
                </a:tc>
                <a:tc>
                  <a:txBody>
                    <a:bodyPr/>
                    <a:lstStyle/>
                    <a:p>
                      <a:pPr marL="0" marR="0" algn="l">
                        <a:lnSpc>
                          <a:spcPct val="107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Supply Chain lead within Government </a:t>
                      </a:r>
                    </a:p>
                  </a:txBody>
                  <a:tcPr marL="68580" marR="68580" marT="0" marB="0" anchor="ctr">
                    <a:solidFill>
                      <a:srgbClr val="A9CFD2"/>
                    </a:solidFill>
                  </a:tcPr>
                </a:tc>
                <a:tc>
                  <a:txBody>
                    <a:bodyPr/>
                    <a:lstStyle/>
                    <a:p>
                      <a:pPr marL="0" marR="0" algn="l">
                        <a:lnSpc>
                          <a:spcPct val="107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Governments (domestic financing) and donors: ratio changing over 3-5 year period</a:t>
                      </a:r>
                    </a:p>
                  </a:txBody>
                  <a:tcPr marL="68580" marR="68580" marT="0" marB="0" anchor="ctr">
                    <a:solidFill>
                      <a:srgbClr val="A9CFD2"/>
                    </a:solidFill>
                  </a:tcPr>
                </a:tc>
                <a:extLst>
                  <a:ext uri="{0D108BD9-81ED-4DB2-BD59-A6C34878D82A}">
                    <a16:rowId xmlns="" xmlns:a16="http://schemas.microsoft.com/office/drawing/2014/main" val="2375601564"/>
                  </a:ext>
                </a:extLst>
              </a:tr>
              <a:tr h="523180">
                <a:tc vMerge="1">
                  <a:txBody>
                    <a:bodyPr/>
                    <a:lstStyle/>
                    <a:p>
                      <a:endParaRPr lang="en-US" dirty="0"/>
                    </a:p>
                  </a:txBody>
                  <a:tcPr/>
                </a:tc>
                <a:tc>
                  <a:txBody>
                    <a:bodyPr/>
                    <a:lstStyle/>
                    <a:p>
                      <a:r>
                        <a:rPr lang="en-US" sz="1800" dirty="0"/>
                        <a:t>Not-free (subsidized or full price)</a:t>
                      </a:r>
                    </a:p>
                  </a:txBody>
                  <a:tcPr anchor="ctr"/>
                </a:tc>
                <a:tc>
                  <a:txBody>
                    <a:bodyPr/>
                    <a:lstStyle/>
                    <a:p>
                      <a:pPr marL="0" marR="0" algn="l">
                        <a:lnSpc>
                          <a:spcPct val="107000"/>
                        </a:lnSpc>
                        <a:spcBef>
                          <a:spcPts val="0"/>
                        </a:spcBef>
                        <a:spcAft>
                          <a:spcPts val="0"/>
                        </a:spcAft>
                      </a:pPr>
                      <a:r>
                        <a:rPr lang="en-US" sz="1500">
                          <a:effectLst/>
                          <a:latin typeface="Calibri" panose="020F0502020204030204" pitchFamily="34" charset="0"/>
                          <a:ea typeface="Calibri" panose="020F0502020204030204" pitchFamily="34" charset="0"/>
                          <a:cs typeface="Times New Roman" panose="02020603050405020304" pitchFamily="18" charset="0"/>
                        </a:rPr>
                        <a:t>Private players (Importers/Distributors)</a:t>
                      </a:r>
                    </a:p>
                  </a:txBody>
                  <a:tcPr marL="68580" marR="68580" marT="0" marB="0" anchor="ctr"/>
                </a:tc>
                <a:tc>
                  <a:txBody>
                    <a:bodyPr/>
                    <a:lstStyle/>
                    <a:p>
                      <a:pPr marL="0" marR="0" algn="l">
                        <a:lnSpc>
                          <a:spcPct val="107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Private players or SMOs (through cost-recovery operations)</a:t>
                      </a:r>
                    </a:p>
                  </a:txBody>
                  <a:tcPr marL="68580" marR="68580" marT="0" marB="0" anchor="ctr"/>
                </a:tc>
                <a:extLst>
                  <a:ext uri="{0D108BD9-81ED-4DB2-BD59-A6C34878D82A}">
                    <a16:rowId xmlns="" xmlns:a16="http://schemas.microsoft.com/office/drawing/2014/main" val="2209742615"/>
                  </a:ext>
                </a:extLst>
              </a:tr>
              <a:tr h="618244">
                <a:tc rowSpan="3">
                  <a:txBody>
                    <a:bodyPr/>
                    <a:lstStyle/>
                    <a:p>
                      <a:r>
                        <a:rPr lang="en-US" sz="1800" b="1" dirty="0"/>
                        <a:t>Supply &amp; Distribution</a:t>
                      </a:r>
                    </a:p>
                  </a:txBody>
                  <a:tcPr anchor="ctr">
                    <a:solidFill>
                      <a:srgbClr val="A9CFD2"/>
                    </a:solidFill>
                  </a:tcPr>
                </a:tc>
                <a:tc>
                  <a:txBody>
                    <a:bodyPr/>
                    <a:lstStyle/>
                    <a:p>
                      <a:r>
                        <a:rPr lang="en-US" sz="1800" dirty="0"/>
                        <a:t>Health Facilities </a:t>
                      </a:r>
                    </a:p>
                  </a:txBody>
                  <a:tcPr anchor="ctr">
                    <a:solidFill>
                      <a:srgbClr val="A9CFD2"/>
                    </a:solidFill>
                  </a:tcPr>
                </a:tc>
                <a:tc>
                  <a:txBody>
                    <a:bodyPr/>
                    <a:lstStyle/>
                    <a:p>
                      <a:pPr marL="0" marR="0" algn="l">
                        <a:lnSpc>
                          <a:spcPct val="107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Public sector </a:t>
                      </a:r>
                    </a:p>
                  </a:txBody>
                  <a:tcPr marL="68580" marR="68580" marT="0" marB="0" anchor="ctr">
                    <a:solidFill>
                      <a:srgbClr val="A9CFD2"/>
                    </a:solidFill>
                  </a:tcPr>
                </a:tc>
                <a:tc>
                  <a:txBody>
                    <a:bodyPr/>
                    <a:lstStyle/>
                    <a:p>
                      <a:pPr marL="0" marR="0" algn="l">
                        <a:lnSpc>
                          <a:spcPct val="107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Governments (through existing financing for HIV and FP facilities)</a:t>
                      </a:r>
                    </a:p>
                  </a:txBody>
                  <a:tcPr marL="68580" marR="68580" marT="0" marB="0" anchor="ctr">
                    <a:solidFill>
                      <a:srgbClr val="A9CFD2"/>
                    </a:solidFill>
                  </a:tcPr>
                </a:tc>
                <a:extLst>
                  <a:ext uri="{0D108BD9-81ED-4DB2-BD59-A6C34878D82A}">
                    <a16:rowId xmlns="" xmlns:a16="http://schemas.microsoft.com/office/drawing/2014/main" val="2724292679"/>
                  </a:ext>
                </a:extLst>
              </a:tr>
              <a:tr h="618244">
                <a:tc vMerge="1">
                  <a:txBody>
                    <a:bodyPr/>
                    <a:lstStyle/>
                    <a:p>
                      <a:endParaRPr lang="en-US"/>
                    </a:p>
                  </a:txBody>
                  <a:tcPr/>
                </a:tc>
                <a:tc>
                  <a:txBody>
                    <a:bodyPr/>
                    <a:lstStyle/>
                    <a:p>
                      <a:r>
                        <a:rPr lang="en-US" sz="1800" dirty="0"/>
                        <a:t>Private Channels</a:t>
                      </a:r>
                    </a:p>
                  </a:txBody>
                  <a:tcPr anchor="ctr"/>
                </a:tc>
                <a:tc>
                  <a:txBody>
                    <a:bodyPr/>
                    <a:lstStyle/>
                    <a:p>
                      <a:pPr marL="0" marR="0" algn="l">
                        <a:lnSpc>
                          <a:spcPct val="107000"/>
                        </a:lnSpc>
                        <a:spcBef>
                          <a:spcPts val="0"/>
                        </a:spcBef>
                        <a:spcAft>
                          <a:spcPts val="0"/>
                        </a:spcAft>
                      </a:pPr>
                      <a:r>
                        <a:rPr lang="en-US" sz="1500">
                          <a:effectLst/>
                          <a:latin typeface="Calibri" panose="020F0502020204030204" pitchFamily="34" charset="0"/>
                          <a:ea typeface="Calibri" panose="020F0502020204030204" pitchFamily="34" charset="0"/>
                          <a:cs typeface="Times New Roman" panose="02020603050405020304" pitchFamily="18" charset="0"/>
                        </a:rPr>
                        <a:t>Private players</a:t>
                      </a:r>
                    </a:p>
                  </a:txBody>
                  <a:tcPr marL="68580" marR="68580" marT="0" marB="0" anchor="ctr"/>
                </a:tc>
                <a:tc>
                  <a:txBody>
                    <a:bodyPr/>
                    <a:lstStyle/>
                    <a:p>
                      <a:pPr marL="0" marR="0" algn="l">
                        <a:lnSpc>
                          <a:spcPct val="107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Private players (through cost-recovery operations). </a:t>
                      </a:r>
                    </a:p>
                  </a:txBody>
                  <a:tcPr marL="68580" marR="68580" marT="0" marB="0" anchor="ctr"/>
                </a:tc>
                <a:extLst>
                  <a:ext uri="{0D108BD9-81ED-4DB2-BD59-A6C34878D82A}">
                    <a16:rowId xmlns="" xmlns:a16="http://schemas.microsoft.com/office/drawing/2014/main" val="1882421608"/>
                  </a:ext>
                </a:extLst>
              </a:tr>
              <a:tr h="618244">
                <a:tc vMerge="1">
                  <a:txBody>
                    <a:bodyPr/>
                    <a:lstStyle/>
                    <a:p>
                      <a:endParaRPr lang="en-US" dirty="0"/>
                    </a:p>
                  </a:txBody>
                  <a:tcPr/>
                </a:tc>
                <a:tc>
                  <a:txBody>
                    <a:bodyPr/>
                    <a:lstStyle/>
                    <a:p>
                      <a:r>
                        <a:rPr lang="en-US" sz="1800" dirty="0"/>
                        <a:t>Targeted Venues </a:t>
                      </a:r>
                    </a:p>
                  </a:txBody>
                  <a:tcPr anchor="ctr">
                    <a:solidFill>
                      <a:srgbClr val="A9CFD2"/>
                    </a:solidFill>
                  </a:tcPr>
                </a:tc>
                <a:tc>
                  <a:txBody>
                    <a:bodyPr/>
                    <a:lstStyle/>
                    <a:p>
                      <a:pPr marL="0" marR="0" algn="l">
                        <a:lnSpc>
                          <a:spcPct val="107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CBOs, CSOs and NGOs</a:t>
                      </a:r>
                    </a:p>
                  </a:txBody>
                  <a:tcPr marL="68580" marR="68580" marT="0" marB="0" anchor="ctr">
                    <a:solidFill>
                      <a:srgbClr val="A9CFD2"/>
                    </a:solidFill>
                  </a:tcPr>
                </a:tc>
                <a:tc>
                  <a:txBody>
                    <a:bodyPr/>
                    <a:lstStyle/>
                    <a:p>
                      <a:pPr marL="0" marR="0" algn="l">
                        <a:lnSpc>
                          <a:spcPct val="107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Governments (domestic financing) and donors: ratio changing over 3-5 year period. </a:t>
                      </a:r>
                    </a:p>
                  </a:txBody>
                  <a:tcPr marL="68580" marR="68580" marT="0" marB="0" anchor="ctr">
                    <a:solidFill>
                      <a:srgbClr val="A9CFD2"/>
                    </a:solidFill>
                  </a:tcPr>
                </a:tc>
                <a:extLst>
                  <a:ext uri="{0D108BD9-81ED-4DB2-BD59-A6C34878D82A}">
                    <a16:rowId xmlns="" xmlns:a16="http://schemas.microsoft.com/office/drawing/2014/main" val="1535145003"/>
                  </a:ext>
                </a:extLst>
              </a:tr>
              <a:tr h="618244">
                <a:tc rowSpan="3">
                  <a:txBody>
                    <a:bodyPr/>
                    <a:lstStyle/>
                    <a:p>
                      <a:r>
                        <a:rPr lang="en-US" sz="1800" b="1" dirty="0"/>
                        <a:t>Demand Creation</a:t>
                      </a:r>
                    </a:p>
                  </a:txBody>
                  <a:tcPr anchor="ctr"/>
                </a:tc>
                <a:tc>
                  <a:txBody>
                    <a:bodyPr/>
                    <a:lstStyle/>
                    <a:p>
                      <a:r>
                        <a:rPr lang="en-US" sz="1800" dirty="0"/>
                        <a:t>Branded marketing</a:t>
                      </a:r>
                    </a:p>
                  </a:txBody>
                  <a:tcPr anchor="ctr"/>
                </a:tc>
                <a:tc>
                  <a:txBody>
                    <a:bodyPr/>
                    <a:lstStyle/>
                    <a:p>
                      <a:pPr marL="0" marR="0" algn="l">
                        <a:lnSpc>
                          <a:spcPct val="107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Private players</a:t>
                      </a:r>
                    </a:p>
                  </a:txBody>
                  <a:tcPr marL="68580" marR="68580" marT="0" marB="0" anchor="ctr"/>
                </a:tc>
                <a:tc>
                  <a:txBody>
                    <a:bodyPr/>
                    <a:lstStyle/>
                    <a:p>
                      <a:pPr marL="0" marR="0" algn="l">
                        <a:lnSpc>
                          <a:spcPct val="107000"/>
                        </a:lnSpc>
                        <a:spcBef>
                          <a:spcPts val="0"/>
                        </a:spcBef>
                        <a:spcAft>
                          <a:spcPts val="0"/>
                        </a:spcAft>
                      </a:pPr>
                      <a:r>
                        <a:rPr lang="en-US" sz="1500">
                          <a:effectLst/>
                          <a:latin typeface="Calibri" panose="020F0502020204030204" pitchFamily="34" charset="0"/>
                          <a:ea typeface="Calibri" panose="020F0502020204030204" pitchFamily="34" charset="0"/>
                          <a:cs typeface="Times New Roman" panose="02020603050405020304" pitchFamily="18" charset="0"/>
                        </a:rPr>
                        <a:t>Private players (through cost-recovery operations)</a:t>
                      </a:r>
                    </a:p>
                  </a:txBody>
                  <a:tcPr marL="68580" marR="68580" marT="0" marB="0" anchor="ctr"/>
                </a:tc>
                <a:extLst>
                  <a:ext uri="{0D108BD9-81ED-4DB2-BD59-A6C34878D82A}">
                    <a16:rowId xmlns="" xmlns:a16="http://schemas.microsoft.com/office/drawing/2014/main" val="525561269"/>
                  </a:ext>
                </a:extLst>
              </a:tr>
              <a:tr h="618244">
                <a:tc vMerge="1">
                  <a:txBody>
                    <a:bodyPr/>
                    <a:lstStyle/>
                    <a:p>
                      <a:endParaRPr lang="en-US"/>
                    </a:p>
                  </a:txBody>
                  <a:tcPr/>
                </a:tc>
                <a:tc>
                  <a:txBody>
                    <a:bodyPr/>
                    <a:lstStyle/>
                    <a:p>
                      <a:r>
                        <a:rPr lang="en-US" sz="1800" dirty="0"/>
                        <a:t>Behavior change (category level)</a:t>
                      </a:r>
                    </a:p>
                  </a:txBody>
                  <a:tcPr anchor="ctr">
                    <a:solidFill>
                      <a:srgbClr val="A9CFD2"/>
                    </a:solidFill>
                  </a:tcPr>
                </a:tc>
                <a:tc>
                  <a:txBody>
                    <a:bodyPr/>
                    <a:lstStyle/>
                    <a:p>
                      <a:pPr marL="0" marR="0" algn="l">
                        <a:lnSpc>
                          <a:spcPct val="107000"/>
                        </a:lnSpc>
                        <a:spcBef>
                          <a:spcPts val="0"/>
                        </a:spcBef>
                        <a:spcAft>
                          <a:spcPts val="0"/>
                        </a:spcAft>
                      </a:pPr>
                      <a:r>
                        <a:rPr lang="en-US" sz="1500">
                          <a:effectLst/>
                          <a:latin typeface="Calibri" panose="020F0502020204030204" pitchFamily="34" charset="0"/>
                          <a:ea typeface="Calibri" panose="020F0502020204030204" pitchFamily="34" charset="0"/>
                          <a:cs typeface="Times New Roman" panose="02020603050405020304" pitchFamily="18" charset="0"/>
                        </a:rPr>
                        <a:t>Market Facilitator or current lead SBC implementing agency (if already funded for FP/HIV)</a:t>
                      </a:r>
                    </a:p>
                  </a:txBody>
                  <a:tcPr marL="68580" marR="68580" marT="0" marB="0" anchor="ctr">
                    <a:solidFill>
                      <a:srgbClr val="A9CFD2"/>
                    </a:solidFill>
                  </a:tcPr>
                </a:tc>
                <a:tc>
                  <a:txBody>
                    <a:bodyPr/>
                    <a:lstStyle/>
                    <a:p>
                      <a:pPr marL="0" marR="0" algn="l">
                        <a:lnSpc>
                          <a:spcPct val="107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Major donors funding condom programming and/or SBC (USAID, UNFPA, Global Fund)</a:t>
                      </a:r>
                    </a:p>
                  </a:txBody>
                  <a:tcPr marL="68580" marR="68580" marT="0" marB="0" anchor="ctr">
                    <a:solidFill>
                      <a:srgbClr val="A9CFD2"/>
                    </a:solidFill>
                  </a:tcPr>
                </a:tc>
                <a:extLst>
                  <a:ext uri="{0D108BD9-81ED-4DB2-BD59-A6C34878D82A}">
                    <a16:rowId xmlns="" xmlns:a16="http://schemas.microsoft.com/office/drawing/2014/main" val="3019343292"/>
                  </a:ext>
                </a:extLst>
              </a:tr>
              <a:tr h="618244">
                <a:tc vMerge="1">
                  <a:txBody>
                    <a:bodyPr/>
                    <a:lstStyle/>
                    <a:p>
                      <a:endParaRPr lang="en-US" dirty="0"/>
                    </a:p>
                  </a:txBody>
                  <a:tcPr/>
                </a:tc>
                <a:tc>
                  <a:txBody>
                    <a:bodyPr/>
                    <a:lstStyle/>
                    <a:p>
                      <a:r>
                        <a:rPr lang="en-US" sz="1800" dirty="0"/>
                        <a:t>Interpersonal/Community </a:t>
                      </a:r>
                    </a:p>
                  </a:txBody>
                  <a:tcPr anchor="ctr"/>
                </a:tc>
                <a:tc>
                  <a:txBody>
                    <a:bodyPr/>
                    <a:lstStyle/>
                    <a:p>
                      <a:pPr marL="0" marR="0" algn="l">
                        <a:lnSpc>
                          <a:spcPct val="107000"/>
                        </a:lnSpc>
                        <a:spcBef>
                          <a:spcPts val="0"/>
                        </a:spcBef>
                        <a:spcAft>
                          <a:spcPts val="0"/>
                        </a:spcAft>
                      </a:pPr>
                      <a:r>
                        <a:rPr lang="en-US" sz="1500">
                          <a:effectLst/>
                          <a:latin typeface="Calibri" panose="020F0502020204030204" pitchFamily="34" charset="0"/>
                          <a:ea typeface="Calibri" panose="020F0502020204030204" pitchFamily="34" charset="0"/>
                          <a:cs typeface="Times New Roman" panose="02020603050405020304" pitchFamily="18" charset="0"/>
                        </a:rPr>
                        <a:t>CBOs, CSOs and NGOs targeting priority populations</a:t>
                      </a:r>
                    </a:p>
                  </a:txBody>
                  <a:tcPr marL="68580" marR="68580" marT="0" marB="0" anchor="ctr"/>
                </a:tc>
                <a:tc>
                  <a:txBody>
                    <a:bodyPr/>
                    <a:lstStyle/>
                    <a:p>
                      <a:pPr marL="0" marR="0" algn="l">
                        <a:lnSpc>
                          <a:spcPct val="107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Major donors funding condom programming and/or SBC (USAID, UNFPA, Global Fund)</a:t>
                      </a:r>
                    </a:p>
                  </a:txBody>
                  <a:tcPr marL="68580" marR="68580" marT="0" marB="0" anchor="ctr"/>
                </a:tc>
                <a:extLst>
                  <a:ext uri="{0D108BD9-81ED-4DB2-BD59-A6C34878D82A}">
                    <a16:rowId xmlns="" xmlns:a16="http://schemas.microsoft.com/office/drawing/2014/main" val="1804197027"/>
                  </a:ext>
                </a:extLst>
              </a:tr>
            </a:tbl>
          </a:graphicData>
        </a:graphic>
      </p:graphicFrame>
    </p:spTree>
    <p:extLst>
      <p:ext uri="{BB962C8B-B14F-4D97-AF65-F5344CB8AC3E}">
        <p14:creationId xmlns:p14="http://schemas.microsoft.com/office/powerpoint/2010/main" val="247317272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 xmlns:a16="http://schemas.microsoft.com/office/drawing/2014/main" id="{014BB759-4D60-4350-87AD-E8AE48F5D5C0}"/>
              </a:ext>
            </a:extLst>
          </p:cNvPr>
          <p:cNvSpPr>
            <a:spLocks noGrp="1"/>
          </p:cNvSpPr>
          <p:nvPr>
            <p:ph type="title"/>
          </p:nvPr>
        </p:nvSpPr>
        <p:spPr>
          <a:xfrm>
            <a:off x="640291" y="-120828"/>
            <a:ext cx="10515600" cy="1325563"/>
          </a:xfrm>
        </p:spPr>
        <p:txBody>
          <a:bodyPr>
            <a:normAutofit/>
          </a:bodyPr>
          <a:lstStyle/>
          <a:p>
            <a:pPr algn="ctr"/>
            <a:r>
              <a:rPr lang="en-US" sz="3200" dirty="0">
                <a:solidFill>
                  <a:schemeClr val="bg1"/>
                </a:solidFill>
                <a:latin typeface="Georgia" charset="0"/>
                <a:ea typeface="Georgia" charset="0"/>
                <a:cs typeface="Georgia" charset="0"/>
              </a:rPr>
              <a:t>Proposed Who Does/Who Pays for sustainable markets</a:t>
            </a:r>
          </a:p>
        </p:txBody>
      </p:sp>
      <p:graphicFrame>
        <p:nvGraphicFramePr>
          <p:cNvPr id="5" name="Content Placeholder 4">
            <a:extLst>
              <a:ext uri="{FF2B5EF4-FFF2-40B4-BE49-F238E27FC236}">
                <a16:creationId xmlns="" xmlns:a16="http://schemas.microsoft.com/office/drawing/2014/main" id="{66C25B35-5A19-458B-8624-6660632EFB49}"/>
              </a:ext>
            </a:extLst>
          </p:cNvPr>
          <p:cNvGraphicFramePr>
            <a:graphicFrameLocks noGrp="1"/>
          </p:cNvGraphicFramePr>
          <p:nvPr>
            <p:ph idx="1"/>
            <p:extLst>
              <p:ext uri="{D42A27DB-BD31-4B8C-83A1-F6EECF244321}">
                <p14:modId xmlns:p14="http://schemas.microsoft.com/office/powerpoint/2010/main" val="1670626543"/>
              </p:ext>
            </p:extLst>
          </p:nvPr>
        </p:nvGraphicFramePr>
        <p:xfrm>
          <a:off x="246380" y="899934"/>
          <a:ext cx="11684001" cy="5562586"/>
        </p:xfrm>
        <a:graphic>
          <a:graphicData uri="http://schemas.openxmlformats.org/drawingml/2006/table">
            <a:tbl>
              <a:tblPr firstRow="1" bandRow="1">
                <a:tableStyleId>{5C22544A-7EE6-4342-B048-85BDC9FD1C3A}</a:tableStyleId>
              </a:tblPr>
              <a:tblGrid>
                <a:gridCol w="1657088">
                  <a:extLst>
                    <a:ext uri="{9D8B030D-6E8A-4147-A177-3AD203B41FA5}">
                      <a16:colId xmlns="" xmlns:a16="http://schemas.microsoft.com/office/drawing/2014/main" val="1802386072"/>
                    </a:ext>
                  </a:extLst>
                </a:gridCol>
                <a:gridCol w="3279602">
                  <a:extLst>
                    <a:ext uri="{9D8B030D-6E8A-4147-A177-3AD203B41FA5}">
                      <a16:colId xmlns="" xmlns:a16="http://schemas.microsoft.com/office/drawing/2014/main" val="1901475639"/>
                    </a:ext>
                  </a:extLst>
                </a:gridCol>
                <a:gridCol w="2665605">
                  <a:extLst>
                    <a:ext uri="{9D8B030D-6E8A-4147-A177-3AD203B41FA5}">
                      <a16:colId xmlns="" xmlns:a16="http://schemas.microsoft.com/office/drawing/2014/main" val="4168968398"/>
                    </a:ext>
                  </a:extLst>
                </a:gridCol>
                <a:gridCol w="4081706">
                  <a:extLst>
                    <a:ext uri="{9D8B030D-6E8A-4147-A177-3AD203B41FA5}">
                      <a16:colId xmlns="" xmlns:a16="http://schemas.microsoft.com/office/drawing/2014/main" val="3203886666"/>
                    </a:ext>
                  </a:extLst>
                </a:gridCol>
              </a:tblGrid>
              <a:tr h="441454">
                <a:tc>
                  <a:txBody>
                    <a:bodyPr/>
                    <a:lstStyle/>
                    <a:p>
                      <a:r>
                        <a:rPr lang="en-US" sz="1600" dirty="0"/>
                        <a:t>Major Activities</a:t>
                      </a:r>
                    </a:p>
                  </a:txBody>
                  <a:tcPr>
                    <a:solidFill>
                      <a:srgbClr val="5BADAC"/>
                    </a:solidFill>
                  </a:tcPr>
                </a:tc>
                <a:tc>
                  <a:txBody>
                    <a:bodyPr/>
                    <a:lstStyle/>
                    <a:p>
                      <a:r>
                        <a:rPr lang="en-US" sz="1600" dirty="0"/>
                        <a:t>Types</a:t>
                      </a:r>
                    </a:p>
                  </a:txBody>
                  <a:tcPr>
                    <a:solidFill>
                      <a:srgbClr val="5BADAC"/>
                    </a:solidFill>
                  </a:tcPr>
                </a:tc>
                <a:tc>
                  <a:txBody>
                    <a:bodyPr/>
                    <a:lstStyle/>
                    <a:p>
                      <a:r>
                        <a:rPr lang="en-US" sz="1600" dirty="0"/>
                        <a:t>Who Does?</a:t>
                      </a:r>
                    </a:p>
                  </a:txBody>
                  <a:tcPr>
                    <a:solidFill>
                      <a:srgbClr val="5BADAC"/>
                    </a:solidFill>
                  </a:tcPr>
                </a:tc>
                <a:tc>
                  <a:txBody>
                    <a:bodyPr/>
                    <a:lstStyle/>
                    <a:p>
                      <a:r>
                        <a:rPr lang="en-US" sz="1600" dirty="0"/>
                        <a:t>Who Pays? </a:t>
                      </a:r>
                    </a:p>
                  </a:txBody>
                  <a:tcPr>
                    <a:solidFill>
                      <a:srgbClr val="5BADAC"/>
                    </a:solidFill>
                  </a:tcPr>
                </a:tc>
                <a:extLst>
                  <a:ext uri="{0D108BD9-81ED-4DB2-BD59-A6C34878D82A}">
                    <a16:rowId xmlns="" xmlns:a16="http://schemas.microsoft.com/office/drawing/2014/main" val="280075508"/>
                  </a:ext>
                </a:extLst>
              </a:tr>
              <a:tr h="668273">
                <a:tc rowSpan="3">
                  <a:txBody>
                    <a:bodyPr/>
                    <a:lstStyle/>
                    <a:p>
                      <a:r>
                        <a:rPr lang="en-US" sz="1800" b="1" dirty="0"/>
                        <a:t>Leadership &amp; Coordination</a:t>
                      </a:r>
                    </a:p>
                  </a:txBody>
                  <a:tcPr marL="83127" marR="83127" anchor="ctr">
                    <a:solidFill>
                      <a:srgbClr val="A9CFD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Condom Working Group (or other national forum)</a:t>
                      </a:r>
                    </a:p>
                  </a:txBody>
                  <a:tcPr anchor="ctr">
                    <a:solidFill>
                      <a:srgbClr val="A9CFD2"/>
                    </a:solidFill>
                  </a:tcPr>
                </a:tc>
                <a:tc>
                  <a:txBody>
                    <a:bodyPr/>
                    <a:lstStyle/>
                    <a:p>
                      <a:pPr marL="0" marR="0" algn="l">
                        <a:lnSpc>
                          <a:spcPct val="107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Government agency leading condom programming (NACP, MOH, FP TWG etc.)</a:t>
                      </a:r>
                    </a:p>
                  </a:txBody>
                  <a:tcPr marL="68580" marR="68580" marT="0" marB="0" anchor="ctr">
                    <a:solidFill>
                      <a:srgbClr val="A9CFD2"/>
                    </a:solidFill>
                  </a:tcPr>
                </a:tc>
                <a:tc>
                  <a:txBody>
                    <a:bodyPr/>
                    <a:lstStyle/>
                    <a:p>
                      <a:pPr marL="0" marR="0" algn="l">
                        <a:lnSpc>
                          <a:spcPct val="107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Governments (domestic financing) and donors: ratio changing over 3-5 year period.</a:t>
                      </a:r>
                    </a:p>
                  </a:txBody>
                  <a:tcPr marL="68580" marR="68580" marT="0" marB="0" anchor="ctr">
                    <a:solidFill>
                      <a:srgbClr val="A9CFD2"/>
                    </a:solidFill>
                  </a:tcPr>
                </a:tc>
                <a:extLst>
                  <a:ext uri="{0D108BD9-81ED-4DB2-BD59-A6C34878D82A}">
                    <a16:rowId xmlns="" xmlns:a16="http://schemas.microsoft.com/office/drawing/2014/main" val="2724292679"/>
                  </a:ext>
                </a:extLst>
              </a:tr>
              <a:tr h="1338566">
                <a:tc vMerge="1">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Development and monitoring of Strategic Framework (based on assessments, priority activities, performance indicators)</a:t>
                      </a:r>
                    </a:p>
                  </a:txBody>
                  <a:tcPr anchor="ctr"/>
                </a:tc>
                <a:tc>
                  <a:txBody>
                    <a:bodyPr/>
                    <a:lstStyle/>
                    <a:p>
                      <a:pPr marL="0" marR="0" algn="l">
                        <a:lnSpc>
                          <a:spcPct val="107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Market Facilitator </a:t>
                      </a:r>
                    </a:p>
                  </a:txBody>
                  <a:tcPr marL="68580" marR="68580" marT="0" marB="0" anchor="ctr"/>
                </a:tc>
                <a:tc>
                  <a:txBody>
                    <a:bodyPr/>
                    <a:lstStyle/>
                    <a:p>
                      <a:pPr marL="0" marR="0" algn="l">
                        <a:lnSpc>
                          <a:spcPct val="107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Major donors funding condom programming (USAID, UNFPA, Global Fund)</a:t>
                      </a:r>
                    </a:p>
                  </a:txBody>
                  <a:tcPr marL="68580" marR="68580" marT="0" marB="0" anchor="ctr"/>
                </a:tc>
                <a:extLst>
                  <a:ext uri="{0D108BD9-81ED-4DB2-BD59-A6C34878D82A}">
                    <a16:rowId xmlns="" xmlns:a16="http://schemas.microsoft.com/office/drawing/2014/main" val="1882421608"/>
                  </a:ext>
                </a:extLst>
              </a:tr>
              <a:tr h="668273">
                <a:tc vMerge="1">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Advocacy for commercial players</a:t>
                      </a:r>
                    </a:p>
                  </a:txBody>
                  <a:tcPr anchor="ctr">
                    <a:solidFill>
                      <a:srgbClr val="A9CFD2"/>
                    </a:solidFill>
                  </a:tcPr>
                </a:tc>
                <a:tc>
                  <a:txBody>
                    <a:bodyPr/>
                    <a:lstStyle/>
                    <a:p>
                      <a:pPr marL="0" marR="0" algn="l">
                        <a:lnSpc>
                          <a:spcPct val="107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Market Facilitator</a:t>
                      </a:r>
                    </a:p>
                  </a:txBody>
                  <a:tcPr marL="68580" marR="68580" marT="0" marB="0" anchor="ctr">
                    <a:solidFill>
                      <a:srgbClr val="A9CFD2"/>
                    </a:solidFill>
                  </a:tcPr>
                </a:tc>
                <a:tc>
                  <a:txBody>
                    <a:bodyPr/>
                    <a:lstStyle/>
                    <a:p>
                      <a:pPr marL="0" marR="0" algn="l">
                        <a:lnSpc>
                          <a:spcPct val="107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Major donors funding condom programming (USAID, UNFPA, Global Fund) and co-funding from commercial players (ratio to change over 3-5 year period) </a:t>
                      </a:r>
                    </a:p>
                  </a:txBody>
                  <a:tcPr marL="68580" marR="68580" marT="0" marB="0" anchor="ctr">
                    <a:solidFill>
                      <a:srgbClr val="A9CFD2"/>
                    </a:solidFill>
                  </a:tcPr>
                </a:tc>
                <a:extLst>
                  <a:ext uri="{0D108BD9-81ED-4DB2-BD59-A6C34878D82A}">
                    <a16:rowId xmlns="" xmlns:a16="http://schemas.microsoft.com/office/drawing/2014/main" val="1535145003"/>
                  </a:ext>
                </a:extLst>
              </a:tr>
              <a:tr h="645476">
                <a:tc rowSpan="3">
                  <a:txBody>
                    <a:bodyPr/>
                    <a:lstStyle/>
                    <a:p>
                      <a:r>
                        <a:rPr lang="en-US" sz="1800" b="1" dirty="0"/>
                        <a:t>Market Analytics</a:t>
                      </a:r>
                    </a:p>
                  </a:txBody>
                  <a:tcPr marL="83127" marR="83127"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Condom Use/Need Analysis </a:t>
                      </a:r>
                    </a:p>
                  </a:txBody>
                  <a:tcPr anchor="ctr"/>
                </a:tc>
                <a:tc>
                  <a:txBody>
                    <a:bodyPr/>
                    <a:lstStyle/>
                    <a:p>
                      <a:pPr marL="0" marR="0" algn="l">
                        <a:lnSpc>
                          <a:spcPct val="107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Market Facilitator (supporting the national condom lead agency within the Government)</a:t>
                      </a:r>
                    </a:p>
                  </a:txBody>
                  <a:tcPr marL="68580" marR="68580" marT="0" marB="0" anchor="ctr"/>
                </a:tc>
                <a:tc>
                  <a:txBody>
                    <a:bodyPr/>
                    <a:lstStyle/>
                    <a:p>
                      <a:pPr marL="0" marR="0" algn="l">
                        <a:lnSpc>
                          <a:spcPct val="107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UNAIDS and Government</a:t>
                      </a:r>
                    </a:p>
                  </a:txBody>
                  <a:tcPr marL="68580" marR="68580" marT="0" marB="0" anchor="ctr"/>
                </a:tc>
                <a:extLst>
                  <a:ext uri="{0D108BD9-81ED-4DB2-BD59-A6C34878D82A}">
                    <a16:rowId xmlns="" xmlns:a16="http://schemas.microsoft.com/office/drawing/2014/main" val="525561269"/>
                  </a:ext>
                </a:extLst>
              </a:tr>
              <a:tr h="668273">
                <a:tc vMerge="1">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Routine market metrics (volume and value by player)</a:t>
                      </a:r>
                    </a:p>
                  </a:txBody>
                  <a:tcPr anchor="ctr">
                    <a:solidFill>
                      <a:srgbClr val="A9CFD2"/>
                    </a:solidFill>
                  </a:tcPr>
                </a:tc>
                <a:tc>
                  <a:txBody>
                    <a:bodyPr/>
                    <a:lstStyle/>
                    <a:p>
                      <a:pPr marL="0" marR="0" algn="l">
                        <a:lnSpc>
                          <a:spcPct val="107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Market Facilitator (through all implementing agencies)</a:t>
                      </a:r>
                    </a:p>
                  </a:txBody>
                  <a:tcPr marL="68580" marR="68580" marT="0" marB="0" anchor="ctr">
                    <a:solidFill>
                      <a:srgbClr val="A9CFD2"/>
                    </a:solidFill>
                  </a:tcPr>
                </a:tc>
                <a:tc>
                  <a:txBody>
                    <a:bodyPr/>
                    <a:lstStyle/>
                    <a:p>
                      <a:pPr marL="0" marR="0" algn="l">
                        <a:lnSpc>
                          <a:spcPct val="107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Major donors funding condom programming (USAID, UNFPA, Global Fund)</a:t>
                      </a:r>
                    </a:p>
                  </a:txBody>
                  <a:tcPr marL="68580" marR="68580" marT="0" marB="0" anchor="ctr">
                    <a:solidFill>
                      <a:srgbClr val="A9CFD2"/>
                    </a:solidFill>
                  </a:tcPr>
                </a:tc>
                <a:extLst>
                  <a:ext uri="{0D108BD9-81ED-4DB2-BD59-A6C34878D82A}">
                    <a16:rowId xmlns="" xmlns:a16="http://schemas.microsoft.com/office/drawing/2014/main" val="3019343292"/>
                  </a:ext>
                </a:extLst>
              </a:tr>
              <a:tr h="668273">
                <a:tc vMerge="1">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Customized research (retail audits, target group surveys)</a:t>
                      </a:r>
                    </a:p>
                  </a:txBody>
                  <a:tcPr anchor="ctr"/>
                </a:tc>
                <a:tc>
                  <a:txBody>
                    <a:bodyPr/>
                    <a:lstStyle/>
                    <a:p>
                      <a:pPr marL="0" marR="0" algn="l">
                        <a:lnSpc>
                          <a:spcPct val="107000"/>
                        </a:lnSpc>
                        <a:spcBef>
                          <a:spcPts val="0"/>
                        </a:spcBef>
                        <a:spcAft>
                          <a:spcPts val="0"/>
                        </a:spcAft>
                      </a:pPr>
                      <a:r>
                        <a:rPr lang="en-US" sz="1500">
                          <a:effectLst/>
                          <a:latin typeface="Calibri" panose="020F0502020204030204" pitchFamily="34" charset="0"/>
                          <a:ea typeface="Calibri" panose="020F0502020204030204" pitchFamily="34" charset="0"/>
                          <a:cs typeface="Times New Roman" panose="02020603050405020304" pitchFamily="18" charset="0"/>
                        </a:rPr>
                        <a:t>Market Facilitator</a:t>
                      </a:r>
                    </a:p>
                  </a:txBody>
                  <a:tcPr marL="68580" marR="68580" marT="0" marB="0" anchor="ctr"/>
                </a:tc>
                <a:tc>
                  <a:txBody>
                    <a:bodyPr/>
                    <a:lstStyle/>
                    <a:p>
                      <a:pPr marL="0" marR="0" algn="l">
                        <a:lnSpc>
                          <a:spcPct val="107000"/>
                        </a:lnSpc>
                        <a:spcBef>
                          <a:spcPts val="0"/>
                        </a:spcBef>
                        <a:spcAft>
                          <a:spcPts val="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Major donors funding condom programming (USAID, UNFPA, Global Fund)</a:t>
                      </a:r>
                    </a:p>
                  </a:txBody>
                  <a:tcPr marL="68580" marR="68580" marT="0" marB="0" anchor="ctr"/>
                </a:tc>
                <a:extLst>
                  <a:ext uri="{0D108BD9-81ED-4DB2-BD59-A6C34878D82A}">
                    <a16:rowId xmlns="" xmlns:a16="http://schemas.microsoft.com/office/drawing/2014/main" val="1804197027"/>
                  </a:ext>
                </a:extLst>
              </a:tr>
            </a:tbl>
          </a:graphicData>
        </a:graphic>
      </p:graphicFrame>
    </p:spTree>
    <p:extLst>
      <p:ext uri="{BB962C8B-B14F-4D97-AF65-F5344CB8AC3E}">
        <p14:creationId xmlns:p14="http://schemas.microsoft.com/office/powerpoint/2010/main" val="16549645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691884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38B447FF-7E07-4A28-ABDB-57B9EE456BCF}"/>
              </a:ext>
            </a:extLst>
          </p:cNvPr>
          <p:cNvSpPr>
            <a:spLocks noGrp="1"/>
          </p:cNvSpPr>
          <p:nvPr>
            <p:ph type="title"/>
          </p:nvPr>
        </p:nvSpPr>
        <p:spPr>
          <a:xfrm>
            <a:off x="152400" y="-175847"/>
            <a:ext cx="10515600" cy="1325563"/>
          </a:xfrm>
        </p:spPr>
        <p:txBody>
          <a:bodyPr/>
          <a:lstStyle/>
          <a:p>
            <a:r>
              <a:rPr lang="en-US" dirty="0" smtClean="0">
                <a:solidFill>
                  <a:schemeClr val="bg1"/>
                </a:solidFill>
                <a:latin typeface="Georgia" charset="0"/>
                <a:ea typeface="Georgia" charset="0"/>
                <a:cs typeface="Georgia" charset="0"/>
              </a:rPr>
              <a:t>Do more in Stewardship</a:t>
            </a:r>
            <a:endParaRPr lang="en-US" dirty="0">
              <a:solidFill>
                <a:schemeClr val="bg1"/>
              </a:solidFill>
              <a:latin typeface="Georgia" charset="0"/>
              <a:ea typeface="Georgia" charset="0"/>
              <a:cs typeface="Georgia" charset="0"/>
            </a:endParaRPr>
          </a:p>
        </p:txBody>
      </p:sp>
      <p:graphicFrame>
        <p:nvGraphicFramePr>
          <p:cNvPr id="6" name="Table 5"/>
          <p:cNvGraphicFramePr>
            <a:graphicFrameLocks noGrp="1"/>
          </p:cNvGraphicFramePr>
          <p:nvPr>
            <p:extLst/>
          </p:nvPr>
        </p:nvGraphicFramePr>
        <p:xfrm>
          <a:off x="328246" y="1086092"/>
          <a:ext cx="11664461" cy="5302246"/>
        </p:xfrm>
        <a:graphic>
          <a:graphicData uri="http://schemas.openxmlformats.org/drawingml/2006/table">
            <a:tbl>
              <a:tblPr firstRow="1" firstCol="1" bandRow="1">
                <a:tableStyleId>{5C22544A-7EE6-4342-B048-85BDC9FD1C3A}</a:tableStyleId>
              </a:tblPr>
              <a:tblGrid>
                <a:gridCol w="480646"/>
                <a:gridCol w="5961185"/>
                <a:gridCol w="1044526"/>
                <a:gridCol w="1044526"/>
                <a:gridCol w="1044526"/>
                <a:gridCol w="1044526"/>
                <a:gridCol w="1044526"/>
              </a:tblGrid>
              <a:tr h="802898">
                <a:tc gridSpan="2">
                  <a:txBody>
                    <a:bodyPr/>
                    <a:lstStyle/>
                    <a:p>
                      <a:pPr marL="0" marR="0">
                        <a:spcBef>
                          <a:spcPts val="0"/>
                        </a:spcBef>
                        <a:spcAft>
                          <a:spcPts val="0"/>
                        </a:spcAft>
                      </a:pPr>
                      <a:r>
                        <a:rPr lang="en-US" sz="3200" dirty="0">
                          <a:effectLst/>
                          <a:latin typeface="Georgia" charset="0"/>
                          <a:ea typeface="Georgia" charset="0"/>
                          <a:cs typeface="Georgia" charset="0"/>
                        </a:rPr>
                        <a:t> </a:t>
                      </a:r>
                      <a:r>
                        <a:rPr lang="en-US" sz="3200" dirty="0" smtClean="0">
                          <a:effectLst/>
                          <a:latin typeface="Georgia" charset="0"/>
                          <a:ea typeface="Georgia" charset="0"/>
                          <a:cs typeface="Georgia" charset="0"/>
                        </a:rPr>
                        <a:t>Stewardship</a:t>
                      </a:r>
                      <a:endParaRPr lang="en-US" sz="3200" dirty="0">
                        <a:solidFill>
                          <a:srgbClr val="000000"/>
                        </a:solidFill>
                        <a:effectLst/>
                        <a:latin typeface="Georgia" charset="0"/>
                        <a:ea typeface="Georgia" charset="0"/>
                        <a:cs typeface="Georgia" charset="0"/>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marL="0" marR="0">
                        <a:spcBef>
                          <a:spcPts val="0"/>
                        </a:spcBef>
                        <a:spcAft>
                          <a:spcPts val="0"/>
                        </a:spcAft>
                      </a:pPr>
                      <a:endParaRPr lang="en-US" sz="3200"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Georgia" charset="0"/>
                          <a:ea typeface="Georgia" charset="0"/>
                          <a:cs typeface="Georgia" charset="0"/>
                        </a:rPr>
                        <a:t>BMGF</a:t>
                      </a:r>
                      <a:endParaRPr lang="en-US" sz="1600"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Georgia" charset="0"/>
                          <a:ea typeface="Georgia" charset="0"/>
                          <a:cs typeface="Georgia" charset="0"/>
                        </a:rPr>
                        <a:t>USAID</a:t>
                      </a:r>
                      <a:endParaRPr lang="en-US" sz="1600"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Georgia" charset="0"/>
                          <a:ea typeface="Georgia" charset="0"/>
                          <a:cs typeface="Georgia" charset="0"/>
                        </a:rPr>
                        <a:t>GFATM</a:t>
                      </a:r>
                      <a:endParaRPr lang="en-US" sz="1600"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Georgia" charset="0"/>
                          <a:ea typeface="Georgia" charset="0"/>
                          <a:cs typeface="Georgia" charset="0"/>
                        </a:rPr>
                        <a:t>UNFPA</a:t>
                      </a:r>
                      <a:endParaRPr lang="en-US" sz="1600"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Georgia" charset="0"/>
                          <a:ea typeface="Georgia" charset="0"/>
                          <a:cs typeface="Georgia" charset="0"/>
                        </a:rPr>
                        <a:t>UNAIDS</a:t>
                      </a:r>
                      <a:endParaRPr lang="en-US" sz="1600"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797308">
                <a:tc>
                  <a:txBody>
                    <a:bodyPr/>
                    <a:lstStyle/>
                    <a:p>
                      <a:pPr marL="0" marR="0" algn="ctr">
                        <a:spcBef>
                          <a:spcPts val="0"/>
                        </a:spcBef>
                        <a:spcAft>
                          <a:spcPts val="0"/>
                        </a:spcAft>
                      </a:pPr>
                      <a:r>
                        <a:rPr lang="en-US" sz="1800" b="0" i="1" dirty="0" smtClean="0">
                          <a:solidFill>
                            <a:schemeClr val="tx1"/>
                          </a:solidFill>
                          <a:effectLst/>
                          <a:latin typeface="Georgia" charset="0"/>
                          <a:ea typeface="Georgia" charset="0"/>
                          <a:cs typeface="Georgia" charset="0"/>
                        </a:rPr>
                        <a:t>1.1</a:t>
                      </a:r>
                      <a:endParaRPr lang="en-US" sz="1800" b="0" i="1" dirty="0">
                        <a:solidFill>
                          <a:schemeClr val="tx1"/>
                        </a:solidFill>
                        <a:effectLst/>
                        <a:latin typeface="Georgia" charset="0"/>
                        <a:ea typeface="Georgia" charset="0"/>
                        <a:cs typeface="Georgia"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800" b="0" i="1" dirty="0" smtClean="0">
                          <a:solidFill>
                            <a:schemeClr val="tx1"/>
                          </a:solidFill>
                          <a:effectLst/>
                          <a:latin typeface="Georgia" charset="0"/>
                          <a:ea typeface="Georgia" charset="0"/>
                          <a:cs typeface="Georgia" charset="0"/>
                        </a:rPr>
                        <a:t>Require </a:t>
                      </a:r>
                      <a:r>
                        <a:rPr lang="en-US" sz="1800" b="0" i="1" dirty="0">
                          <a:solidFill>
                            <a:schemeClr val="tx1"/>
                          </a:solidFill>
                          <a:effectLst/>
                          <a:latin typeface="Georgia" charset="0"/>
                          <a:ea typeface="Georgia" charset="0"/>
                          <a:cs typeface="Georgia" charset="0"/>
                        </a:rPr>
                        <a:t>Governments to develop a vision for healthy condom programming that aims for growth, equity and sustainability.</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800" b="1" dirty="0">
                          <a:effectLst/>
                          <a:latin typeface="Georgia" charset="0"/>
                          <a:ea typeface="Georgia" charset="0"/>
                          <a:cs typeface="Georgia" charset="0"/>
                        </a:rPr>
                        <a:t>X</a:t>
                      </a:r>
                      <a:endParaRPr lang="en-US" sz="1800" b="1"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dirty="0">
                          <a:effectLst/>
                          <a:latin typeface="Georgia" charset="0"/>
                          <a:ea typeface="Georgia" charset="0"/>
                          <a:cs typeface="Georgia" charset="0"/>
                        </a:rPr>
                        <a:t>X</a:t>
                      </a:r>
                      <a:endParaRPr lang="en-US" sz="1800" b="1"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dirty="0">
                          <a:effectLst/>
                          <a:latin typeface="Georgia" charset="0"/>
                          <a:ea typeface="Georgia" charset="0"/>
                          <a:cs typeface="Georgia" charset="0"/>
                        </a:rPr>
                        <a:t>X</a:t>
                      </a:r>
                      <a:endParaRPr lang="en-US" sz="1800" b="1"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a:effectLst/>
                          <a:latin typeface="Georgia" charset="0"/>
                          <a:ea typeface="Georgia" charset="0"/>
                          <a:cs typeface="Georgia" charset="0"/>
                        </a:rPr>
                        <a:t>X</a:t>
                      </a:r>
                      <a:endParaRPr lang="en-US" sz="1800" b="1">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a:effectLst/>
                          <a:latin typeface="Georgia" charset="0"/>
                          <a:ea typeface="Georgia" charset="0"/>
                          <a:cs typeface="Georgia" charset="0"/>
                        </a:rPr>
                        <a:t>X</a:t>
                      </a:r>
                      <a:endParaRPr lang="en-US" sz="1800" b="1">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56139">
                <a:tc>
                  <a:txBody>
                    <a:bodyPr/>
                    <a:lstStyle/>
                    <a:p>
                      <a:pPr marL="0" marR="0" algn="ctr">
                        <a:spcBef>
                          <a:spcPts val="0"/>
                        </a:spcBef>
                        <a:spcAft>
                          <a:spcPts val="0"/>
                        </a:spcAft>
                      </a:pPr>
                      <a:r>
                        <a:rPr lang="en-US" sz="1800" b="0" i="1" dirty="0" smtClean="0">
                          <a:solidFill>
                            <a:schemeClr val="tx1"/>
                          </a:solidFill>
                          <a:effectLst/>
                          <a:latin typeface="Georgia" charset="0"/>
                          <a:ea typeface="Georgia" charset="0"/>
                          <a:cs typeface="Georgia" charset="0"/>
                        </a:rPr>
                        <a:t>1.2</a:t>
                      </a:r>
                      <a:endParaRPr lang="en-US" sz="1800" b="0" i="1" dirty="0">
                        <a:solidFill>
                          <a:schemeClr val="tx1"/>
                        </a:solidFill>
                        <a:effectLst/>
                        <a:latin typeface="Georgia" charset="0"/>
                        <a:ea typeface="Georgia" charset="0"/>
                        <a:cs typeface="Georgia"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800" b="0" i="1" dirty="0" smtClean="0">
                          <a:solidFill>
                            <a:schemeClr val="tx1"/>
                          </a:solidFill>
                          <a:effectLst/>
                          <a:latin typeface="Georgia" charset="0"/>
                          <a:ea typeface="Georgia" charset="0"/>
                          <a:cs typeface="Georgia" charset="0"/>
                        </a:rPr>
                        <a:t>Stipulate </a:t>
                      </a:r>
                      <a:r>
                        <a:rPr lang="en-US" sz="1800" b="0" i="1" dirty="0">
                          <a:solidFill>
                            <a:schemeClr val="tx1"/>
                          </a:solidFill>
                          <a:effectLst/>
                          <a:latin typeface="Georgia" charset="0"/>
                          <a:ea typeface="Georgia" charset="0"/>
                          <a:cs typeface="Georgia" charset="0"/>
                        </a:rPr>
                        <a:t>in all investments that Governments increase their share of domestic financing for condom procurement.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800" b="1" dirty="0">
                          <a:effectLst/>
                          <a:latin typeface="Georgia" charset="0"/>
                          <a:ea typeface="Georgia" charset="0"/>
                          <a:cs typeface="Georgia" charset="0"/>
                        </a:rPr>
                        <a:t>X</a:t>
                      </a:r>
                      <a:endParaRPr lang="en-US" sz="1800" b="1"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dirty="0">
                          <a:effectLst/>
                          <a:latin typeface="Georgia" charset="0"/>
                          <a:ea typeface="Georgia" charset="0"/>
                          <a:cs typeface="Georgia" charset="0"/>
                        </a:rPr>
                        <a:t>X</a:t>
                      </a:r>
                      <a:endParaRPr lang="en-US" sz="1800" b="1"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dirty="0">
                          <a:effectLst/>
                          <a:latin typeface="Georgia" charset="0"/>
                          <a:ea typeface="Georgia" charset="0"/>
                          <a:cs typeface="Georgia" charset="0"/>
                        </a:rPr>
                        <a:t>X</a:t>
                      </a:r>
                      <a:endParaRPr lang="en-US" sz="1800" b="1"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dirty="0">
                          <a:effectLst/>
                          <a:latin typeface="Georgia" charset="0"/>
                          <a:ea typeface="Georgia" charset="0"/>
                          <a:cs typeface="Georgia" charset="0"/>
                        </a:rPr>
                        <a:t>X</a:t>
                      </a:r>
                      <a:endParaRPr lang="en-US" sz="1800" b="1"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a:effectLst/>
                          <a:latin typeface="Georgia" charset="0"/>
                          <a:ea typeface="Georgia" charset="0"/>
                          <a:cs typeface="Georgia" charset="0"/>
                        </a:rPr>
                        <a:t>X</a:t>
                      </a:r>
                      <a:endParaRPr lang="en-US" sz="1800" b="1">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73723">
                <a:tc>
                  <a:txBody>
                    <a:bodyPr/>
                    <a:lstStyle/>
                    <a:p>
                      <a:pPr marL="0" marR="0" algn="ctr">
                        <a:spcBef>
                          <a:spcPts val="0"/>
                        </a:spcBef>
                        <a:spcAft>
                          <a:spcPts val="0"/>
                        </a:spcAft>
                      </a:pPr>
                      <a:r>
                        <a:rPr lang="en-US" sz="1800" b="0" i="1" dirty="0" smtClean="0">
                          <a:solidFill>
                            <a:schemeClr val="tx1"/>
                          </a:solidFill>
                          <a:effectLst/>
                          <a:latin typeface="Georgia" charset="0"/>
                          <a:ea typeface="Georgia" charset="0"/>
                          <a:cs typeface="Georgia" charset="0"/>
                        </a:rPr>
                        <a:t>1.3</a:t>
                      </a:r>
                      <a:endParaRPr lang="en-US" sz="1800" b="0" i="1" dirty="0">
                        <a:solidFill>
                          <a:schemeClr val="tx1"/>
                        </a:solidFill>
                        <a:effectLst/>
                        <a:latin typeface="Georgia" charset="0"/>
                        <a:ea typeface="Georgia" charset="0"/>
                        <a:cs typeface="Georgia"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800" b="0" i="1" dirty="0" smtClean="0">
                          <a:solidFill>
                            <a:schemeClr val="tx1"/>
                          </a:solidFill>
                          <a:effectLst/>
                          <a:latin typeface="Georgia" charset="0"/>
                          <a:ea typeface="Georgia" charset="0"/>
                          <a:cs typeface="Georgia" charset="0"/>
                        </a:rPr>
                        <a:t>Reduce </a:t>
                      </a:r>
                      <a:r>
                        <a:rPr lang="en-US" sz="1800" b="0" i="1" dirty="0">
                          <a:solidFill>
                            <a:schemeClr val="tx1"/>
                          </a:solidFill>
                          <a:effectLst/>
                          <a:latin typeface="Georgia" charset="0"/>
                          <a:ea typeface="Georgia" charset="0"/>
                          <a:cs typeface="Georgia" charset="0"/>
                        </a:rPr>
                        <a:t>support for one-off condom procurement requests that do not include corrections of market failures.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800" b="1">
                          <a:effectLst/>
                          <a:latin typeface="Georgia" charset="0"/>
                          <a:ea typeface="Georgia" charset="0"/>
                          <a:cs typeface="Georgia" charset="0"/>
                        </a:rPr>
                        <a:t> </a:t>
                      </a:r>
                      <a:endParaRPr lang="en-US" sz="1800" b="1">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a:effectLst/>
                          <a:latin typeface="Georgia" charset="0"/>
                          <a:ea typeface="Georgia" charset="0"/>
                          <a:cs typeface="Georgia" charset="0"/>
                        </a:rPr>
                        <a:t>X</a:t>
                      </a:r>
                      <a:endParaRPr lang="en-US" sz="1800" b="1">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dirty="0">
                          <a:effectLst/>
                          <a:latin typeface="Georgia" charset="0"/>
                          <a:ea typeface="Georgia" charset="0"/>
                          <a:cs typeface="Georgia" charset="0"/>
                        </a:rPr>
                        <a:t>X</a:t>
                      </a:r>
                      <a:endParaRPr lang="en-US" sz="1800" b="1"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dirty="0">
                          <a:effectLst/>
                          <a:latin typeface="Georgia" charset="0"/>
                          <a:ea typeface="Georgia" charset="0"/>
                          <a:cs typeface="Georgia" charset="0"/>
                        </a:rPr>
                        <a:t>X</a:t>
                      </a:r>
                      <a:endParaRPr lang="en-US" sz="1800" b="1"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a:effectLst/>
                          <a:latin typeface="Georgia" charset="0"/>
                          <a:ea typeface="Georgia" charset="0"/>
                          <a:cs typeface="Georgia" charset="0"/>
                        </a:rPr>
                        <a:t> </a:t>
                      </a:r>
                      <a:endParaRPr lang="en-US" sz="1800" b="1">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73723">
                <a:tc>
                  <a:txBody>
                    <a:bodyPr/>
                    <a:lstStyle/>
                    <a:p>
                      <a:pPr marL="0" marR="0" algn="ctr">
                        <a:spcBef>
                          <a:spcPts val="0"/>
                        </a:spcBef>
                        <a:spcAft>
                          <a:spcPts val="0"/>
                        </a:spcAft>
                      </a:pPr>
                      <a:r>
                        <a:rPr lang="en-US" sz="1800" b="0" i="1" dirty="0" smtClean="0">
                          <a:solidFill>
                            <a:schemeClr val="tx1"/>
                          </a:solidFill>
                          <a:effectLst/>
                          <a:latin typeface="Georgia" charset="0"/>
                          <a:ea typeface="Georgia" charset="0"/>
                          <a:cs typeface="Georgia" charset="0"/>
                        </a:rPr>
                        <a:t>1.4</a:t>
                      </a:r>
                      <a:endParaRPr lang="en-US" sz="1800" b="0" i="1" dirty="0">
                        <a:solidFill>
                          <a:schemeClr val="tx1"/>
                        </a:solidFill>
                        <a:effectLst/>
                        <a:latin typeface="Georgia" charset="0"/>
                        <a:ea typeface="Georgia" charset="0"/>
                        <a:cs typeface="Georgia"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800" b="0" i="1" dirty="0" smtClean="0">
                          <a:solidFill>
                            <a:schemeClr val="tx1"/>
                          </a:solidFill>
                          <a:effectLst/>
                          <a:latin typeface="Georgia" charset="0"/>
                          <a:ea typeface="Georgia" charset="0"/>
                          <a:cs typeface="Georgia" charset="0"/>
                        </a:rPr>
                        <a:t>Continue </a:t>
                      </a:r>
                      <a:r>
                        <a:rPr lang="en-US" sz="1800" b="0" i="1" dirty="0">
                          <a:solidFill>
                            <a:schemeClr val="tx1"/>
                          </a:solidFill>
                          <a:effectLst/>
                          <a:latin typeface="Georgia" charset="0"/>
                          <a:ea typeface="Georgia" charset="0"/>
                          <a:cs typeface="Georgia" charset="0"/>
                        </a:rPr>
                        <a:t>and increase support for national leadership through Condom Working Groups (or similar national forum).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800" b="1" dirty="0">
                          <a:effectLst/>
                          <a:latin typeface="Georgia" charset="0"/>
                          <a:ea typeface="Georgia" charset="0"/>
                          <a:cs typeface="Georgia" charset="0"/>
                        </a:rPr>
                        <a:t> </a:t>
                      </a:r>
                      <a:endParaRPr lang="en-US" sz="1800" b="1"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a:effectLst/>
                          <a:latin typeface="Georgia" charset="0"/>
                          <a:ea typeface="Georgia" charset="0"/>
                          <a:cs typeface="Georgia" charset="0"/>
                        </a:rPr>
                        <a:t> </a:t>
                      </a:r>
                      <a:endParaRPr lang="en-US" sz="1800" b="1">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dirty="0">
                          <a:effectLst/>
                          <a:latin typeface="Georgia" charset="0"/>
                          <a:ea typeface="Georgia" charset="0"/>
                          <a:cs typeface="Georgia" charset="0"/>
                        </a:rPr>
                        <a:t> </a:t>
                      </a:r>
                      <a:endParaRPr lang="en-US" sz="1800" b="1"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dirty="0">
                          <a:effectLst/>
                          <a:latin typeface="Georgia" charset="0"/>
                          <a:ea typeface="Georgia" charset="0"/>
                          <a:cs typeface="Georgia" charset="0"/>
                        </a:rPr>
                        <a:t>X</a:t>
                      </a:r>
                      <a:endParaRPr lang="en-US" sz="1800" b="1"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dirty="0">
                          <a:effectLst/>
                          <a:latin typeface="Georgia" charset="0"/>
                          <a:ea typeface="Georgia" charset="0"/>
                          <a:cs typeface="Georgia" charset="0"/>
                        </a:rPr>
                        <a:t>X</a:t>
                      </a:r>
                      <a:endParaRPr lang="en-US" sz="1800" b="1"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7433">
                <a:tc>
                  <a:txBody>
                    <a:bodyPr/>
                    <a:lstStyle/>
                    <a:p>
                      <a:pPr marL="0" marR="0" algn="ctr">
                        <a:spcBef>
                          <a:spcPts val="0"/>
                        </a:spcBef>
                        <a:spcAft>
                          <a:spcPts val="0"/>
                        </a:spcAft>
                      </a:pPr>
                      <a:r>
                        <a:rPr lang="en-US" sz="1800" b="0" i="1" dirty="0" smtClean="0">
                          <a:solidFill>
                            <a:schemeClr val="tx1"/>
                          </a:solidFill>
                          <a:effectLst/>
                          <a:latin typeface="Georgia" charset="0"/>
                          <a:ea typeface="Georgia" charset="0"/>
                          <a:cs typeface="Georgia" charset="0"/>
                        </a:rPr>
                        <a:t>1.5</a:t>
                      </a:r>
                      <a:endParaRPr lang="en-US" sz="1800" b="0" i="1" dirty="0">
                        <a:solidFill>
                          <a:schemeClr val="tx1"/>
                        </a:solidFill>
                        <a:effectLst/>
                        <a:latin typeface="Georgia" charset="0"/>
                        <a:ea typeface="Georgia" charset="0"/>
                        <a:cs typeface="Georgia"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800" b="0" i="1" dirty="0" smtClean="0">
                          <a:solidFill>
                            <a:schemeClr val="tx1"/>
                          </a:solidFill>
                          <a:effectLst/>
                          <a:latin typeface="Georgia" charset="0"/>
                          <a:ea typeface="Georgia" charset="0"/>
                          <a:cs typeface="Georgia" charset="0"/>
                        </a:rPr>
                        <a:t>Support </a:t>
                      </a:r>
                      <a:r>
                        <a:rPr lang="en-US" sz="1800" b="0" i="1" dirty="0">
                          <a:solidFill>
                            <a:schemeClr val="tx1"/>
                          </a:solidFill>
                          <a:effectLst/>
                          <a:latin typeface="Georgia" charset="0"/>
                          <a:ea typeface="Georgia" charset="0"/>
                          <a:cs typeface="Georgia" charset="0"/>
                        </a:rPr>
                        <a:t>market facilitator efforts to improve enabling environment.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800" b="1" dirty="0">
                          <a:effectLst/>
                          <a:latin typeface="Georgia" charset="0"/>
                          <a:ea typeface="Georgia" charset="0"/>
                          <a:cs typeface="Georgia" charset="0"/>
                        </a:rPr>
                        <a:t> </a:t>
                      </a:r>
                      <a:endParaRPr lang="en-US" sz="1800" b="1"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a:effectLst/>
                          <a:latin typeface="Georgia" charset="0"/>
                          <a:ea typeface="Georgia" charset="0"/>
                          <a:cs typeface="Georgia" charset="0"/>
                        </a:rPr>
                        <a:t>X</a:t>
                      </a:r>
                      <a:endParaRPr lang="en-US" sz="1800" b="1">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dirty="0">
                          <a:effectLst/>
                          <a:latin typeface="Georgia" charset="0"/>
                          <a:ea typeface="Georgia" charset="0"/>
                          <a:cs typeface="Georgia" charset="0"/>
                        </a:rPr>
                        <a:t> </a:t>
                      </a:r>
                      <a:endParaRPr lang="en-US" sz="1800" b="1"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dirty="0">
                          <a:effectLst/>
                          <a:latin typeface="Georgia" charset="0"/>
                          <a:ea typeface="Georgia" charset="0"/>
                          <a:cs typeface="Georgia" charset="0"/>
                        </a:rPr>
                        <a:t>X</a:t>
                      </a:r>
                      <a:endParaRPr lang="en-US" sz="1800" b="1"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800" b="1" dirty="0">
                          <a:effectLst/>
                          <a:latin typeface="Georgia" charset="0"/>
                          <a:ea typeface="Georgia" charset="0"/>
                          <a:cs typeface="Georgia" charset="0"/>
                        </a:rPr>
                        <a:t>X</a:t>
                      </a:r>
                      <a:endParaRPr lang="en-US" sz="1800" b="1"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90075">
                <a:tc>
                  <a:txBody>
                    <a:bodyPr/>
                    <a:lstStyle/>
                    <a:p>
                      <a:pPr marL="0" marR="0" algn="ctr">
                        <a:spcBef>
                          <a:spcPts val="0"/>
                        </a:spcBef>
                        <a:spcAft>
                          <a:spcPts val="0"/>
                        </a:spcAft>
                      </a:pPr>
                      <a:r>
                        <a:rPr lang="en-US" sz="1800" b="0" i="1" dirty="0" smtClean="0">
                          <a:solidFill>
                            <a:schemeClr val="tx1"/>
                          </a:solidFill>
                          <a:effectLst/>
                          <a:latin typeface="Georgia" charset="0"/>
                          <a:ea typeface="Georgia" charset="0"/>
                          <a:cs typeface="Georgia" charset="0"/>
                        </a:rPr>
                        <a:t>1.6</a:t>
                      </a:r>
                      <a:endParaRPr lang="en-US" sz="1800" b="0" i="1" dirty="0">
                        <a:solidFill>
                          <a:schemeClr val="tx1"/>
                        </a:solidFill>
                        <a:effectLst/>
                        <a:latin typeface="Georgia" charset="0"/>
                        <a:ea typeface="Georgia" charset="0"/>
                        <a:cs typeface="Georgia"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marL="0" marR="0">
                        <a:spcBef>
                          <a:spcPts val="0"/>
                        </a:spcBef>
                        <a:spcAft>
                          <a:spcPts val="0"/>
                        </a:spcAft>
                      </a:pPr>
                      <a:r>
                        <a:rPr lang="en-US" sz="1800" b="0" i="1" dirty="0" smtClean="0">
                          <a:solidFill>
                            <a:schemeClr val="tx1"/>
                          </a:solidFill>
                          <a:effectLst/>
                          <a:latin typeface="Georgia" charset="0"/>
                          <a:ea typeface="Georgia" charset="0"/>
                          <a:cs typeface="Georgia" charset="0"/>
                        </a:rPr>
                        <a:t>Help </a:t>
                      </a:r>
                      <a:r>
                        <a:rPr lang="en-US" sz="1800" b="0" i="1" dirty="0">
                          <a:solidFill>
                            <a:schemeClr val="tx1"/>
                          </a:solidFill>
                          <a:effectLst/>
                          <a:latin typeface="Georgia" charset="0"/>
                          <a:ea typeface="Georgia" charset="0"/>
                          <a:cs typeface="Georgia" charset="0"/>
                        </a:rPr>
                        <a:t>improve donor coordination.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marL="0" marR="0" algn="ctr">
                        <a:spcBef>
                          <a:spcPts val="0"/>
                        </a:spcBef>
                        <a:spcAft>
                          <a:spcPts val="0"/>
                        </a:spcAft>
                      </a:pPr>
                      <a:r>
                        <a:rPr lang="en-US" sz="1800" b="1" dirty="0">
                          <a:effectLst/>
                          <a:latin typeface="Georgia" charset="0"/>
                          <a:ea typeface="Georgia" charset="0"/>
                          <a:cs typeface="Georgia" charset="0"/>
                        </a:rPr>
                        <a:t>X</a:t>
                      </a:r>
                      <a:endParaRPr lang="en-US" sz="1800" b="1"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800" b="1" dirty="0">
                          <a:effectLst/>
                          <a:latin typeface="Georgia" charset="0"/>
                          <a:ea typeface="Georgia" charset="0"/>
                          <a:cs typeface="Georgia" charset="0"/>
                        </a:rPr>
                        <a:t> </a:t>
                      </a:r>
                      <a:endParaRPr lang="en-US" sz="1800" b="1"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800" b="1" dirty="0">
                          <a:effectLst/>
                          <a:latin typeface="Georgia" charset="0"/>
                          <a:ea typeface="Georgia" charset="0"/>
                          <a:cs typeface="Georgia" charset="0"/>
                        </a:rPr>
                        <a:t> </a:t>
                      </a:r>
                      <a:endParaRPr lang="en-US" sz="1800" b="1"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800" b="1" dirty="0">
                          <a:effectLst/>
                          <a:latin typeface="Georgia" charset="0"/>
                          <a:ea typeface="Georgia" charset="0"/>
                          <a:cs typeface="Georgia" charset="0"/>
                        </a:rPr>
                        <a:t> </a:t>
                      </a:r>
                      <a:endParaRPr lang="en-US" sz="1800" b="1"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800" b="1" dirty="0">
                          <a:effectLst/>
                          <a:latin typeface="Georgia" charset="0"/>
                          <a:ea typeface="Georgia" charset="0"/>
                          <a:cs typeface="Georgia" charset="0"/>
                        </a:rPr>
                        <a:t> </a:t>
                      </a:r>
                      <a:endParaRPr lang="en-US" sz="1800" b="1"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
        <p:nvSpPr>
          <p:cNvPr id="9" name="Slide Number Placeholder 8"/>
          <p:cNvSpPr>
            <a:spLocks noGrp="1"/>
          </p:cNvSpPr>
          <p:nvPr>
            <p:ph type="sldNum" sz="quarter" idx="12"/>
          </p:nvPr>
        </p:nvSpPr>
        <p:spPr/>
        <p:txBody>
          <a:bodyPr/>
          <a:lstStyle/>
          <a:p>
            <a:fld id="{F8B37F5D-E463-484F-A95A-E4E3810FC034}" type="slidenum">
              <a:rPr lang="en-US" smtClean="0">
                <a:solidFill>
                  <a:srgbClr val="000000">
                    <a:tint val="75000"/>
                  </a:srgbClr>
                </a:solidFill>
              </a:rPr>
              <a:pPr/>
              <a:t>78</a:t>
            </a:fld>
            <a:endParaRPr lang="en-US">
              <a:solidFill>
                <a:srgbClr val="000000">
                  <a:tint val="75000"/>
                </a:srgbClr>
              </a:solidFill>
            </a:endParaRPr>
          </a:p>
        </p:txBody>
      </p:sp>
    </p:spTree>
    <p:extLst>
      <p:ext uri="{BB962C8B-B14F-4D97-AF65-F5344CB8AC3E}">
        <p14:creationId xmlns:p14="http://schemas.microsoft.com/office/powerpoint/2010/main" val="124896420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38B447FF-7E07-4A28-ABDB-57B9EE456BCF}"/>
              </a:ext>
            </a:extLst>
          </p:cNvPr>
          <p:cNvSpPr>
            <a:spLocks noGrp="1"/>
          </p:cNvSpPr>
          <p:nvPr>
            <p:ph type="title"/>
          </p:nvPr>
        </p:nvSpPr>
        <p:spPr>
          <a:xfrm>
            <a:off x="152400" y="-175847"/>
            <a:ext cx="10515600" cy="1325563"/>
          </a:xfrm>
        </p:spPr>
        <p:txBody>
          <a:bodyPr/>
          <a:lstStyle/>
          <a:p>
            <a:r>
              <a:rPr lang="en-US" dirty="0" smtClean="0">
                <a:solidFill>
                  <a:schemeClr val="bg1"/>
                </a:solidFill>
                <a:latin typeface="Georgia" charset="0"/>
                <a:ea typeface="Georgia" charset="0"/>
                <a:cs typeface="Georgia" charset="0"/>
              </a:rPr>
              <a:t>Do more in Market Development</a:t>
            </a:r>
            <a:endParaRPr lang="en-US" dirty="0">
              <a:solidFill>
                <a:schemeClr val="bg1"/>
              </a:solidFill>
              <a:latin typeface="Georgia" charset="0"/>
              <a:ea typeface="Georgia" charset="0"/>
              <a:cs typeface="Georgia" charset="0"/>
            </a:endParaRPr>
          </a:p>
        </p:txBody>
      </p:sp>
      <p:graphicFrame>
        <p:nvGraphicFramePr>
          <p:cNvPr id="6" name="Table 5"/>
          <p:cNvGraphicFramePr>
            <a:graphicFrameLocks noGrp="1"/>
          </p:cNvGraphicFramePr>
          <p:nvPr>
            <p:extLst/>
          </p:nvPr>
        </p:nvGraphicFramePr>
        <p:xfrm>
          <a:off x="316523" y="949563"/>
          <a:ext cx="11641013" cy="5644667"/>
        </p:xfrm>
        <a:graphic>
          <a:graphicData uri="http://schemas.openxmlformats.org/drawingml/2006/table">
            <a:tbl>
              <a:tblPr firstRow="1" firstCol="1" bandRow="1">
                <a:tableStyleId>{5C22544A-7EE6-4342-B048-85BDC9FD1C3A}</a:tableStyleId>
              </a:tblPr>
              <a:tblGrid>
                <a:gridCol w="512497"/>
                <a:gridCol w="5966936"/>
                <a:gridCol w="1032316"/>
                <a:gridCol w="1032316"/>
                <a:gridCol w="1032316"/>
                <a:gridCol w="1032316"/>
                <a:gridCol w="1032316"/>
              </a:tblGrid>
              <a:tr h="915866">
                <a:tc gridSpan="2">
                  <a:txBody>
                    <a:bodyPr/>
                    <a:lstStyle/>
                    <a:p>
                      <a:pPr marL="0" marR="0">
                        <a:spcBef>
                          <a:spcPts val="0"/>
                        </a:spcBef>
                        <a:spcAft>
                          <a:spcPts val="0"/>
                        </a:spcAft>
                      </a:pPr>
                      <a:r>
                        <a:rPr lang="en-US" sz="3200" dirty="0">
                          <a:effectLst/>
                          <a:latin typeface="Georgia" charset="0"/>
                          <a:ea typeface="Georgia" charset="0"/>
                          <a:cs typeface="Georgia" charset="0"/>
                        </a:rPr>
                        <a:t> </a:t>
                      </a:r>
                      <a:r>
                        <a:rPr lang="en-US" sz="3200" dirty="0" smtClean="0">
                          <a:effectLst/>
                          <a:latin typeface="Georgia" charset="0"/>
                          <a:ea typeface="Georgia" charset="0"/>
                          <a:cs typeface="Georgia" charset="0"/>
                        </a:rPr>
                        <a:t>Market Development</a:t>
                      </a:r>
                      <a:endParaRPr lang="en-US" sz="3200" dirty="0">
                        <a:solidFill>
                          <a:srgbClr val="000000"/>
                        </a:solidFill>
                        <a:effectLst/>
                        <a:latin typeface="Georgia" charset="0"/>
                        <a:ea typeface="Georgia" charset="0"/>
                        <a:cs typeface="Georgia" charset="0"/>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marL="0" marR="0">
                        <a:spcBef>
                          <a:spcPts val="0"/>
                        </a:spcBef>
                        <a:spcAft>
                          <a:spcPts val="0"/>
                        </a:spcAft>
                      </a:pPr>
                      <a:endParaRPr lang="en-US" sz="3200"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Georgia" charset="0"/>
                          <a:ea typeface="Georgia" charset="0"/>
                          <a:cs typeface="Georgia" charset="0"/>
                        </a:rPr>
                        <a:t>BMGF</a:t>
                      </a:r>
                      <a:endParaRPr lang="en-US" sz="1600"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Georgia" charset="0"/>
                          <a:ea typeface="Georgia" charset="0"/>
                          <a:cs typeface="Georgia" charset="0"/>
                        </a:rPr>
                        <a:t>USAID</a:t>
                      </a:r>
                      <a:endParaRPr lang="en-US" sz="1600"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Georgia" charset="0"/>
                          <a:ea typeface="Georgia" charset="0"/>
                          <a:cs typeface="Georgia" charset="0"/>
                        </a:rPr>
                        <a:t>GFATM</a:t>
                      </a:r>
                      <a:endParaRPr lang="en-US" sz="1600"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Georgia" charset="0"/>
                          <a:ea typeface="Georgia" charset="0"/>
                          <a:cs typeface="Georgia" charset="0"/>
                        </a:rPr>
                        <a:t>UNFPA</a:t>
                      </a:r>
                      <a:endParaRPr lang="en-US" sz="1600"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Georgia" charset="0"/>
                          <a:ea typeface="Georgia" charset="0"/>
                          <a:cs typeface="Georgia" charset="0"/>
                        </a:rPr>
                        <a:t>UNAIDS</a:t>
                      </a:r>
                      <a:endParaRPr lang="en-US" sz="1600"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748460">
                <a:tc>
                  <a:txBody>
                    <a:bodyPr/>
                    <a:lstStyle/>
                    <a:p>
                      <a:pPr marL="0" marR="0" algn="ctr">
                        <a:spcBef>
                          <a:spcPts val="0"/>
                        </a:spcBef>
                        <a:spcAft>
                          <a:spcPts val="0"/>
                        </a:spcAft>
                      </a:pPr>
                      <a:r>
                        <a:rPr lang="en-US" sz="1600" b="0" i="1" dirty="0" smtClean="0">
                          <a:solidFill>
                            <a:srgbClr val="000000"/>
                          </a:solidFill>
                          <a:effectLst/>
                          <a:latin typeface="Georgia" charset="0"/>
                          <a:ea typeface="Georgia" charset="0"/>
                          <a:cs typeface="Georgia" charset="0"/>
                        </a:rPr>
                        <a:t>2.1</a:t>
                      </a:r>
                      <a:endParaRPr lang="en-US" sz="1600" b="0" i="1" dirty="0">
                        <a:solidFill>
                          <a:srgbClr val="000000"/>
                        </a:solidFill>
                        <a:effectLst/>
                        <a:latin typeface="Georgia" charset="0"/>
                        <a:ea typeface="Georgia" charset="0"/>
                        <a:cs typeface="Georgia"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600" b="0" i="1" dirty="0" smtClean="0">
                          <a:solidFill>
                            <a:srgbClr val="000000"/>
                          </a:solidFill>
                          <a:effectLst/>
                          <a:latin typeface="Georgia" charset="0"/>
                          <a:ea typeface="Georgia" charset="0"/>
                          <a:cs typeface="Georgia" charset="0"/>
                        </a:rPr>
                        <a:t>Ensure </a:t>
                      </a:r>
                      <a:r>
                        <a:rPr lang="en-US" sz="1600" b="0" i="1" dirty="0">
                          <a:solidFill>
                            <a:srgbClr val="000000"/>
                          </a:solidFill>
                          <a:effectLst/>
                          <a:latin typeface="Georgia" charset="0"/>
                          <a:ea typeface="Georgia" charset="0"/>
                          <a:cs typeface="Georgia" charset="0"/>
                        </a:rPr>
                        <a:t>that all funding requests are based on market assessments and identification of current market </a:t>
                      </a:r>
                      <a:r>
                        <a:rPr lang="en-US" sz="1600" b="0" i="1" dirty="0" smtClean="0">
                          <a:solidFill>
                            <a:srgbClr val="000000"/>
                          </a:solidFill>
                          <a:effectLst/>
                          <a:latin typeface="Georgia" charset="0"/>
                          <a:ea typeface="Georgia" charset="0"/>
                          <a:cs typeface="Georgia" charset="0"/>
                        </a:rPr>
                        <a:t>failures.</a:t>
                      </a:r>
                      <a:endParaRPr lang="en-US" sz="1600" b="0" i="1"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88685">
                <a:tc>
                  <a:txBody>
                    <a:bodyPr/>
                    <a:lstStyle/>
                    <a:p>
                      <a:pPr marL="0" marR="0" algn="ctr">
                        <a:spcBef>
                          <a:spcPts val="0"/>
                        </a:spcBef>
                        <a:spcAft>
                          <a:spcPts val="0"/>
                        </a:spcAft>
                      </a:pPr>
                      <a:r>
                        <a:rPr lang="en-US" sz="1600" b="0" i="1" dirty="0" smtClean="0">
                          <a:solidFill>
                            <a:srgbClr val="000000"/>
                          </a:solidFill>
                          <a:effectLst/>
                          <a:latin typeface="Georgia" charset="0"/>
                          <a:ea typeface="Georgia" charset="0"/>
                          <a:cs typeface="Georgia" charset="0"/>
                        </a:rPr>
                        <a:t>2.2</a:t>
                      </a:r>
                      <a:endParaRPr lang="en-US" sz="1600" b="0" i="1" dirty="0">
                        <a:solidFill>
                          <a:srgbClr val="000000"/>
                        </a:solidFill>
                        <a:effectLst/>
                        <a:latin typeface="Georgia" charset="0"/>
                        <a:ea typeface="Georgia" charset="0"/>
                        <a:cs typeface="Georgia"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600" b="0" i="1" dirty="0" smtClean="0">
                          <a:solidFill>
                            <a:srgbClr val="000000"/>
                          </a:solidFill>
                          <a:effectLst/>
                          <a:latin typeface="Georgia" charset="0"/>
                          <a:ea typeface="Georgia" charset="0"/>
                          <a:cs typeface="Georgia" charset="0"/>
                        </a:rPr>
                        <a:t>Balance </a:t>
                      </a:r>
                      <a:r>
                        <a:rPr lang="en-US" sz="1600" b="0" i="1" dirty="0">
                          <a:solidFill>
                            <a:srgbClr val="000000"/>
                          </a:solidFill>
                          <a:effectLst/>
                          <a:latin typeface="Georgia" charset="0"/>
                          <a:ea typeface="Georgia" charset="0"/>
                          <a:cs typeface="Georgia" charset="0"/>
                        </a:rPr>
                        <a:t>funding requests for commodity procurements with investment in demand creation.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 </a:t>
                      </a: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07814">
                <a:tc>
                  <a:txBody>
                    <a:bodyPr/>
                    <a:lstStyle/>
                    <a:p>
                      <a:pPr marL="0" marR="0" algn="ctr">
                        <a:spcBef>
                          <a:spcPts val="0"/>
                        </a:spcBef>
                        <a:spcAft>
                          <a:spcPts val="0"/>
                        </a:spcAft>
                      </a:pPr>
                      <a:r>
                        <a:rPr lang="en-US" sz="1600" b="0" i="1" dirty="0" smtClean="0">
                          <a:solidFill>
                            <a:srgbClr val="000000"/>
                          </a:solidFill>
                          <a:effectLst/>
                          <a:latin typeface="Georgia" charset="0"/>
                          <a:ea typeface="Georgia" charset="0"/>
                          <a:cs typeface="Georgia" charset="0"/>
                        </a:rPr>
                        <a:t>2.3</a:t>
                      </a:r>
                      <a:endParaRPr lang="en-US" sz="1600" b="0" i="1" dirty="0">
                        <a:solidFill>
                          <a:srgbClr val="000000"/>
                        </a:solidFill>
                        <a:effectLst/>
                        <a:latin typeface="Georgia" charset="0"/>
                        <a:ea typeface="Georgia" charset="0"/>
                        <a:cs typeface="Georgia"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600" b="0" i="1" dirty="0" smtClean="0">
                          <a:solidFill>
                            <a:srgbClr val="000000"/>
                          </a:solidFill>
                          <a:effectLst/>
                          <a:latin typeface="Georgia" charset="0"/>
                          <a:ea typeface="Georgia" charset="0"/>
                          <a:cs typeface="Georgia" charset="0"/>
                        </a:rPr>
                        <a:t>Redirect </a:t>
                      </a:r>
                      <a:r>
                        <a:rPr lang="en-US" sz="1600" b="0" i="1" dirty="0">
                          <a:solidFill>
                            <a:srgbClr val="000000"/>
                          </a:solidFill>
                          <a:effectLst/>
                          <a:latin typeface="Georgia" charset="0"/>
                          <a:ea typeface="Georgia" charset="0"/>
                          <a:cs typeface="Georgia" charset="0"/>
                        </a:rPr>
                        <a:t>investments to ensure condom subsidy is targeted towards priority populations and last-mile efforts ONLY.</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 </a:t>
                      </a: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26945">
                <a:tc>
                  <a:txBody>
                    <a:bodyPr/>
                    <a:lstStyle/>
                    <a:p>
                      <a:pPr marL="0" marR="0" algn="ctr">
                        <a:spcBef>
                          <a:spcPts val="0"/>
                        </a:spcBef>
                        <a:spcAft>
                          <a:spcPts val="0"/>
                        </a:spcAft>
                      </a:pPr>
                      <a:r>
                        <a:rPr lang="en-US" sz="1600" b="0" i="1" dirty="0" smtClean="0">
                          <a:solidFill>
                            <a:srgbClr val="000000"/>
                          </a:solidFill>
                          <a:effectLst/>
                          <a:latin typeface="Georgia" charset="0"/>
                          <a:ea typeface="Georgia" charset="0"/>
                          <a:cs typeface="Georgia" charset="0"/>
                        </a:rPr>
                        <a:t>2.4</a:t>
                      </a:r>
                      <a:endParaRPr lang="en-US" sz="1600" b="0" i="1" dirty="0">
                        <a:solidFill>
                          <a:srgbClr val="000000"/>
                        </a:solidFill>
                        <a:effectLst/>
                        <a:latin typeface="Georgia" charset="0"/>
                        <a:ea typeface="Georgia" charset="0"/>
                        <a:cs typeface="Georgia"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600" b="0" i="1" dirty="0" smtClean="0">
                          <a:solidFill>
                            <a:srgbClr val="000000"/>
                          </a:solidFill>
                          <a:effectLst/>
                          <a:latin typeface="Georgia" charset="0"/>
                          <a:ea typeface="Georgia" charset="0"/>
                          <a:cs typeface="Georgia" charset="0"/>
                        </a:rPr>
                        <a:t>Require </a:t>
                      </a:r>
                      <a:r>
                        <a:rPr lang="en-US" sz="1600" b="0" i="1" dirty="0">
                          <a:solidFill>
                            <a:srgbClr val="000000"/>
                          </a:solidFill>
                          <a:effectLst/>
                          <a:latin typeface="Georgia" charset="0"/>
                          <a:ea typeface="Georgia" charset="0"/>
                          <a:cs typeface="Georgia" charset="0"/>
                        </a:rPr>
                        <a:t>rapid transition of condom programs that target the general population to full cost-recovery.</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 </a:t>
                      </a: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95813">
                <a:tc>
                  <a:txBody>
                    <a:bodyPr/>
                    <a:lstStyle/>
                    <a:p>
                      <a:pPr marL="0" marR="0" algn="ctr">
                        <a:spcBef>
                          <a:spcPts val="0"/>
                        </a:spcBef>
                        <a:spcAft>
                          <a:spcPts val="0"/>
                        </a:spcAft>
                      </a:pPr>
                      <a:r>
                        <a:rPr lang="en-US" sz="1600" b="0" i="1" dirty="0" smtClean="0">
                          <a:solidFill>
                            <a:srgbClr val="000000"/>
                          </a:solidFill>
                          <a:effectLst/>
                          <a:latin typeface="Georgia" charset="0"/>
                          <a:ea typeface="Georgia" charset="0"/>
                          <a:cs typeface="Georgia" charset="0"/>
                        </a:rPr>
                        <a:t>2.5</a:t>
                      </a:r>
                      <a:endParaRPr lang="en-US" sz="1600" b="0" i="1" dirty="0">
                        <a:solidFill>
                          <a:srgbClr val="000000"/>
                        </a:solidFill>
                        <a:effectLst/>
                        <a:latin typeface="Georgia" charset="0"/>
                        <a:ea typeface="Georgia" charset="0"/>
                        <a:cs typeface="Georgia"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600" b="0" i="1" dirty="0" smtClean="0">
                          <a:solidFill>
                            <a:srgbClr val="000000"/>
                          </a:solidFill>
                          <a:effectLst/>
                          <a:latin typeface="Georgia" charset="0"/>
                          <a:ea typeface="Georgia" charset="0"/>
                          <a:cs typeface="Georgia" charset="0"/>
                        </a:rPr>
                        <a:t>Continue </a:t>
                      </a:r>
                      <a:r>
                        <a:rPr lang="en-US" sz="1600" b="0" i="1" dirty="0">
                          <a:solidFill>
                            <a:srgbClr val="000000"/>
                          </a:solidFill>
                          <a:effectLst/>
                          <a:latin typeface="Georgia" charset="0"/>
                          <a:ea typeface="Georgia" charset="0"/>
                          <a:cs typeface="Georgia" charset="0"/>
                        </a:rPr>
                        <a:t>investments in the roll-out of the Condom Fast-track Tool to determine total condom needs and gaps across all countries.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0542">
                <a:tc>
                  <a:txBody>
                    <a:bodyPr/>
                    <a:lstStyle/>
                    <a:p>
                      <a:pPr marL="0" marR="0" algn="ctr">
                        <a:spcBef>
                          <a:spcPts val="0"/>
                        </a:spcBef>
                        <a:spcAft>
                          <a:spcPts val="0"/>
                        </a:spcAft>
                      </a:pPr>
                      <a:r>
                        <a:rPr lang="en-US" sz="1600" b="0" i="1" dirty="0" smtClean="0">
                          <a:solidFill>
                            <a:srgbClr val="000000"/>
                          </a:solidFill>
                          <a:effectLst/>
                          <a:latin typeface="Georgia" charset="0"/>
                          <a:ea typeface="Georgia" charset="0"/>
                          <a:cs typeface="Georgia" charset="0"/>
                        </a:rPr>
                        <a:t>2.6</a:t>
                      </a:r>
                      <a:endParaRPr lang="en-US" sz="1600" b="0" i="1" dirty="0">
                        <a:solidFill>
                          <a:srgbClr val="000000"/>
                        </a:solidFill>
                        <a:effectLst/>
                        <a:latin typeface="Georgia" charset="0"/>
                        <a:ea typeface="Georgia" charset="0"/>
                        <a:cs typeface="Georgia"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600" b="0" i="1" dirty="0" smtClean="0">
                          <a:solidFill>
                            <a:srgbClr val="000000"/>
                          </a:solidFill>
                          <a:effectLst/>
                          <a:latin typeface="Georgia" charset="0"/>
                          <a:ea typeface="Georgia" charset="0"/>
                          <a:cs typeface="Georgia" charset="0"/>
                        </a:rPr>
                        <a:t>Support </a:t>
                      </a:r>
                      <a:r>
                        <a:rPr lang="en-US" sz="1600" b="0" i="1" dirty="0">
                          <a:solidFill>
                            <a:srgbClr val="000000"/>
                          </a:solidFill>
                          <a:effectLst/>
                          <a:latin typeface="Georgia" charset="0"/>
                          <a:ea typeface="Georgia" charset="0"/>
                          <a:cs typeface="Georgia" charset="0"/>
                        </a:rPr>
                        <a:t>the development and use of other market analytics for evidence-based programming.</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 </a:t>
                      </a: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0542">
                <a:tc>
                  <a:txBody>
                    <a:bodyPr/>
                    <a:lstStyle/>
                    <a:p>
                      <a:pPr marL="0" marR="0" algn="ctr">
                        <a:spcBef>
                          <a:spcPts val="0"/>
                        </a:spcBef>
                        <a:spcAft>
                          <a:spcPts val="0"/>
                        </a:spcAft>
                      </a:pPr>
                      <a:r>
                        <a:rPr lang="en-US" sz="1600" b="0" i="1" dirty="0" smtClean="0">
                          <a:solidFill>
                            <a:srgbClr val="000000"/>
                          </a:solidFill>
                          <a:effectLst/>
                          <a:latin typeface="Georgia" charset="0"/>
                          <a:ea typeface="Georgia" charset="0"/>
                          <a:cs typeface="Georgia" charset="0"/>
                        </a:rPr>
                        <a:t>2.7</a:t>
                      </a:r>
                      <a:endParaRPr lang="en-US" sz="1600" b="0" i="1" dirty="0">
                        <a:solidFill>
                          <a:srgbClr val="000000"/>
                        </a:solidFill>
                        <a:effectLst/>
                        <a:latin typeface="Georgia" charset="0"/>
                        <a:ea typeface="Georgia" charset="0"/>
                        <a:cs typeface="Georgia"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marL="0" marR="0">
                        <a:spcBef>
                          <a:spcPts val="0"/>
                        </a:spcBef>
                        <a:spcAft>
                          <a:spcPts val="0"/>
                        </a:spcAft>
                      </a:pPr>
                      <a:r>
                        <a:rPr lang="en-US" sz="1600" b="0" i="1" dirty="0" smtClean="0">
                          <a:solidFill>
                            <a:srgbClr val="000000"/>
                          </a:solidFill>
                          <a:effectLst/>
                          <a:latin typeface="Georgia" charset="0"/>
                          <a:ea typeface="Georgia" charset="0"/>
                          <a:cs typeface="Georgia" charset="0"/>
                        </a:rPr>
                        <a:t>Invest </a:t>
                      </a:r>
                      <a:r>
                        <a:rPr lang="en-US" sz="1600" b="0" i="1" dirty="0">
                          <a:solidFill>
                            <a:srgbClr val="000000"/>
                          </a:solidFill>
                          <a:effectLst/>
                          <a:latin typeface="Georgia" charset="0"/>
                          <a:ea typeface="Georgia" charset="0"/>
                          <a:cs typeface="Georgia" charset="0"/>
                        </a:rPr>
                        <a:t>in the roll out of the Condom Dashboard across countries, to develop baselines and track progress over time.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endParaRPr lang="en-US" sz="1600" b="1"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endParaRPr lang="en-US" sz="1600" b="1"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endParaRPr lang="en-US" sz="1600" b="1"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
        <p:nvSpPr>
          <p:cNvPr id="2" name="Slide Number Placeholder 1"/>
          <p:cNvSpPr>
            <a:spLocks noGrp="1"/>
          </p:cNvSpPr>
          <p:nvPr>
            <p:ph type="sldNum" sz="quarter" idx="12"/>
          </p:nvPr>
        </p:nvSpPr>
        <p:spPr>
          <a:xfrm>
            <a:off x="8821616" y="6492875"/>
            <a:ext cx="2743200" cy="365125"/>
          </a:xfrm>
        </p:spPr>
        <p:txBody>
          <a:bodyPr/>
          <a:lstStyle/>
          <a:p>
            <a:fld id="{F8B37F5D-E463-484F-A95A-E4E3810FC034}" type="slidenum">
              <a:rPr lang="en-US" smtClean="0">
                <a:solidFill>
                  <a:srgbClr val="000000">
                    <a:tint val="75000"/>
                  </a:srgbClr>
                </a:solidFill>
              </a:rPr>
              <a:pPr/>
              <a:t>79</a:t>
            </a:fld>
            <a:endParaRPr lang="en-US" dirty="0">
              <a:solidFill>
                <a:srgbClr val="000000">
                  <a:tint val="75000"/>
                </a:srgbClr>
              </a:solidFill>
            </a:endParaRPr>
          </a:p>
        </p:txBody>
      </p:sp>
    </p:spTree>
    <p:extLst>
      <p:ext uri="{BB962C8B-B14F-4D97-AF65-F5344CB8AC3E}">
        <p14:creationId xmlns:p14="http://schemas.microsoft.com/office/powerpoint/2010/main" val="183614362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38B447FF-7E07-4A28-ABDB-57B9EE456BCF}"/>
              </a:ext>
            </a:extLst>
          </p:cNvPr>
          <p:cNvSpPr>
            <a:spLocks noGrp="1"/>
          </p:cNvSpPr>
          <p:nvPr>
            <p:ph type="title"/>
          </p:nvPr>
        </p:nvSpPr>
        <p:spPr>
          <a:xfrm>
            <a:off x="152400" y="-175847"/>
            <a:ext cx="10515600" cy="1325563"/>
          </a:xfrm>
        </p:spPr>
        <p:txBody>
          <a:bodyPr/>
          <a:lstStyle/>
          <a:p>
            <a:r>
              <a:rPr lang="en-US" dirty="0" smtClean="0">
                <a:solidFill>
                  <a:schemeClr val="bg1"/>
                </a:solidFill>
                <a:latin typeface="Georgia" charset="0"/>
                <a:ea typeface="Georgia" charset="0"/>
                <a:cs typeface="Georgia" charset="0"/>
              </a:rPr>
              <a:t>Do more in Market Management</a:t>
            </a:r>
            <a:endParaRPr lang="en-US" dirty="0">
              <a:solidFill>
                <a:schemeClr val="bg1"/>
              </a:solidFill>
              <a:latin typeface="Georgia" charset="0"/>
              <a:ea typeface="Georgia" charset="0"/>
              <a:cs typeface="Georgia" charset="0"/>
            </a:endParaRPr>
          </a:p>
        </p:txBody>
      </p:sp>
      <p:graphicFrame>
        <p:nvGraphicFramePr>
          <p:cNvPr id="6" name="Table 5"/>
          <p:cNvGraphicFramePr>
            <a:graphicFrameLocks noGrp="1"/>
          </p:cNvGraphicFramePr>
          <p:nvPr>
            <p:extLst/>
          </p:nvPr>
        </p:nvGraphicFramePr>
        <p:xfrm>
          <a:off x="293077" y="896806"/>
          <a:ext cx="11646876" cy="5703372"/>
        </p:xfrm>
        <a:graphic>
          <a:graphicData uri="http://schemas.openxmlformats.org/drawingml/2006/table">
            <a:tbl>
              <a:tblPr firstRow="1" firstCol="1" bandRow="1">
                <a:tableStyleId>{5C22544A-7EE6-4342-B048-85BDC9FD1C3A}</a:tableStyleId>
              </a:tblPr>
              <a:tblGrid>
                <a:gridCol w="586005"/>
                <a:gridCol w="5785487"/>
                <a:gridCol w="928468"/>
                <a:gridCol w="1086729"/>
                <a:gridCol w="1086729"/>
                <a:gridCol w="1086729"/>
                <a:gridCol w="1086729"/>
              </a:tblGrid>
              <a:tr h="893041">
                <a:tc gridSpan="2">
                  <a:txBody>
                    <a:bodyPr/>
                    <a:lstStyle/>
                    <a:p>
                      <a:pPr marL="0" marR="0">
                        <a:spcBef>
                          <a:spcPts val="0"/>
                        </a:spcBef>
                        <a:spcAft>
                          <a:spcPts val="0"/>
                        </a:spcAft>
                      </a:pPr>
                      <a:r>
                        <a:rPr lang="en-US" sz="3200" dirty="0">
                          <a:effectLst/>
                          <a:latin typeface="Georgia" charset="0"/>
                          <a:ea typeface="Georgia" charset="0"/>
                          <a:cs typeface="Georgia" charset="0"/>
                        </a:rPr>
                        <a:t> </a:t>
                      </a:r>
                      <a:r>
                        <a:rPr lang="en-US" sz="3200" dirty="0" smtClean="0">
                          <a:effectLst/>
                          <a:latin typeface="Georgia" charset="0"/>
                          <a:ea typeface="Georgia" charset="0"/>
                          <a:cs typeface="Georgia" charset="0"/>
                        </a:rPr>
                        <a:t>Market Management</a:t>
                      </a:r>
                      <a:endParaRPr lang="en-US" sz="3200" dirty="0">
                        <a:solidFill>
                          <a:srgbClr val="000000"/>
                        </a:solidFill>
                        <a:effectLst/>
                        <a:latin typeface="Georgia" charset="0"/>
                        <a:ea typeface="Georgia" charset="0"/>
                        <a:cs typeface="Georgia" charset="0"/>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marL="0" marR="0">
                        <a:spcBef>
                          <a:spcPts val="0"/>
                        </a:spcBef>
                        <a:spcAft>
                          <a:spcPts val="0"/>
                        </a:spcAft>
                      </a:pPr>
                      <a:endParaRPr lang="en-US" sz="3200"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Georgia" charset="0"/>
                          <a:ea typeface="Georgia" charset="0"/>
                          <a:cs typeface="Georgia" charset="0"/>
                        </a:rPr>
                        <a:t>BMGF</a:t>
                      </a:r>
                      <a:endParaRPr lang="en-US" sz="1600"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Georgia" charset="0"/>
                          <a:ea typeface="Georgia" charset="0"/>
                          <a:cs typeface="Georgia" charset="0"/>
                        </a:rPr>
                        <a:t>USAID</a:t>
                      </a:r>
                      <a:endParaRPr lang="en-US" sz="1600"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Georgia" charset="0"/>
                          <a:ea typeface="Georgia" charset="0"/>
                          <a:cs typeface="Georgia" charset="0"/>
                        </a:rPr>
                        <a:t>GFATM</a:t>
                      </a:r>
                      <a:endParaRPr lang="en-US" sz="1600"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Georgia" charset="0"/>
                          <a:ea typeface="Georgia" charset="0"/>
                          <a:cs typeface="Georgia" charset="0"/>
                        </a:rPr>
                        <a:t>UNFPA</a:t>
                      </a:r>
                      <a:endParaRPr lang="en-US" sz="1600"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Georgia" charset="0"/>
                          <a:ea typeface="Georgia" charset="0"/>
                          <a:cs typeface="Georgia" charset="0"/>
                        </a:rPr>
                        <a:t>UNAIDS</a:t>
                      </a:r>
                      <a:endParaRPr lang="en-US" sz="1600" dirty="0">
                        <a:solidFill>
                          <a:srgbClr val="000000"/>
                        </a:solidFill>
                        <a:effectLst/>
                        <a:latin typeface="Georgia" charset="0"/>
                        <a:ea typeface="Georgia" charset="0"/>
                        <a:cs typeface="Georgia"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729806">
                <a:tc>
                  <a:txBody>
                    <a:bodyPr/>
                    <a:lstStyle/>
                    <a:p>
                      <a:pPr marL="0" marR="0" algn="ctr">
                        <a:spcBef>
                          <a:spcPts val="0"/>
                        </a:spcBef>
                        <a:spcAft>
                          <a:spcPts val="0"/>
                        </a:spcAft>
                      </a:pPr>
                      <a:r>
                        <a:rPr lang="en-US" sz="1600" b="0" i="1" dirty="0" smtClean="0">
                          <a:solidFill>
                            <a:srgbClr val="000000"/>
                          </a:solidFill>
                          <a:effectLst/>
                          <a:latin typeface="Georgia" charset="0"/>
                          <a:ea typeface="Georgia" charset="0"/>
                          <a:cs typeface="Georgia" charset="0"/>
                        </a:rPr>
                        <a:t>3.1</a:t>
                      </a:r>
                      <a:endParaRPr lang="en-US" sz="1600" b="0" i="1" dirty="0">
                        <a:solidFill>
                          <a:srgbClr val="000000"/>
                        </a:solidFill>
                        <a:effectLst/>
                        <a:latin typeface="Georgia" charset="0"/>
                        <a:ea typeface="Georgia" charset="0"/>
                        <a:cs typeface="Georgia"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600" b="0" i="1" dirty="0" smtClean="0">
                          <a:solidFill>
                            <a:srgbClr val="000000"/>
                          </a:solidFill>
                          <a:effectLst/>
                          <a:latin typeface="Georgia" charset="0"/>
                          <a:ea typeface="Georgia" charset="0"/>
                          <a:cs typeface="Georgia" charset="0"/>
                        </a:rPr>
                        <a:t>Require </a:t>
                      </a:r>
                      <a:r>
                        <a:rPr lang="en-US" sz="1600" b="0" i="1" dirty="0">
                          <a:solidFill>
                            <a:srgbClr val="000000"/>
                          </a:solidFill>
                          <a:effectLst/>
                          <a:latin typeface="Georgia" charset="0"/>
                          <a:ea typeface="Georgia" charset="0"/>
                          <a:cs typeface="Georgia" charset="0"/>
                        </a:rPr>
                        <a:t>sustainability plans for all condom programming funding requests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71522">
                <a:tc>
                  <a:txBody>
                    <a:bodyPr/>
                    <a:lstStyle/>
                    <a:p>
                      <a:pPr marL="0" marR="0" algn="ctr">
                        <a:spcBef>
                          <a:spcPts val="0"/>
                        </a:spcBef>
                        <a:spcAft>
                          <a:spcPts val="0"/>
                        </a:spcAft>
                      </a:pPr>
                      <a:r>
                        <a:rPr lang="en-US" sz="1600" b="0" i="1" dirty="0" smtClean="0">
                          <a:solidFill>
                            <a:srgbClr val="000000"/>
                          </a:solidFill>
                          <a:effectLst/>
                          <a:latin typeface="Georgia" charset="0"/>
                          <a:ea typeface="Georgia" charset="0"/>
                          <a:cs typeface="Georgia" charset="0"/>
                        </a:rPr>
                        <a:t>3.2</a:t>
                      </a:r>
                      <a:endParaRPr lang="en-US" sz="1600" b="0" i="1" dirty="0">
                        <a:solidFill>
                          <a:srgbClr val="000000"/>
                        </a:solidFill>
                        <a:effectLst/>
                        <a:latin typeface="Georgia" charset="0"/>
                        <a:ea typeface="Georgia" charset="0"/>
                        <a:cs typeface="Georgia"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600" b="0" i="1" dirty="0" smtClean="0">
                          <a:solidFill>
                            <a:srgbClr val="000000"/>
                          </a:solidFill>
                          <a:effectLst/>
                          <a:latin typeface="Georgia" charset="0"/>
                          <a:ea typeface="Georgia" charset="0"/>
                          <a:cs typeface="Georgia" charset="0"/>
                        </a:rPr>
                        <a:t>Require </a:t>
                      </a:r>
                      <a:r>
                        <a:rPr lang="en-US" sz="1600" b="0" i="1" dirty="0">
                          <a:solidFill>
                            <a:srgbClr val="000000"/>
                          </a:solidFill>
                          <a:effectLst/>
                          <a:latin typeface="Georgia" charset="0"/>
                          <a:ea typeface="Georgia" charset="0"/>
                          <a:cs typeface="Georgia" charset="0"/>
                        </a:rPr>
                        <a:t>rapid transition of condom programs that target the general population to full cost-recovery.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 </a:t>
                      </a: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90174">
                <a:tc>
                  <a:txBody>
                    <a:bodyPr/>
                    <a:lstStyle/>
                    <a:p>
                      <a:pPr marL="0" marR="0" algn="ctr">
                        <a:spcBef>
                          <a:spcPts val="0"/>
                        </a:spcBef>
                        <a:spcAft>
                          <a:spcPts val="0"/>
                        </a:spcAft>
                      </a:pPr>
                      <a:r>
                        <a:rPr lang="en-US" sz="1600" b="0" i="1" dirty="0" smtClean="0">
                          <a:solidFill>
                            <a:srgbClr val="000000"/>
                          </a:solidFill>
                          <a:effectLst/>
                          <a:latin typeface="Georgia" charset="0"/>
                          <a:ea typeface="Georgia" charset="0"/>
                          <a:cs typeface="Georgia" charset="0"/>
                        </a:rPr>
                        <a:t>3.3</a:t>
                      </a:r>
                      <a:endParaRPr lang="en-US" sz="1600" b="0" i="1" dirty="0">
                        <a:solidFill>
                          <a:srgbClr val="000000"/>
                        </a:solidFill>
                        <a:effectLst/>
                        <a:latin typeface="Georgia" charset="0"/>
                        <a:ea typeface="Georgia" charset="0"/>
                        <a:cs typeface="Georgia"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600" b="0" i="1" dirty="0" smtClean="0">
                          <a:solidFill>
                            <a:srgbClr val="000000"/>
                          </a:solidFill>
                          <a:effectLst/>
                          <a:latin typeface="Georgia" charset="0"/>
                          <a:ea typeface="Georgia" charset="0"/>
                          <a:cs typeface="Georgia" charset="0"/>
                        </a:rPr>
                        <a:t>Ensure </a:t>
                      </a:r>
                      <a:r>
                        <a:rPr lang="en-US" sz="1600" b="0" i="1" dirty="0">
                          <a:solidFill>
                            <a:srgbClr val="000000"/>
                          </a:solidFill>
                          <a:effectLst/>
                          <a:latin typeface="Georgia" charset="0"/>
                          <a:ea typeface="Georgia" charset="0"/>
                          <a:cs typeface="Georgia" charset="0"/>
                        </a:rPr>
                        <a:t>funding for social enterprises does not create unfair market conditions for commercial players.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 </a:t>
                      </a: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08829">
                <a:tc>
                  <a:txBody>
                    <a:bodyPr/>
                    <a:lstStyle/>
                    <a:p>
                      <a:pPr marL="0" marR="0" algn="ctr">
                        <a:spcBef>
                          <a:spcPts val="0"/>
                        </a:spcBef>
                        <a:spcAft>
                          <a:spcPts val="0"/>
                        </a:spcAft>
                      </a:pPr>
                      <a:r>
                        <a:rPr lang="en-US" sz="1600" b="0" i="1" dirty="0" smtClean="0">
                          <a:solidFill>
                            <a:srgbClr val="000000"/>
                          </a:solidFill>
                          <a:effectLst/>
                          <a:latin typeface="Georgia" charset="0"/>
                          <a:ea typeface="Georgia" charset="0"/>
                          <a:cs typeface="Georgia" charset="0"/>
                        </a:rPr>
                        <a:t>3.4</a:t>
                      </a:r>
                      <a:endParaRPr lang="en-US" sz="1600" b="0" i="1" dirty="0">
                        <a:solidFill>
                          <a:srgbClr val="000000"/>
                        </a:solidFill>
                        <a:effectLst/>
                        <a:latin typeface="Georgia" charset="0"/>
                        <a:ea typeface="Georgia" charset="0"/>
                        <a:cs typeface="Georgia"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600" b="0" i="1" dirty="0" smtClean="0">
                          <a:solidFill>
                            <a:srgbClr val="000000"/>
                          </a:solidFill>
                          <a:effectLst/>
                          <a:latin typeface="Georgia" charset="0"/>
                          <a:ea typeface="Georgia" charset="0"/>
                          <a:cs typeface="Georgia" charset="0"/>
                        </a:rPr>
                        <a:t>Explore </a:t>
                      </a:r>
                      <a:r>
                        <a:rPr lang="en-US" sz="1600" b="0" i="1" dirty="0">
                          <a:solidFill>
                            <a:srgbClr val="000000"/>
                          </a:solidFill>
                          <a:effectLst/>
                          <a:latin typeface="Georgia" charset="0"/>
                          <a:ea typeface="Georgia" charset="0"/>
                          <a:cs typeface="Georgia" charset="0"/>
                        </a:rPr>
                        <a:t>avenues to directly fund local commercial players.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 </a:t>
                      </a: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75980">
                <a:tc>
                  <a:txBody>
                    <a:bodyPr/>
                    <a:lstStyle/>
                    <a:p>
                      <a:pPr marL="0" marR="0" algn="ctr">
                        <a:spcBef>
                          <a:spcPts val="0"/>
                        </a:spcBef>
                        <a:spcAft>
                          <a:spcPts val="0"/>
                        </a:spcAft>
                      </a:pPr>
                      <a:r>
                        <a:rPr lang="en-US" sz="1600" b="0" i="1" dirty="0" smtClean="0">
                          <a:solidFill>
                            <a:srgbClr val="000000"/>
                          </a:solidFill>
                          <a:effectLst/>
                          <a:latin typeface="Georgia" charset="0"/>
                          <a:ea typeface="Georgia" charset="0"/>
                          <a:cs typeface="Georgia" charset="0"/>
                        </a:rPr>
                        <a:t>3.5</a:t>
                      </a:r>
                      <a:endParaRPr lang="en-US" sz="1600" b="0" i="1" dirty="0">
                        <a:solidFill>
                          <a:srgbClr val="000000"/>
                        </a:solidFill>
                        <a:effectLst/>
                        <a:latin typeface="Georgia" charset="0"/>
                        <a:ea typeface="Georgia" charset="0"/>
                        <a:cs typeface="Georgia"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600" b="0" i="1" dirty="0" smtClean="0">
                          <a:solidFill>
                            <a:srgbClr val="000000"/>
                          </a:solidFill>
                          <a:effectLst/>
                          <a:latin typeface="Georgia" charset="0"/>
                          <a:ea typeface="Georgia" charset="0"/>
                          <a:cs typeface="Georgia" charset="0"/>
                        </a:rPr>
                        <a:t>Improve </a:t>
                      </a:r>
                      <a:r>
                        <a:rPr lang="en-US" sz="1600" b="0" i="1" dirty="0">
                          <a:solidFill>
                            <a:srgbClr val="000000"/>
                          </a:solidFill>
                          <a:effectLst/>
                          <a:latin typeface="Georgia" charset="0"/>
                          <a:ea typeface="Georgia" charset="0"/>
                          <a:cs typeface="Georgia" charset="0"/>
                        </a:rPr>
                        <a:t>reach of condom programming (targeted distribution, condom specific SBCC programming) through</a:t>
                      </a:r>
                      <a:r>
                        <a:rPr lang="en-US" sz="1600" b="0" i="1" kern="1200" dirty="0">
                          <a:solidFill>
                            <a:srgbClr val="FFFFFF"/>
                          </a:solidFill>
                          <a:effectLst/>
                          <a:latin typeface="Georgia" charset="0"/>
                          <a:ea typeface="Georgia" charset="0"/>
                          <a:cs typeface="Georgia" charset="0"/>
                        </a:rPr>
                        <a:t> </a:t>
                      </a:r>
                      <a:r>
                        <a:rPr lang="en-US" sz="1600" b="0" i="1" dirty="0">
                          <a:solidFill>
                            <a:srgbClr val="000000"/>
                          </a:solidFill>
                          <a:effectLst/>
                          <a:latin typeface="Georgia" charset="0"/>
                          <a:ea typeface="Georgia" charset="0"/>
                          <a:cs typeface="Georgia" charset="0"/>
                        </a:rPr>
                        <a:t>improved integration into cascade of care and treatment programs.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17320">
                <a:tc>
                  <a:txBody>
                    <a:bodyPr/>
                    <a:lstStyle/>
                    <a:p>
                      <a:pPr marL="0" marR="0" algn="ctr">
                        <a:spcBef>
                          <a:spcPts val="0"/>
                        </a:spcBef>
                        <a:spcAft>
                          <a:spcPts val="0"/>
                        </a:spcAft>
                      </a:pPr>
                      <a:r>
                        <a:rPr lang="en-US" sz="1600" b="0" i="1" dirty="0" smtClean="0">
                          <a:solidFill>
                            <a:srgbClr val="000000"/>
                          </a:solidFill>
                          <a:effectLst/>
                          <a:latin typeface="Georgia" charset="0"/>
                          <a:ea typeface="Georgia" charset="0"/>
                          <a:cs typeface="Georgia" charset="0"/>
                        </a:rPr>
                        <a:t>3.6</a:t>
                      </a:r>
                      <a:endParaRPr lang="en-US" sz="1600" b="0" i="1" dirty="0">
                        <a:solidFill>
                          <a:srgbClr val="000000"/>
                        </a:solidFill>
                        <a:effectLst/>
                        <a:latin typeface="Georgia" charset="0"/>
                        <a:ea typeface="Georgia" charset="0"/>
                        <a:cs typeface="Georgia"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600" b="0" i="1" dirty="0" smtClean="0">
                          <a:solidFill>
                            <a:srgbClr val="000000"/>
                          </a:solidFill>
                          <a:effectLst/>
                          <a:latin typeface="Georgia" charset="0"/>
                          <a:ea typeface="Georgia" charset="0"/>
                          <a:cs typeface="Georgia" charset="0"/>
                        </a:rPr>
                        <a:t>Ensure </a:t>
                      </a:r>
                      <a:r>
                        <a:rPr lang="en-US" sz="1600" b="0" i="1" dirty="0">
                          <a:solidFill>
                            <a:srgbClr val="000000"/>
                          </a:solidFill>
                          <a:effectLst/>
                          <a:latin typeface="Georgia" charset="0"/>
                          <a:ea typeface="Georgia" charset="0"/>
                          <a:cs typeface="Georgia" charset="0"/>
                        </a:rPr>
                        <a:t>funding requests target subsidy towards priority populations and last-mile efforts.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 </a:t>
                      </a: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17320">
                <a:tc>
                  <a:txBody>
                    <a:bodyPr/>
                    <a:lstStyle/>
                    <a:p>
                      <a:pPr marL="0" marR="0" algn="ctr">
                        <a:spcBef>
                          <a:spcPts val="0"/>
                        </a:spcBef>
                        <a:spcAft>
                          <a:spcPts val="0"/>
                        </a:spcAft>
                      </a:pPr>
                      <a:r>
                        <a:rPr lang="en-US" sz="1600" b="0" i="1" dirty="0" smtClean="0">
                          <a:solidFill>
                            <a:srgbClr val="000000"/>
                          </a:solidFill>
                          <a:effectLst/>
                          <a:latin typeface="Georgia" charset="0"/>
                          <a:ea typeface="Georgia" charset="0"/>
                          <a:cs typeface="Georgia" charset="0"/>
                        </a:rPr>
                        <a:t>3.7</a:t>
                      </a:r>
                      <a:endParaRPr lang="en-US" sz="1600" b="0" i="1" dirty="0">
                        <a:solidFill>
                          <a:srgbClr val="000000"/>
                        </a:solidFill>
                        <a:effectLst/>
                        <a:latin typeface="Georgia" charset="0"/>
                        <a:ea typeface="Georgia" charset="0"/>
                        <a:cs typeface="Georgia"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marL="0" marR="0">
                        <a:spcBef>
                          <a:spcPts val="0"/>
                        </a:spcBef>
                        <a:spcAft>
                          <a:spcPts val="0"/>
                        </a:spcAft>
                      </a:pPr>
                      <a:r>
                        <a:rPr lang="en-US" sz="1600" b="0" i="1" dirty="0" smtClean="0">
                          <a:solidFill>
                            <a:srgbClr val="000000"/>
                          </a:solidFill>
                          <a:effectLst/>
                          <a:latin typeface="Georgia" charset="0"/>
                          <a:ea typeface="Georgia" charset="0"/>
                          <a:cs typeface="Georgia" charset="0"/>
                        </a:rPr>
                        <a:t>Advocate </a:t>
                      </a:r>
                      <a:r>
                        <a:rPr lang="en-US" sz="1600" b="0" i="1" dirty="0">
                          <a:solidFill>
                            <a:srgbClr val="000000"/>
                          </a:solidFill>
                          <a:effectLst/>
                          <a:latin typeface="Georgia" charset="0"/>
                          <a:ea typeface="Georgia" charset="0"/>
                          <a:cs typeface="Georgia" charset="0"/>
                        </a:rPr>
                        <a:t>for increased funding for priority populations</a:t>
                      </a:r>
                    </a:p>
                    <a:p>
                      <a:pPr marL="0" marR="0">
                        <a:spcBef>
                          <a:spcPts val="0"/>
                        </a:spcBef>
                        <a:spcAft>
                          <a:spcPts val="0"/>
                        </a:spcAft>
                      </a:pPr>
                      <a:r>
                        <a:rPr lang="en-US" sz="1600" b="0" i="1" dirty="0">
                          <a:solidFill>
                            <a:srgbClr val="000000"/>
                          </a:solidFill>
                          <a:effectLst/>
                          <a:latin typeface="Georgia" charset="0"/>
                          <a:ea typeface="Georgia" charset="0"/>
                          <a:cs typeface="Georgia"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600" b="1">
                          <a:solidFill>
                            <a:srgbClr val="000000"/>
                          </a:solidFill>
                          <a:effectLst/>
                          <a:latin typeface="Georgia" charset="0"/>
                          <a:ea typeface="Georgia" charset="0"/>
                          <a:cs typeface="Georgia"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algn="ctr">
                        <a:spcBef>
                          <a:spcPts val="0"/>
                        </a:spcBef>
                        <a:spcAft>
                          <a:spcPts val="0"/>
                        </a:spcAft>
                      </a:pPr>
                      <a:r>
                        <a:rPr lang="en-US" sz="1600" b="1" dirty="0">
                          <a:solidFill>
                            <a:srgbClr val="000000"/>
                          </a:solidFill>
                          <a:effectLst/>
                          <a:latin typeface="Georgia" charset="0"/>
                          <a:ea typeface="Georgia" charset="0"/>
                          <a:cs typeface="Georgia" charset="0"/>
                        </a:rPr>
                        <a:t>X</a:t>
                      </a: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
        <p:nvSpPr>
          <p:cNvPr id="2" name="Slide Number Placeholder 1"/>
          <p:cNvSpPr>
            <a:spLocks noGrp="1"/>
          </p:cNvSpPr>
          <p:nvPr>
            <p:ph type="sldNum" sz="quarter" idx="12"/>
          </p:nvPr>
        </p:nvSpPr>
        <p:spPr>
          <a:xfrm>
            <a:off x="8698523" y="6492875"/>
            <a:ext cx="2743200" cy="365125"/>
          </a:xfrm>
        </p:spPr>
        <p:txBody>
          <a:bodyPr/>
          <a:lstStyle/>
          <a:p>
            <a:fld id="{F8B37F5D-E463-484F-A95A-E4E3810FC034}" type="slidenum">
              <a:rPr lang="en-US" smtClean="0">
                <a:solidFill>
                  <a:srgbClr val="000000">
                    <a:tint val="75000"/>
                  </a:srgbClr>
                </a:solidFill>
              </a:rPr>
              <a:pPr/>
              <a:t>80</a:t>
            </a:fld>
            <a:endParaRPr lang="en-US" dirty="0">
              <a:solidFill>
                <a:srgbClr val="000000">
                  <a:tint val="75000"/>
                </a:srgbClr>
              </a:solidFill>
            </a:endParaRPr>
          </a:p>
        </p:txBody>
      </p:sp>
    </p:spTree>
    <p:extLst>
      <p:ext uri="{BB962C8B-B14F-4D97-AF65-F5344CB8AC3E}">
        <p14:creationId xmlns:p14="http://schemas.microsoft.com/office/powerpoint/2010/main" val="7258475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1B406B"/>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610600" y="6608606"/>
            <a:ext cx="2743200" cy="365125"/>
          </a:xfrm>
        </p:spPr>
        <p:txBody>
          <a:bodyPr/>
          <a:lstStyle/>
          <a:p>
            <a:fld id="{F8B37F5D-E463-484F-A95A-E4E3810FC034}" type="slidenum">
              <a:rPr lang="en-US" smtClean="0">
                <a:solidFill>
                  <a:srgbClr val="000000">
                    <a:tint val="75000"/>
                  </a:srgbClr>
                </a:solidFill>
              </a:rPr>
              <a:pPr/>
              <a:t>81</a:t>
            </a:fld>
            <a:endParaRPr lang="en-US">
              <a:solidFill>
                <a:srgbClr val="000000">
                  <a:tint val="75000"/>
                </a:srgbClr>
              </a:solidFill>
            </a:endParaRPr>
          </a:p>
        </p:txBody>
      </p:sp>
      <p:pic>
        <p:nvPicPr>
          <p:cNvPr id="5" name="Picture 4"/>
          <p:cNvPicPr>
            <a:picLocks noChangeAspect="1"/>
          </p:cNvPicPr>
          <p:nvPr/>
        </p:nvPicPr>
        <p:blipFill>
          <a:blip r:embed="rId3"/>
          <a:stretch>
            <a:fillRect/>
          </a:stretch>
        </p:blipFill>
        <p:spPr>
          <a:xfrm>
            <a:off x="10335418" y="5596754"/>
            <a:ext cx="1581202" cy="941078"/>
          </a:xfrm>
          <a:prstGeom prst="rect">
            <a:avLst/>
          </a:prstGeom>
        </p:spPr>
      </p:pic>
      <p:pic>
        <p:nvPicPr>
          <p:cNvPr id="6" name="Picture 5"/>
          <p:cNvPicPr>
            <a:picLocks noChangeAspect="1"/>
          </p:cNvPicPr>
          <p:nvPr/>
        </p:nvPicPr>
        <p:blipFill>
          <a:blip r:embed="rId4"/>
          <a:stretch>
            <a:fillRect/>
          </a:stretch>
        </p:blipFill>
        <p:spPr>
          <a:xfrm>
            <a:off x="9014100" y="5650469"/>
            <a:ext cx="833647" cy="833647"/>
          </a:xfrm>
          <a:prstGeom prst="rect">
            <a:avLst/>
          </a:prstGeom>
        </p:spPr>
      </p:pic>
      <p:sp>
        <p:nvSpPr>
          <p:cNvPr id="7" name="TextBox 6"/>
          <p:cNvSpPr txBox="1"/>
          <p:nvPr/>
        </p:nvSpPr>
        <p:spPr>
          <a:xfrm>
            <a:off x="0" y="2853569"/>
            <a:ext cx="12192000" cy="830997"/>
          </a:xfrm>
          <a:prstGeom prst="rect">
            <a:avLst/>
          </a:prstGeom>
          <a:noFill/>
        </p:spPr>
        <p:txBody>
          <a:bodyPr wrap="square" rtlCol="0">
            <a:spAutoFit/>
          </a:bodyPr>
          <a:lstStyle/>
          <a:p>
            <a:pPr algn="ctr"/>
            <a:r>
              <a:rPr lang="en-US" sz="2400" dirty="0" smtClean="0">
                <a:solidFill>
                  <a:schemeClr val="bg1"/>
                </a:solidFill>
                <a:latin typeface="Georgia" charset="0"/>
                <a:ea typeface="Georgia" charset="0"/>
                <a:cs typeface="Georgia" charset="0"/>
              </a:rPr>
              <a:t>Report prepared by Mann Global Health</a:t>
            </a:r>
          </a:p>
          <a:p>
            <a:pPr algn="ctr"/>
            <a:r>
              <a:rPr lang="en-US" sz="2400" dirty="0">
                <a:solidFill>
                  <a:schemeClr val="bg1"/>
                </a:solidFill>
                <a:latin typeface="Georgia" charset="0"/>
                <a:ea typeface="Georgia" charset="0"/>
                <a:cs typeface="Georgia" charset="0"/>
              </a:rPr>
              <a:t>a</a:t>
            </a:r>
            <a:r>
              <a:rPr lang="en-US" sz="2400" dirty="0" smtClean="0">
                <a:solidFill>
                  <a:schemeClr val="bg1"/>
                </a:solidFill>
                <a:latin typeface="Georgia" charset="0"/>
                <a:ea typeface="Georgia" charset="0"/>
                <a:cs typeface="Georgia" charset="0"/>
              </a:rPr>
              <a:t>nd commissioned by the Bill &amp; Melinda Gates Foundation. </a:t>
            </a:r>
          </a:p>
        </p:txBody>
      </p:sp>
      <p:cxnSp>
        <p:nvCxnSpPr>
          <p:cNvPr id="8" name="Straight Connector 7"/>
          <p:cNvCxnSpPr/>
          <p:nvPr/>
        </p:nvCxnSpPr>
        <p:spPr>
          <a:xfrm>
            <a:off x="3310758" y="4353003"/>
            <a:ext cx="5863021" cy="2102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310757" y="2097400"/>
            <a:ext cx="5863021" cy="2102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2893188"/>
      </p:ext>
    </p:extLst>
  </p:cSld>
  <p:clrMapOvr>
    <a:masterClrMapping/>
  </p:clrMapOvr>
</p:sld>
</file>

<file path=ppt/theme/theme1.xml><?xml version="1.0" encoding="utf-8"?>
<a:theme xmlns:a="http://schemas.openxmlformats.org/drawingml/2006/main" name="Office Theme">
  <a:themeElements>
    <a:clrScheme name="Custom 2">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FFFFFF"/>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1_Office Theme">
  <a:themeElements>
    <a:clrScheme name="Custom 2">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FFFFFF"/>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2_Office Theme">
  <a:themeElements>
    <a:clrScheme name="Custom 2">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FFFFFF"/>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1310</TotalTime>
  <Words>6812</Words>
  <Application>Microsoft Macintosh PowerPoint</Application>
  <PresentationFormat>Widescreen</PresentationFormat>
  <Paragraphs>819</Paragraphs>
  <Slides>81</Slides>
  <Notes>66</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81</vt:i4>
      </vt:variant>
    </vt:vector>
  </HeadingPairs>
  <TitlesOfParts>
    <vt:vector size="92" baseType="lpstr">
      <vt:lpstr>Calibri</vt:lpstr>
      <vt:lpstr>Calibri Light</vt:lpstr>
      <vt:lpstr>Courier New</vt:lpstr>
      <vt:lpstr>Georgia</vt:lpstr>
      <vt:lpstr>Symbol</vt:lpstr>
      <vt:lpstr>Times New Roman</vt:lpstr>
      <vt:lpstr>Wingdings</vt:lpstr>
      <vt:lpstr>Arial</vt:lpstr>
      <vt:lpstr>Office Theme</vt:lpstr>
      <vt:lpstr>1_Office Theme</vt:lpstr>
      <vt:lpstr>2_Office Theme</vt:lpstr>
      <vt:lpstr>Advocacy Deck</vt:lpstr>
      <vt:lpstr>Contents</vt:lpstr>
      <vt:lpstr>PowerPoint Presentation</vt:lpstr>
      <vt:lpstr>PowerPoint Presentation</vt:lpstr>
      <vt:lpstr>PowerPoint Presentation</vt:lpstr>
      <vt:lpstr>PowerPoint Presentation</vt:lpstr>
      <vt:lpstr>PowerPoint Presentation</vt:lpstr>
      <vt:lpstr>Who are the major players supporting condom programming?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20x20 Initiative</vt:lpstr>
      <vt:lpstr>AIDS Free Condom Market Assessments</vt:lpstr>
      <vt:lpstr>PowerPoint Presentation</vt:lpstr>
      <vt:lpstr>Interest in TMA at national level</vt:lpstr>
      <vt:lpstr>PowerPoint Presentation</vt:lpstr>
      <vt:lpstr>The following slides provide:  </vt:lpstr>
      <vt:lpstr>Alignment around a common vision for condom programming  </vt:lpstr>
      <vt:lpstr>Guiding principles for investing in condom programming</vt:lpstr>
      <vt:lpstr>Use standardized approach and tools </vt:lpstr>
      <vt:lpstr>PowerPoint Presentation</vt:lpstr>
      <vt:lpstr>The Condom Program Pathway</vt:lpstr>
      <vt:lpstr>Condom Program Pathway</vt:lpstr>
      <vt:lpstr>Moving from TMA Sector Focus   Market Function Focus</vt:lpstr>
      <vt:lpstr>PowerPoint Presentation</vt:lpstr>
      <vt:lpstr>PowerPoint Presentation</vt:lpstr>
      <vt:lpstr>PowerPoint Presentation</vt:lpstr>
      <vt:lpstr>PowerPoint Presentation</vt:lpstr>
      <vt:lpstr>Market Assessment Tools</vt:lpstr>
      <vt:lpstr>Market Assessment Tools</vt:lpstr>
      <vt:lpstr>Condom Pathway Working Prototype Dashboard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Specific Intervention 1</vt:lpstr>
      <vt:lpstr>Recommendations for Market Facilitator </vt:lpstr>
      <vt:lpstr>Role of the the Market Facilitator - Market Landscaping  &amp; Strategy Development</vt:lpstr>
      <vt:lpstr>Role of the the Market Facilitator - Coordination &amp; Advocacy </vt:lpstr>
      <vt:lpstr>Role of the the Market Facilitator - Market Intelligence  &amp; Data Analysis </vt:lpstr>
      <vt:lpstr>Role of the the Market Facilitator –  Planning, Forecasting, and Quantification efforts </vt:lpstr>
      <vt:lpstr>Role of the the Market Facilitator –  Regulatory and QA Guidance, Engaging Commercial Actors</vt:lpstr>
      <vt:lpstr>Structures &amp; Actors Supporting Market  Facilitation Efforts</vt:lpstr>
      <vt:lpstr>Structures &amp; Actors Supporting Market Facilitation Efforts</vt:lpstr>
      <vt:lpstr>Best Practice – Highlighting the Market Stewardship Function</vt:lpstr>
      <vt:lpstr>Specific Intervention 2</vt:lpstr>
      <vt:lpstr>Market Intelligence</vt:lpstr>
      <vt:lpstr>Market Overview Research -- detail</vt:lpstr>
      <vt:lpstr>Market Audits/Surveys -- detail</vt:lpstr>
      <vt:lpstr>Target Group Surveys -- detail</vt:lpstr>
      <vt:lpstr>Consumer Segmentation -- detail</vt:lpstr>
      <vt:lpstr>Specific Intervention 3</vt:lpstr>
      <vt:lpstr>Types of Demand Creation</vt:lpstr>
      <vt:lpstr>Leveraging Best-Practice Demand Creation</vt:lpstr>
      <vt:lpstr>Best-Practice Demand Creation</vt:lpstr>
      <vt:lpstr>Demand Creation Activities –  considerations</vt:lpstr>
      <vt:lpstr>Demand Creation Activities –  considerations, cont’d</vt:lpstr>
      <vt:lpstr>Specific Intervention 4</vt:lpstr>
      <vt:lpstr>Improved Supply Chain – Public Sector Interventions</vt:lpstr>
      <vt:lpstr>Improved Supply Chain – Public Sector Interventions</vt:lpstr>
      <vt:lpstr>Improved Supply Chain – Social Marketing &amp; Commercial Interventions</vt:lpstr>
      <vt:lpstr>PowerPoint Presentation</vt:lpstr>
      <vt:lpstr>Align vision and players</vt:lpstr>
      <vt:lpstr>Proposed Who Does/Who Pays for sustainable markets</vt:lpstr>
      <vt:lpstr>Proposed Who Does/Who Pays for sustainable markets</vt:lpstr>
      <vt:lpstr>PowerPoint Presentation</vt:lpstr>
      <vt:lpstr>Do more in Stewardship</vt:lpstr>
      <vt:lpstr>Do more in Market Development</vt:lpstr>
      <vt:lpstr>Do more in Market Management</vt:lpstr>
      <vt:lpstr>PowerPoint Presentation</vt:lpstr>
    </vt:vector>
  </TitlesOfParts>
  <LinksUpToDate>false</LinksUpToDate>
  <SharedDoc>false</SharedDoc>
  <HyperlinksChanged>false</HyperlinksChanged>
  <AppVersion>15.0037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Yasmin Madan</dc:creator>
  <cp:lastModifiedBy>noranoone@gmail.com</cp:lastModifiedBy>
  <cp:revision>94</cp:revision>
  <dcterms:created xsi:type="dcterms:W3CDTF">2017-08-27T17:28:51Z</dcterms:created>
  <dcterms:modified xsi:type="dcterms:W3CDTF">2017-09-09T22:00:01Z</dcterms:modified>
</cp:coreProperties>
</file>