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7" r:id="rId2"/>
    <p:sldId id="266" r:id="rId3"/>
    <p:sldId id="258" r:id="rId4"/>
    <p:sldId id="267" r:id="rId5"/>
    <p:sldId id="265" r:id="rId6"/>
    <p:sldId id="268" r:id="rId7"/>
    <p:sldId id="269" r:id="rId8"/>
    <p:sldId id="270" r:id="rId9"/>
    <p:sldId id="271" r:id="rId10"/>
    <p:sldId id="272" r:id="rId11"/>
    <p:sldId id="273" r:id="rId12"/>
    <p:sldId id="274" r:id="rId13"/>
    <p:sldId id="275" r:id="rId14"/>
    <p:sldId id="276" r:id="rId15"/>
    <p:sldId id="277" r:id="rId16"/>
    <p:sldId id="278" r:id="rId17"/>
    <p:sldId id="279" r:id="rId18"/>
    <p:sldId id="280" r:id="rId19"/>
    <p:sldId id="281" r:id="rId20"/>
    <p:sldId id="282" r:id="rId21"/>
    <p:sldId id="283"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xe, Lucian" initials="AL" lastIdx="1" clrIdx="0">
    <p:extLst>
      <p:ext uri="{19B8F6BF-5375-455C-9EA6-DF929625EA0E}">
        <p15:presenceInfo xmlns:p15="http://schemas.microsoft.com/office/powerpoint/2012/main" userId="S::lalexe@path.org::07eb6bfa-daf9-4cdd-80a3-e1c52c89e5c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5C9CB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8143" autoAdjust="0"/>
  </p:normalViewPr>
  <p:slideViewPr>
    <p:cSldViewPr snapToGrid="0">
      <p:cViewPr varScale="1">
        <p:scale>
          <a:sx n="89" d="100"/>
          <a:sy n="89" d="100"/>
        </p:scale>
        <p:origin x="137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5537EC8-92E9-4DE0-B313-5B4D61B5B618}" type="doc">
      <dgm:prSet loTypeId="urn:microsoft.com/office/officeart/2005/8/layout/pyramid1" loCatId="pyramid" qsTypeId="urn:microsoft.com/office/officeart/2005/8/quickstyle/simple1" qsCatId="simple" csTypeId="urn:microsoft.com/office/officeart/2005/8/colors/accent1_2" csCatId="accent1" phldr="1"/>
      <dgm:spPr/>
      <dgm:t>
        <a:bodyPr/>
        <a:lstStyle/>
        <a:p>
          <a:endParaRPr lang="en-US"/>
        </a:p>
      </dgm:t>
    </dgm:pt>
    <dgm:pt modelId="{75F27A06-F90E-4028-9483-C773EDD32067}">
      <dgm:prSet phldrT="[Text]" custT="1"/>
      <dgm:spPr>
        <a:solidFill>
          <a:schemeClr val="accent1">
            <a:lumMod val="75000"/>
          </a:schemeClr>
        </a:solidFill>
      </dgm:spPr>
      <dgm:t>
        <a:bodyPr/>
        <a:lstStyle/>
        <a:p>
          <a:br>
            <a:rPr lang="en-US" sz="2000" dirty="0">
              <a:solidFill>
                <a:schemeClr val="bg1"/>
              </a:solidFill>
            </a:rPr>
          </a:br>
          <a:br>
            <a:rPr lang="en-US" sz="2000" dirty="0">
              <a:solidFill>
                <a:schemeClr val="bg1"/>
              </a:solidFill>
            </a:rPr>
          </a:br>
          <a:r>
            <a:rPr lang="en-US" sz="2000" dirty="0">
              <a:solidFill>
                <a:schemeClr val="bg1"/>
              </a:solidFill>
            </a:rPr>
            <a:t>Steering</a:t>
          </a:r>
          <a:br>
            <a:rPr lang="en-US" sz="2000" dirty="0">
              <a:solidFill>
                <a:schemeClr val="bg1"/>
              </a:solidFill>
            </a:rPr>
          </a:br>
          <a:r>
            <a:rPr lang="en-US" sz="2000" dirty="0">
              <a:solidFill>
                <a:schemeClr val="bg1"/>
              </a:solidFill>
            </a:rPr>
            <a:t>Committee</a:t>
          </a:r>
        </a:p>
      </dgm:t>
    </dgm:pt>
    <dgm:pt modelId="{61925DD2-B54B-4E7C-ACA5-F337E7907441}" type="parTrans" cxnId="{61D7E62E-B51F-472B-9D80-4CAC2988C638}">
      <dgm:prSet/>
      <dgm:spPr/>
      <dgm:t>
        <a:bodyPr/>
        <a:lstStyle/>
        <a:p>
          <a:endParaRPr lang="en-US"/>
        </a:p>
      </dgm:t>
    </dgm:pt>
    <dgm:pt modelId="{43B3504A-8038-4C69-903D-9571BAEF0606}" type="sibTrans" cxnId="{61D7E62E-B51F-472B-9D80-4CAC2988C638}">
      <dgm:prSet/>
      <dgm:spPr/>
      <dgm:t>
        <a:bodyPr/>
        <a:lstStyle/>
        <a:p>
          <a:endParaRPr lang="en-US"/>
        </a:p>
      </dgm:t>
    </dgm:pt>
    <dgm:pt modelId="{4FDB1280-AF76-4E93-8AAE-747D4C87D217}">
      <dgm:prSet phldrT="[Text]" custT="1"/>
      <dgm:spPr>
        <a:solidFill>
          <a:schemeClr val="accent1"/>
        </a:solidFill>
        <a:ln w="38100">
          <a:solidFill>
            <a:schemeClr val="bg2"/>
          </a:solidFill>
        </a:ln>
      </dgm:spPr>
      <dgm:t>
        <a:bodyPr/>
        <a:lstStyle/>
        <a:p>
          <a:r>
            <a:rPr lang="en-US" sz="2000" dirty="0">
              <a:solidFill>
                <a:schemeClr val="bg1"/>
              </a:solidFill>
            </a:rPr>
            <a:t>Management Unit</a:t>
          </a:r>
        </a:p>
      </dgm:t>
    </dgm:pt>
    <dgm:pt modelId="{0D6EE9DF-84E8-4DFA-9D74-EA40A4693C6A}" type="parTrans" cxnId="{85729FCF-2857-4531-B4C8-F7E6827145F7}">
      <dgm:prSet/>
      <dgm:spPr/>
      <dgm:t>
        <a:bodyPr/>
        <a:lstStyle/>
        <a:p>
          <a:endParaRPr lang="en-US"/>
        </a:p>
      </dgm:t>
    </dgm:pt>
    <dgm:pt modelId="{49B518EB-5318-49A7-88AF-099F65D99B69}" type="sibTrans" cxnId="{85729FCF-2857-4531-B4C8-F7E6827145F7}">
      <dgm:prSet/>
      <dgm:spPr/>
      <dgm:t>
        <a:bodyPr/>
        <a:lstStyle/>
        <a:p>
          <a:endParaRPr lang="en-US"/>
        </a:p>
      </dgm:t>
    </dgm:pt>
    <dgm:pt modelId="{BD5C8034-5EF4-4F65-8D16-DE9BC30882AB}">
      <dgm:prSet phldrT="[Text]" custT="1"/>
      <dgm:spPr>
        <a:solidFill>
          <a:schemeClr val="accent1">
            <a:lumMod val="60000"/>
            <a:lumOff val="40000"/>
          </a:schemeClr>
        </a:solidFill>
        <a:ln w="38100">
          <a:solidFill>
            <a:schemeClr val="bg2"/>
          </a:solidFill>
        </a:ln>
      </dgm:spPr>
      <dgm:t>
        <a:bodyPr/>
        <a:lstStyle/>
        <a:p>
          <a:r>
            <a:rPr lang="en-US" sz="2000" dirty="0">
              <a:solidFill>
                <a:schemeClr val="bg1"/>
              </a:solidFill>
            </a:rPr>
            <a:t>Task Forces</a:t>
          </a:r>
        </a:p>
      </dgm:t>
    </dgm:pt>
    <dgm:pt modelId="{4AE386B2-83C6-4BC7-AB7B-3BC4BED54021}" type="parTrans" cxnId="{839F5F00-2472-43ED-9A4A-B594C2D5661D}">
      <dgm:prSet/>
      <dgm:spPr/>
      <dgm:t>
        <a:bodyPr/>
        <a:lstStyle/>
        <a:p>
          <a:endParaRPr lang="en-US"/>
        </a:p>
      </dgm:t>
    </dgm:pt>
    <dgm:pt modelId="{9AC2ED9C-19AE-49EE-A4E2-E6DE7EB95E88}" type="sibTrans" cxnId="{839F5F00-2472-43ED-9A4A-B594C2D5661D}">
      <dgm:prSet/>
      <dgm:spPr/>
      <dgm:t>
        <a:bodyPr/>
        <a:lstStyle/>
        <a:p>
          <a:endParaRPr lang="en-US"/>
        </a:p>
      </dgm:t>
    </dgm:pt>
    <dgm:pt modelId="{A3A37498-4285-49AC-90CB-89CD27D92B0A}" type="pres">
      <dgm:prSet presAssocID="{D5537EC8-92E9-4DE0-B313-5B4D61B5B618}" presName="Name0" presStyleCnt="0">
        <dgm:presLayoutVars>
          <dgm:dir/>
          <dgm:animLvl val="lvl"/>
          <dgm:resizeHandles val="exact"/>
        </dgm:presLayoutVars>
      </dgm:prSet>
      <dgm:spPr/>
    </dgm:pt>
    <dgm:pt modelId="{7E7A4ED3-698C-42AC-9B53-6835BFD8F3C0}" type="pres">
      <dgm:prSet presAssocID="{75F27A06-F90E-4028-9483-C773EDD32067}" presName="Name8" presStyleCnt="0"/>
      <dgm:spPr/>
    </dgm:pt>
    <dgm:pt modelId="{D78CE898-DE29-4795-9CA9-00031E20F7FB}" type="pres">
      <dgm:prSet presAssocID="{75F27A06-F90E-4028-9483-C773EDD32067}" presName="level" presStyleLbl="node1" presStyleIdx="0" presStyleCnt="3" custScaleY="149495">
        <dgm:presLayoutVars>
          <dgm:chMax val="1"/>
          <dgm:bulletEnabled val="1"/>
        </dgm:presLayoutVars>
      </dgm:prSet>
      <dgm:spPr/>
    </dgm:pt>
    <dgm:pt modelId="{594A7D21-1338-4C0B-9F35-88A2A3225CF9}" type="pres">
      <dgm:prSet presAssocID="{75F27A06-F90E-4028-9483-C773EDD32067}" presName="levelTx" presStyleLbl="revTx" presStyleIdx="0" presStyleCnt="0">
        <dgm:presLayoutVars>
          <dgm:chMax val="1"/>
          <dgm:bulletEnabled val="1"/>
        </dgm:presLayoutVars>
      </dgm:prSet>
      <dgm:spPr/>
    </dgm:pt>
    <dgm:pt modelId="{D65EDA62-0ECB-4D10-897F-71A70BA5BAE8}" type="pres">
      <dgm:prSet presAssocID="{4FDB1280-AF76-4E93-8AAE-747D4C87D217}" presName="Name8" presStyleCnt="0"/>
      <dgm:spPr/>
    </dgm:pt>
    <dgm:pt modelId="{EFBA2F7B-D803-42F5-BB6F-944D28C60C1D}" type="pres">
      <dgm:prSet presAssocID="{4FDB1280-AF76-4E93-8AAE-747D4C87D217}" presName="level" presStyleLbl="node1" presStyleIdx="1" presStyleCnt="3">
        <dgm:presLayoutVars>
          <dgm:chMax val="1"/>
          <dgm:bulletEnabled val="1"/>
        </dgm:presLayoutVars>
      </dgm:prSet>
      <dgm:spPr/>
    </dgm:pt>
    <dgm:pt modelId="{3C8951C5-A676-4333-AD3C-A870700FD5FB}" type="pres">
      <dgm:prSet presAssocID="{4FDB1280-AF76-4E93-8AAE-747D4C87D217}" presName="levelTx" presStyleLbl="revTx" presStyleIdx="0" presStyleCnt="0">
        <dgm:presLayoutVars>
          <dgm:chMax val="1"/>
          <dgm:bulletEnabled val="1"/>
        </dgm:presLayoutVars>
      </dgm:prSet>
      <dgm:spPr/>
    </dgm:pt>
    <dgm:pt modelId="{463AAEC9-609C-4B4C-BF8E-CAC10138F562}" type="pres">
      <dgm:prSet presAssocID="{BD5C8034-5EF4-4F65-8D16-DE9BC30882AB}" presName="Name8" presStyleCnt="0"/>
      <dgm:spPr/>
    </dgm:pt>
    <dgm:pt modelId="{F37978CF-9394-4793-9474-7F2E46DE550E}" type="pres">
      <dgm:prSet presAssocID="{BD5C8034-5EF4-4F65-8D16-DE9BC30882AB}" presName="level" presStyleLbl="node1" presStyleIdx="2" presStyleCnt="3">
        <dgm:presLayoutVars>
          <dgm:chMax val="1"/>
          <dgm:bulletEnabled val="1"/>
        </dgm:presLayoutVars>
      </dgm:prSet>
      <dgm:spPr/>
    </dgm:pt>
    <dgm:pt modelId="{EAFA65D2-5C00-4EE5-BE89-2021F2AC7BDC}" type="pres">
      <dgm:prSet presAssocID="{BD5C8034-5EF4-4F65-8D16-DE9BC30882AB}" presName="levelTx" presStyleLbl="revTx" presStyleIdx="0" presStyleCnt="0">
        <dgm:presLayoutVars>
          <dgm:chMax val="1"/>
          <dgm:bulletEnabled val="1"/>
        </dgm:presLayoutVars>
      </dgm:prSet>
      <dgm:spPr/>
    </dgm:pt>
  </dgm:ptLst>
  <dgm:cxnLst>
    <dgm:cxn modelId="{839F5F00-2472-43ED-9A4A-B594C2D5661D}" srcId="{D5537EC8-92E9-4DE0-B313-5B4D61B5B618}" destId="{BD5C8034-5EF4-4F65-8D16-DE9BC30882AB}" srcOrd="2" destOrd="0" parTransId="{4AE386B2-83C6-4BC7-AB7B-3BC4BED54021}" sibTransId="{9AC2ED9C-19AE-49EE-A4E2-E6DE7EB95E88}"/>
    <dgm:cxn modelId="{72503C19-5889-4CD3-BE4E-13337720F4F4}" type="presOf" srcId="{BD5C8034-5EF4-4F65-8D16-DE9BC30882AB}" destId="{EAFA65D2-5C00-4EE5-BE89-2021F2AC7BDC}" srcOrd="1" destOrd="0" presId="urn:microsoft.com/office/officeart/2005/8/layout/pyramid1"/>
    <dgm:cxn modelId="{61D7E62E-B51F-472B-9D80-4CAC2988C638}" srcId="{D5537EC8-92E9-4DE0-B313-5B4D61B5B618}" destId="{75F27A06-F90E-4028-9483-C773EDD32067}" srcOrd="0" destOrd="0" parTransId="{61925DD2-B54B-4E7C-ACA5-F337E7907441}" sibTransId="{43B3504A-8038-4C69-903D-9571BAEF0606}"/>
    <dgm:cxn modelId="{30F0DB3D-A4C6-4520-AF56-D76A0636B334}" type="presOf" srcId="{75F27A06-F90E-4028-9483-C773EDD32067}" destId="{594A7D21-1338-4C0B-9F35-88A2A3225CF9}" srcOrd="1" destOrd="0" presId="urn:microsoft.com/office/officeart/2005/8/layout/pyramid1"/>
    <dgm:cxn modelId="{D19FC940-8B2D-44A7-A35E-BC22A36A8D55}" type="presOf" srcId="{4FDB1280-AF76-4E93-8AAE-747D4C87D217}" destId="{3C8951C5-A676-4333-AD3C-A870700FD5FB}" srcOrd="1" destOrd="0" presId="urn:microsoft.com/office/officeart/2005/8/layout/pyramid1"/>
    <dgm:cxn modelId="{9E64CB66-D0E9-49C2-A155-B168DCFD9876}" type="presOf" srcId="{D5537EC8-92E9-4DE0-B313-5B4D61B5B618}" destId="{A3A37498-4285-49AC-90CB-89CD27D92B0A}" srcOrd="0" destOrd="0" presId="urn:microsoft.com/office/officeart/2005/8/layout/pyramid1"/>
    <dgm:cxn modelId="{DDF8A374-506C-46ED-A15A-57E1876E5709}" type="presOf" srcId="{75F27A06-F90E-4028-9483-C773EDD32067}" destId="{D78CE898-DE29-4795-9CA9-00031E20F7FB}" srcOrd="0" destOrd="0" presId="urn:microsoft.com/office/officeart/2005/8/layout/pyramid1"/>
    <dgm:cxn modelId="{E543EAB3-91E6-4685-9958-1A9DCA0F83F3}" type="presOf" srcId="{4FDB1280-AF76-4E93-8AAE-747D4C87D217}" destId="{EFBA2F7B-D803-42F5-BB6F-944D28C60C1D}" srcOrd="0" destOrd="0" presId="urn:microsoft.com/office/officeart/2005/8/layout/pyramid1"/>
    <dgm:cxn modelId="{85729FCF-2857-4531-B4C8-F7E6827145F7}" srcId="{D5537EC8-92E9-4DE0-B313-5B4D61B5B618}" destId="{4FDB1280-AF76-4E93-8AAE-747D4C87D217}" srcOrd="1" destOrd="0" parTransId="{0D6EE9DF-84E8-4DFA-9D74-EA40A4693C6A}" sibTransId="{49B518EB-5318-49A7-88AF-099F65D99B69}"/>
    <dgm:cxn modelId="{6C09E4DD-160B-4F53-9360-B1C20080AE6F}" type="presOf" srcId="{BD5C8034-5EF4-4F65-8D16-DE9BC30882AB}" destId="{F37978CF-9394-4793-9474-7F2E46DE550E}" srcOrd="0" destOrd="0" presId="urn:microsoft.com/office/officeart/2005/8/layout/pyramid1"/>
    <dgm:cxn modelId="{5B3296AB-812A-4BDE-83EA-6A73F41EAF84}" type="presParOf" srcId="{A3A37498-4285-49AC-90CB-89CD27D92B0A}" destId="{7E7A4ED3-698C-42AC-9B53-6835BFD8F3C0}" srcOrd="0" destOrd="0" presId="urn:microsoft.com/office/officeart/2005/8/layout/pyramid1"/>
    <dgm:cxn modelId="{3F05A67D-9ECA-4D35-B326-CB6BB86BFD15}" type="presParOf" srcId="{7E7A4ED3-698C-42AC-9B53-6835BFD8F3C0}" destId="{D78CE898-DE29-4795-9CA9-00031E20F7FB}" srcOrd="0" destOrd="0" presId="urn:microsoft.com/office/officeart/2005/8/layout/pyramid1"/>
    <dgm:cxn modelId="{82DE3DC7-E17F-476D-9E6F-21D642482379}" type="presParOf" srcId="{7E7A4ED3-698C-42AC-9B53-6835BFD8F3C0}" destId="{594A7D21-1338-4C0B-9F35-88A2A3225CF9}" srcOrd="1" destOrd="0" presId="urn:microsoft.com/office/officeart/2005/8/layout/pyramid1"/>
    <dgm:cxn modelId="{AE3E63B0-4DAF-42AA-B5D4-775457C24AB4}" type="presParOf" srcId="{A3A37498-4285-49AC-90CB-89CD27D92B0A}" destId="{D65EDA62-0ECB-4D10-897F-71A70BA5BAE8}" srcOrd="1" destOrd="0" presId="urn:microsoft.com/office/officeart/2005/8/layout/pyramid1"/>
    <dgm:cxn modelId="{5C8E346F-0F2F-43E4-9414-EC45DEA3F490}" type="presParOf" srcId="{D65EDA62-0ECB-4D10-897F-71A70BA5BAE8}" destId="{EFBA2F7B-D803-42F5-BB6F-944D28C60C1D}" srcOrd="0" destOrd="0" presId="urn:microsoft.com/office/officeart/2005/8/layout/pyramid1"/>
    <dgm:cxn modelId="{745BCDAF-D504-445E-B366-8BBE27868692}" type="presParOf" srcId="{D65EDA62-0ECB-4D10-897F-71A70BA5BAE8}" destId="{3C8951C5-A676-4333-AD3C-A870700FD5FB}" srcOrd="1" destOrd="0" presId="urn:microsoft.com/office/officeart/2005/8/layout/pyramid1"/>
    <dgm:cxn modelId="{3A6605EA-F097-46DC-A748-E44A9E7B8321}" type="presParOf" srcId="{A3A37498-4285-49AC-90CB-89CD27D92B0A}" destId="{463AAEC9-609C-4B4C-BF8E-CAC10138F562}" srcOrd="2" destOrd="0" presId="urn:microsoft.com/office/officeart/2005/8/layout/pyramid1"/>
    <dgm:cxn modelId="{0EE10AFE-F386-48F9-84DE-3D9315761FD0}" type="presParOf" srcId="{463AAEC9-609C-4B4C-BF8E-CAC10138F562}" destId="{F37978CF-9394-4793-9474-7F2E46DE550E}" srcOrd="0" destOrd="0" presId="urn:microsoft.com/office/officeart/2005/8/layout/pyramid1"/>
    <dgm:cxn modelId="{211A854D-5E7C-4311-B770-DE3D5813BCCF}" type="presParOf" srcId="{463AAEC9-609C-4B4C-BF8E-CAC10138F562}" destId="{EAFA65D2-5C00-4EE5-BE89-2021F2AC7BDC}" srcOrd="1" destOrd="0" presId="urn:microsoft.com/office/officeart/2005/8/layout/pyramid1"/>
  </dgm:cxnLst>
  <dgm:bg/>
  <dgm:whole>
    <a:ln w="38100">
      <a:solidFill>
        <a:schemeClr val="bg2"/>
      </a:solidFill>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8CE898-DE29-4795-9CA9-00031E20F7FB}">
      <dsp:nvSpPr>
        <dsp:cNvPr id="0" name=""/>
        <dsp:cNvSpPr/>
      </dsp:nvSpPr>
      <dsp:spPr>
        <a:xfrm>
          <a:off x="1200975" y="0"/>
          <a:ext cx="1795397" cy="1519922"/>
        </a:xfrm>
        <a:prstGeom prst="trapezoid">
          <a:avLst>
            <a:gd name="adj" fmla="val 59062"/>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br>
            <a:rPr lang="en-US" sz="2000" kern="1200" dirty="0">
              <a:solidFill>
                <a:schemeClr val="bg1"/>
              </a:solidFill>
            </a:rPr>
          </a:br>
          <a:br>
            <a:rPr lang="en-US" sz="2000" kern="1200" dirty="0">
              <a:solidFill>
                <a:schemeClr val="bg1"/>
              </a:solidFill>
            </a:rPr>
          </a:br>
          <a:r>
            <a:rPr lang="en-US" sz="2000" kern="1200" dirty="0">
              <a:solidFill>
                <a:schemeClr val="bg1"/>
              </a:solidFill>
            </a:rPr>
            <a:t>Steering</a:t>
          </a:r>
          <a:br>
            <a:rPr lang="en-US" sz="2000" kern="1200" dirty="0">
              <a:solidFill>
                <a:schemeClr val="bg1"/>
              </a:solidFill>
            </a:rPr>
          </a:br>
          <a:r>
            <a:rPr lang="en-US" sz="2000" kern="1200" dirty="0">
              <a:solidFill>
                <a:schemeClr val="bg1"/>
              </a:solidFill>
            </a:rPr>
            <a:t>Committee</a:t>
          </a:r>
        </a:p>
      </dsp:txBody>
      <dsp:txXfrm>
        <a:off x="1200975" y="0"/>
        <a:ext cx="1795397" cy="1519922"/>
      </dsp:txXfrm>
    </dsp:sp>
    <dsp:sp modelId="{EFBA2F7B-D803-42F5-BB6F-944D28C60C1D}">
      <dsp:nvSpPr>
        <dsp:cNvPr id="0" name=""/>
        <dsp:cNvSpPr/>
      </dsp:nvSpPr>
      <dsp:spPr>
        <a:xfrm>
          <a:off x="600487" y="1519922"/>
          <a:ext cx="2996372" cy="1016704"/>
        </a:xfrm>
        <a:prstGeom prst="trapezoid">
          <a:avLst>
            <a:gd name="adj" fmla="val 59062"/>
          </a:avLst>
        </a:prstGeom>
        <a:solidFill>
          <a:schemeClr val="accent1"/>
        </a:solidFill>
        <a:ln w="38100" cap="flat" cmpd="sng" algn="ctr">
          <a:solidFill>
            <a:schemeClr val="bg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bg1"/>
              </a:solidFill>
            </a:rPr>
            <a:t>Management Unit</a:t>
          </a:r>
        </a:p>
      </dsp:txBody>
      <dsp:txXfrm>
        <a:off x="1124852" y="1519922"/>
        <a:ext cx="1947642" cy="1016704"/>
      </dsp:txXfrm>
    </dsp:sp>
    <dsp:sp modelId="{F37978CF-9394-4793-9474-7F2E46DE550E}">
      <dsp:nvSpPr>
        <dsp:cNvPr id="0" name=""/>
        <dsp:cNvSpPr/>
      </dsp:nvSpPr>
      <dsp:spPr>
        <a:xfrm>
          <a:off x="0" y="2536626"/>
          <a:ext cx="4197348" cy="1016704"/>
        </a:xfrm>
        <a:prstGeom prst="trapezoid">
          <a:avLst>
            <a:gd name="adj" fmla="val 59062"/>
          </a:avLst>
        </a:prstGeom>
        <a:solidFill>
          <a:schemeClr val="accent1">
            <a:lumMod val="60000"/>
            <a:lumOff val="40000"/>
          </a:schemeClr>
        </a:solidFill>
        <a:ln w="38100" cap="flat" cmpd="sng" algn="ctr">
          <a:solidFill>
            <a:schemeClr val="bg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bg1"/>
              </a:solidFill>
            </a:rPr>
            <a:t>Task Forces</a:t>
          </a:r>
        </a:p>
      </dsp:txBody>
      <dsp:txXfrm>
        <a:off x="734535" y="2536626"/>
        <a:ext cx="2728276" cy="1016704"/>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6667D1-A708-4C10-A4EC-23DF43910761}" type="datetimeFigureOut">
              <a:rPr lang="en-US" smtClean="0"/>
              <a:t>1/26/2021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8128C5-6CBB-4835-A9AF-2D7EE4334E18}" type="slidenum">
              <a:rPr lang="en-US" smtClean="0"/>
              <a:t>‹#›</a:t>
            </a:fld>
            <a:endParaRPr lang="en-US"/>
          </a:p>
        </p:txBody>
      </p:sp>
    </p:spTree>
    <p:extLst>
      <p:ext uri="{BB962C8B-B14F-4D97-AF65-F5344CB8AC3E}">
        <p14:creationId xmlns:p14="http://schemas.microsoft.com/office/powerpoint/2010/main" val="8360911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youtu.be/OlG9dLyOW7E"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rhsupplies.org/uploads/tx_rhscpublications/GFPVAN-Case-Study-People.pdf"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400"/>
              <a:buNone/>
            </a:pPr>
            <a:r>
              <a:rPr lang="en-US" dirty="0"/>
              <a:t>The Global Family Planning Visibility &amp; Analytics Network (VAN) is a crucial resource in the effort to improve data visibility and inform robust reproductive health (RH) commodity supply chain management and decision-making.  </a:t>
            </a:r>
          </a:p>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r>
              <a:rPr lang="en-US" dirty="0"/>
              <a:t>This slide deck provides a general overview of the VAN and its evolution to date, how countries are using the platform to strengthen RH supply chains, the migration of the Procurement, Planning and Monitoring Report (PPMR) to the VAN, and how to join the network as a Basic Viewer. </a:t>
            </a:r>
          </a:p>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r>
              <a:rPr lang="en-US" dirty="0"/>
              <a:t>Countries previously contributing data to the PPMR will find these slides a useful accompaniment to the related factsheet on the transition [copy and paste in your browser]: </a:t>
            </a:r>
            <a:r>
              <a:rPr lang="en-US" b="1" dirty="0">
                <a:solidFill>
                  <a:srgbClr val="FF0000"/>
                </a:solidFill>
                <a:highlight>
                  <a:srgbClr val="FFFF00"/>
                </a:highlight>
              </a:rPr>
              <a:t>https://bit.ly/2Yf7Ji6</a:t>
            </a:r>
            <a:endParaRPr lang="en-US" dirty="0"/>
          </a:p>
          <a:p>
            <a:endParaRPr lang="en-US" dirty="0"/>
          </a:p>
        </p:txBody>
      </p:sp>
      <p:sp>
        <p:nvSpPr>
          <p:cNvPr id="4" name="Slide Number Placeholder 3"/>
          <p:cNvSpPr>
            <a:spLocks noGrp="1"/>
          </p:cNvSpPr>
          <p:nvPr>
            <p:ph type="sldNum" sz="quarter" idx="5"/>
          </p:nvPr>
        </p:nvSpPr>
        <p:spPr/>
        <p:txBody>
          <a:bodyPr/>
          <a:lstStyle/>
          <a:p>
            <a:fld id="{B08128C5-6CBB-4835-A9AF-2D7EE4334E18}" type="slidenum">
              <a:rPr lang="en-US" smtClean="0"/>
              <a:t>1</a:t>
            </a:fld>
            <a:endParaRPr lang="en-US"/>
          </a:p>
        </p:txBody>
      </p:sp>
    </p:spTree>
    <p:extLst>
      <p:ext uri="{BB962C8B-B14F-4D97-AF65-F5344CB8AC3E}">
        <p14:creationId xmlns:p14="http://schemas.microsoft.com/office/powerpoint/2010/main" val="22292165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lnSpc>
                <a:spcPct val="100000"/>
              </a:lnSpc>
              <a:spcBef>
                <a:spcPts val="0"/>
              </a:spcBef>
              <a:spcAft>
                <a:spcPts val="0"/>
              </a:spcAft>
              <a:buClr>
                <a:schemeClr val="dk1"/>
              </a:buClr>
              <a:buSzPts val="1100"/>
              <a:buFont typeface="Arial"/>
              <a:buNone/>
            </a:pPr>
            <a:r>
              <a:rPr lang="en-US" dirty="0">
                <a:solidFill>
                  <a:srgbClr val="000000"/>
                </a:solidFill>
              </a:rPr>
              <a:t>[Accompanying video for this introductory information can be found here: </a:t>
            </a:r>
            <a:r>
              <a:rPr lang="en-US" u="sng" dirty="0">
                <a:solidFill>
                  <a:schemeClr val="hlink"/>
                </a:solidFill>
                <a:hlinkClick r:id="rId3"/>
              </a:rPr>
              <a:t>https://youtu.be/OlG9dLyOW7E</a:t>
            </a:r>
            <a:r>
              <a:rPr lang="en-US" dirty="0">
                <a:solidFill>
                  <a:srgbClr val="000000"/>
                </a:solidFill>
              </a:rPr>
              <a:t>. If presenting, consider playing the video at this point in the presentation.]</a:t>
            </a:r>
          </a:p>
          <a:p>
            <a:pPr marL="0" marR="0" lvl="0" indent="0" algn="l" rtl="0">
              <a:lnSpc>
                <a:spcPct val="100000"/>
              </a:lnSpc>
              <a:spcBef>
                <a:spcPts val="0"/>
              </a:spcBef>
              <a:spcAft>
                <a:spcPts val="0"/>
              </a:spcAft>
              <a:buClr>
                <a:schemeClr val="dk1"/>
              </a:buClr>
              <a:buSzPts val="1100"/>
              <a:buFont typeface="Arial"/>
              <a:buNone/>
            </a:pPr>
            <a:endParaRPr lang="en-US" dirty="0">
              <a:solidFill>
                <a:srgbClr val="000000"/>
              </a:solidFill>
            </a:endParaRPr>
          </a:p>
          <a:p>
            <a:pPr marL="0" marR="0" lvl="0" indent="0" algn="l" rtl="0">
              <a:lnSpc>
                <a:spcPct val="100000"/>
              </a:lnSpc>
              <a:spcBef>
                <a:spcPts val="0"/>
              </a:spcBef>
              <a:spcAft>
                <a:spcPts val="0"/>
              </a:spcAft>
              <a:buClr>
                <a:schemeClr val="dk1"/>
              </a:buClr>
              <a:buSzPts val="1100"/>
              <a:buFont typeface="Arial"/>
              <a:buNone/>
            </a:pPr>
            <a:r>
              <a:rPr lang="en-US" dirty="0">
                <a:solidFill>
                  <a:srgbClr val="000000"/>
                </a:solidFill>
              </a:rPr>
              <a:t>In the face of shrinking development resources, reaching the unmet contraceptive need of millions of women will require more effective and efficient family planning (FP) supply chains. Getting there depends on improving supply chain visibility.</a:t>
            </a:r>
          </a:p>
          <a:p>
            <a:pPr marL="0" marR="0" lvl="0" indent="0" algn="l" rtl="0">
              <a:lnSpc>
                <a:spcPct val="100000"/>
              </a:lnSpc>
              <a:spcBef>
                <a:spcPts val="0"/>
              </a:spcBef>
              <a:spcAft>
                <a:spcPts val="0"/>
              </a:spcAft>
              <a:buClr>
                <a:schemeClr val="dk1"/>
              </a:buClr>
              <a:buSzPts val="1200"/>
              <a:buFont typeface="Calibri"/>
              <a:buNone/>
            </a:pPr>
            <a:endParaRPr lang="en-US" dirty="0"/>
          </a:p>
          <a:p>
            <a:pPr marL="0" marR="0" lvl="0" indent="0" algn="l" rtl="0">
              <a:lnSpc>
                <a:spcPct val="100000"/>
              </a:lnSpc>
              <a:spcBef>
                <a:spcPts val="0"/>
              </a:spcBef>
              <a:spcAft>
                <a:spcPts val="0"/>
              </a:spcAft>
              <a:buClr>
                <a:schemeClr val="dk1"/>
              </a:buClr>
              <a:buSzPts val="1200"/>
              <a:buFont typeface="Calibri"/>
              <a:buNone/>
            </a:pPr>
            <a:r>
              <a:rPr lang="en-US" dirty="0"/>
              <a:t>Strengthening this visibility is hard. The FP commodity supply chain is a complex ecosystem of trading partners spread across the globe and includes:  </a:t>
            </a:r>
          </a:p>
          <a:p>
            <a:pPr marL="171450" marR="0" lvl="0" indent="-171450" algn="l" rtl="0">
              <a:lnSpc>
                <a:spcPct val="100000"/>
              </a:lnSpc>
              <a:spcBef>
                <a:spcPts val="0"/>
              </a:spcBef>
              <a:spcAft>
                <a:spcPts val="0"/>
              </a:spcAft>
              <a:buClr>
                <a:schemeClr val="dk1"/>
              </a:buClr>
              <a:buSzPts val="1200"/>
              <a:buFont typeface="Arial"/>
              <a:buChar char="•"/>
            </a:pPr>
            <a:r>
              <a:rPr lang="en-US" dirty="0"/>
              <a:t>Procurers, including both country government and donors,</a:t>
            </a:r>
          </a:p>
          <a:p>
            <a:pPr marL="171450" marR="0" lvl="0" indent="-171450" algn="l" rtl="0">
              <a:lnSpc>
                <a:spcPct val="100000"/>
              </a:lnSpc>
              <a:spcBef>
                <a:spcPts val="0"/>
              </a:spcBef>
              <a:spcAft>
                <a:spcPts val="0"/>
              </a:spcAft>
              <a:buClr>
                <a:schemeClr val="dk1"/>
              </a:buClr>
              <a:buSzPts val="1200"/>
              <a:buFont typeface="Arial"/>
              <a:buChar char="•"/>
            </a:pPr>
            <a:r>
              <a:rPr lang="en-US" dirty="0"/>
              <a:t>Manufacturers,</a:t>
            </a:r>
          </a:p>
          <a:p>
            <a:pPr marL="171450" marR="0" lvl="0" indent="-171450" algn="l" rtl="0">
              <a:lnSpc>
                <a:spcPct val="100000"/>
              </a:lnSpc>
              <a:spcBef>
                <a:spcPts val="0"/>
              </a:spcBef>
              <a:spcAft>
                <a:spcPts val="0"/>
              </a:spcAft>
              <a:buClr>
                <a:schemeClr val="dk1"/>
              </a:buClr>
              <a:buSzPts val="1200"/>
              <a:buFont typeface="Arial"/>
              <a:buChar char="•"/>
            </a:pPr>
            <a:r>
              <a:rPr lang="en-US" dirty="0"/>
              <a:t>Shippers, and </a:t>
            </a:r>
          </a:p>
          <a:p>
            <a:pPr marL="171450" marR="0" lvl="0" indent="-171450" algn="l" rtl="0">
              <a:lnSpc>
                <a:spcPct val="100000"/>
              </a:lnSpc>
              <a:spcBef>
                <a:spcPts val="0"/>
              </a:spcBef>
              <a:spcAft>
                <a:spcPts val="0"/>
              </a:spcAft>
              <a:buClr>
                <a:schemeClr val="dk1"/>
              </a:buClr>
              <a:buSzPts val="1200"/>
              <a:buFont typeface="Arial"/>
              <a:buChar char="•"/>
            </a:pPr>
            <a:r>
              <a:rPr lang="en-US" dirty="0"/>
              <a:t>Country governments. </a:t>
            </a:r>
          </a:p>
          <a:p>
            <a:pPr marL="171450" marR="0" lvl="0" indent="-95250" algn="l" rtl="0">
              <a:lnSpc>
                <a:spcPct val="100000"/>
              </a:lnSpc>
              <a:spcBef>
                <a:spcPts val="0"/>
              </a:spcBef>
              <a:spcAft>
                <a:spcPts val="0"/>
              </a:spcAft>
              <a:buClr>
                <a:schemeClr val="dk1"/>
              </a:buClr>
              <a:buSzPts val="1200"/>
              <a:buFont typeface="Arial"/>
              <a:buNone/>
            </a:pPr>
            <a:endParaRPr lang="en-US" dirty="0"/>
          </a:p>
          <a:p>
            <a:pPr marL="0" marR="0" lvl="0" indent="0" algn="l" rtl="0">
              <a:lnSpc>
                <a:spcPct val="100000"/>
              </a:lnSpc>
              <a:spcBef>
                <a:spcPts val="0"/>
              </a:spcBef>
              <a:spcAft>
                <a:spcPts val="0"/>
              </a:spcAft>
              <a:buClr>
                <a:schemeClr val="dk1"/>
              </a:buClr>
              <a:buSzPts val="1200"/>
              <a:buFont typeface="Arial"/>
              <a:buNone/>
            </a:pPr>
            <a:r>
              <a:rPr lang="en-US" dirty="0"/>
              <a:t>A</a:t>
            </a:r>
            <a:r>
              <a:rPr lang="en-US" sz="1200" dirty="0">
                <a:solidFill>
                  <a:schemeClr val="dk1"/>
                </a:solidFill>
                <a:latin typeface="Calibri"/>
                <a:ea typeface="Calibri"/>
                <a:cs typeface="Calibri"/>
                <a:sym typeface="Calibri"/>
              </a:rPr>
              <a:t>t every stage of a product’s journey through this ecosystem, from one trading partner to the next, decision-makers need to see where the </a:t>
            </a:r>
            <a:r>
              <a:rPr lang="en-US" dirty="0"/>
              <a:t>products</a:t>
            </a:r>
            <a:r>
              <a:rPr lang="en-US" sz="1200" dirty="0">
                <a:solidFill>
                  <a:schemeClr val="dk1"/>
                </a:solidFill>
                <a:latin typeface="Calibri"/>
                <a:ea typeface="Calibri"/>
                <a:cs typeface="Calibri"/>
                <a:sym typeface="Calibri"/>
              </a:rPr>
              <a:t> are </a:t>
            </a:r>
            <a:r>
              <a:rPr lang="en-US" dirty="0"/>
              <a:t>to</a:t>
            </a:r>
            <a:r>
              <a:rPr lang="en-US" sz="1200" dirty="0">
                <a:solidFill>
                  <a:schemeClr val="dk1"/>
                </a:solidFill>
                <a:latin typeface="Calibri"/>
                <a:ea typeface="Calibri"/>
                <a:cs typeface="Calibri"/>
                <a:sym typeface="Calibri"/>
              </a:rPr>
              <a:t> answer key questions, like:</a:t>
            </a:r>
            <a:endParaRPr lang="en-US" dirty="0"/>
          </a:p>
          <a:p>
            <a:pPr marL="171450" marR="0" lvl="0" indent="-171450" algn="l" rtl="0">
              <a:lnSpc>
                <a:spcPct val="100000"/>
              </a:lnSpc>
              <a:spcBef>
                <a:spcPts val="0"/>
              </a:spcBef>
              <a:spcAft>
                <a:spcPts val="0"/>
              </a:spcAft>
              <a:buClr>
                <a:schemeClr val="dk1"/>
              </a:buClr>
              <a:buSzPts val="1200"/>
              <a:buFont typeface="Arial"/>
              <a:buChar char="•"/>
            </a:pPr>
            <a:r>
              <a:rPr lang="en-US" sz="1200" dirty="0">
                <a:solidFill>
                  <a:schemeClr val="dk1"/>
                </a:solidFill>
                <a:latin typeface="Calibri"/>
                <a:ea typeface="Calibri"/>
                <a:cs typeface="Calibri"/>
                <a:sym typeface="Calibri"/>
              </a:rPr>
              <a:t>how many units of each do I need to buy, and for whom; </a:t>
            </a:r>
            <a:endParaRPr lang="en-US" dirty="0"/>
          </a:p>
          <a:p>
            <a:pPr marL="171450" marR="0" lvl="0" indent="-171450" algn="l" rtl="0">
              <a:lnSpc>
                <a:spcPct val="100000"/>
              </a:lnSpc>
              <a:spcBef>
                <a:spcPts val="0"/>
              </a:spcBef>
              <a:spcAft>
                <a:spcPts val="0"/>
              </a:spcAft>
              <a:buClr>
                <a:schemeClr val="dk1"/>
              </a:buClr>
              <a:buSzPts val="1200"/>
              <a:buFont typeface="Arial"/>
              <a:buChar char="•"/>
            </a:pPr>
            <a:r>
              <a:rPr lang="en-US" sz="1200" dirty="0">
                <a:solidFill>
                  <a:schemeClr val="dk1"/>
                </a:solidFill>
                <a:latin typeface="Calibri"/>
                <a:ea typeface="Calibri"/>
                <a:cs typeface="Calibri"/>
                <a:sym typeface="Calibri"/>
              </a:rPr>
              <a:t>how much do I need to manufacture, and by when; </a:t>
            </a:r>
            <a:endParaRPr lang="en-US" dirty="0"/>
          </a:p>
          <a:p>
            <a:pPr marL="171450" marR="0" lvl="0" indent="-171450" algn="l" rtl="0">
              <a:lnSpc>
                <a:spcPct val="100000"/>
              </a:lnSpc>
              <a:spcBef>
                <a:spcPts val="0"/>
              </a:spcBef>
              <a:spcAft>
                <a:spcPts val="0"/>
              </a:spcAft>
              <a:buClr>
                <a:schemeClr val="dk1"/>
              </a:buClr>
              <a:buSzPts val="1200"/>
              <a:buFont typeface="Arial"/>
              <a:buChar char="•"/>
            </a:pPr>
            <a:r>
              <a:rPr lang="en-US" sz="1200" dirty="0">
                <a:solidFill>
                  <a:schemeClr val="dk1"/>
                </a:solidFill>
                <a:latin typeface="Calibri"/>
                <a:ea typeface="Calibri"/>
                <a:cs typeface="Calibri"/>
                <a:sym typeface="Calibri"/>
              </a:rPr>
              <a:t>which </a:t>
            </a:r>
            <a:r>
              <a:rPr lang="en-US" dirty="0"/>
              <a:t>products</a:t>
            </a:r>
            <a:r>
              <a:rPr lang="en-US" sz="1200" dirty="0">
                <a:solidFill>
                  <a:schemeClr val="dk1"/>
                </a:solidFill>
                <a:latin typeface="Calibri"/>
                <a:ea typeface="Calibri"/>
                <a:cs typeface="Calibri"/>
                <a:sym typeface="Calibri"/>
              </a:rPr>
              <a:t> am I shipping to and where; and</a:t>
            </a:r>
            <a:endParaRPr lang="en-US" dirty="0"/>
          </a:p>
          <a:p>
            <a:pPr marL="171450" marR="0" lvl="0" indent="-171450" algn="l" rtl="0">
              <a:lnSpc>
                <a:spcPct val="100000"/>
              </a:lnSpc>
              <a:spcBef>
                <a:spcPts val="0"/>
              </a:spcBef>
              <a:spcAft>
                <a:spcPts val="0"/>
              </a:spcAft>
              <a:buClr>
                <a:schemeClr val="dk1"/>
              </a:buClr>
              <a:buSzPts val="1200"/>
              <a:buFont typeface="Arial"/>
              <a:buChar char="•"/>
            </a:pPr>
            <a:r>
              <a:rPr lang="en-US" sz="1200" dirty="0">
                <a:solidFill>
                  <a:schemeClr val="dk1"/>
                </a:solidFill>
                <a:latin typeface="Calibri"/>
                <a:ea typeface="Calibri"/>
                <a:cs typeface="Calibri"/>
                <a:sym typeface="Calibri"/>
              </a:rPr>
              <a:t>when will my </a:t>
            </a:r>
            <a:r>
              <a:rPr lang="en-US" dirty="0"/>
              <a:t>products</a:t>
            </a:r>
            <a:r>
              <a:rPr lang="en-US" sz="1200" dirty="0">
                <a:solidFill>
                  <a:schemeClr val="dk1"/>
                </a:solidFill>
                <a:latin typeface="Calibri"/>
                <a:ea typeface="Calibri"/>
                <a:cs typeface="Calibri"/>
                <a:sym typeface="Calibri"/>
              </a:rPr>
              <a:t> arrive?  </a:t>
            </a:r>
            <a:endParaRPr lang="en-US" dirty="0"/>
          </a:p>
          <a:p>
            <a:pPr marL="171450" marR="0" lvl="0" indent="-95250" algn="l" rtl="0">
              <a:lnSpc>
                <a:spcPct val="100000"/>
              </a:lnSpc>
              <a:spcBef>
                <a:spcPts val="0"/>
              </a:spcBef>
              <a:spcAft>
                <a:spcPts val="0"/>
              </a:spcAft>
              <a:buClr>
                <a:schemeClr val="dk1"/>
              </a:buClr>
              <a:buSzPts val="1200"/>
              <a:buFont typeface="Arial"/>
              <a:buNone/>
            </a:pPr>
            <a:endParaRPr lang="en-US" sz="1200"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Arial"/>
              <a:buNone/>
            </a:pPr>
            <a:r>
              <a:rPr lang="en-US" sz="1200" dirty="0">
                <a:solidFill>
                  <a:schemeClr val="dk1"/>
                </a:solidFill>
                <a:latin typeface="Calibri"/>
                <a:ea typeface="Calibri"/>
                <a:cs typeface="Calibri"/>
                <a:sym typeface="Calibri"/>
              </a:rPr>
              <a:t>Insufficient, incorrect or mislabeled data will send inaccurate messages through the supply chai</a:t>
            </a:r>
            <a:r>
              <a:rPr lang="en-US" dirty="0"/>
              <a:t>n--resulting </a:t>
            </a:r>
            <a:r>
              <a:rPr lang="en-US" sz="1200" dirty="0">
                <a:solidFill>
                  <a:schemeClr val="dk1"/>
                </a:solidFill>
                <a:latin typeface="Calibri"/>
                <a:ea typeface="Calibri"/>
                <a:cs typeface="Calibri"/>
                <a:sym typeface="Calibri"/>
              </a:rPr>
              <a:t>in stockouts, overstocks, expiration, wastage, and, ultimately</a:t>
            </a:r>
            <a:r>
              <a:rPr lang="en-US" dirty="0"/>
              <a:t>, </a:t>
            </a:r>
            <a:r>
              <a:rPr lang="en-US" sz="1200" dirty="0">
                <a:solidFill>
                  <a:schemeClr val="dk1"/>
                </a:solidFill>
                <a:latin typeface="Calibri"/>
                <a:ea typeface="Calibri"/>
                <a:cs typeface="Calibri"/>
                <a:sym typeface="Calibri"/>
              </a:rPr>
              <a:t>clients with empty hands. </a:t>
            </a:r>
            <a:r>
              <a:rPr lang="en-US" dirty="0"/>
              <a:t>    </a:t>
            </a:r>
          </a:p>
          <a:p>
            <a:endParaRPr lang="en-US" dirty="0"/>
          </a:p>
        </p:txBody>
      </p:sp>
      <p:sp>
        <p:nvSpPr>
          <p:cNvPr id="4" name="Slide Number Placeholder 3"/>
          <p:cNvSpPr>
            <a:spLocks noGrp="1"/>
          </p:cNvSpPr>
          <p:nvPr>
            <p:ph type="sldNum" sz="quarter" idx="5"/>
          </p:nvPr>
        </p:nvSpPr>
        <p:spPr/>
        <p:txBody>
          <a:bodyPr/>
          <a:lstStyle/>
          <a:p>
            <a:fld id="{B08128C5-6CBB-4835-A9AF-2D7EE4334E18}" type="slidenum">
              <a:rPr lang="en-US" smtClean="0"/>
              <a:t>2</a:t>
            </a:fld>
            <a:endParaRPr lang="en-US"/>
          </a:p>
        </p:txBody>
      </p:sp>
    </p:spTree>
    <p:extLst>
      <p:ext uri="{BB962C8B-B14F-4D97-AF65-F5344CB8AC3E}">
        <p14:creationId xmlns:p14="http://schemas.microsoft.com/office/powerpoint/2010/main" val="9492026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400"/>
              <a:buNone/>
            </a:pPr>
            <a:r>
              <a:rPr lang="en-US" dirty="0"/>
              <a:t>True visibility into the FP supply chain requires linking global and country actors so all are able to access the same information, enabling more robust decision-making. The foundation of this link is data—data is what allows supply chain players to “see” products all the way to the last mile, and data standards ensure each player has access to the same accurate information.</a:t>
            </a:r>
          </a:p>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200"/>
              <a:buNone/>
            </a:pPr>
            <a:r>
              <a:rPr lang="en-US" dirty="0"/>
              <a:t>The VAN aims to resolve supply chain inaccuracies by allowing the right supply chain players to see the right data at the right time, helping them answer their questions and make decisions.   </a:t>
            </a:r>
          </a:p>
          <a:p>
            <a:pPr marL="0" lvl="0" indent="0" algn="l" rtl="0">
              <a:lnSpc>
                <a:spcPct val="100000"/>
              </a:lnSpc>
              <a:spcBef>
                <a:spcPts val="0"/>
              </a:spcBef>
              <a:spcAft>
                <a:spcPts val="0"/>
              </a:spcAft>
              <a:buSzPts val="1200"/>
              <a:buNone/>
            </a:pPr>
            <a:endParaRPr lang="en-US" dirty="0"/>
          </a:p>
          <a:p>
            <a:pPr marL="0" lvl="0" indent="0" algn="l" rtl="0">
              <a:lnSpc>
                <a:spcPct val="100000"/>
              </a:lnSpc>
              <a:spcBef>
                <a:spcPts val="0"/>
              </a:spcBef>
              <a:spcAft>
                <a:spcPts val="0"/>
              </a:spcAft>
              <a:buClr>
                <a:schemeClr val="dk1"/>
              </a:buClr>
              <a:buSzPts val="1400"/>
              <a:buFont typeface="Arial"/>
              <a:buNone/>
            </a:pPr>
            <a:r>
              <a:rPr lang="en-US" dirty="0">
                <a:solidFill>
                  <a:srgbClr val="FF0000"/>
                </a:solidFill>
              </a:rPr>
              <a:t>Countries are at the heart of the RH supplies ecosystem and thus, the VAN.  They are where inbound products from manufacturers and shippers feed into in-country distribution all the way down to the last mile. The VAN helps connect countries to their global trading partners, and vice versa, with the aim of improving the effectiveness of RH supply chain management processes for all.</a:t>
            </a:r>
          </a:p>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endParaRPr lang="en-US" dirty="0">
              <a:solidFill>
                <a:srgbClr val="000000"/>
              </a:solidFill>
            </a:endParaRPr>
          </a:p>
          <a:p>
            <a:pPr marL="0" lvl="0" indent="0" algn="l" rtl="0">
              <a:lnSpc>
                <a:spcPct val="100000"/>
              </a:lnSpc>
              <a:spcBef>
                <a:spcPts val="0"/>
              </a:spcBef>
              <a:spcAft>
                <a:spcPts val="0"/>
              </a:spcAft>
              <a:buSzPts val="1400"/>
              <a:buNone/>
            </a:pPr>
            <a:endParaRPr lang="en-US" dirty="0"/>
          </a:p>
          <a:p>
            <a:endParaRPr lang="en-US" dirty="0"/>
          </a:p>
        </p:txBody>
      </p:sp>
      <p:sp>
        <p:nvSpPr>
          <p:cNvPr id="4" name="Slide Number Placeholder 3"/>
          <p:cNvSpPr>
            <a:spLocks noGrp="1"/>
          </p:cNvSpPr>
          <p:nvPr>
            <p:ph type="sldNum" sz="quarter" idx="5"/>
          </p:nvPr>
        </p:nvSpPr>
        <p:spPr/>
        <p:txBody>
          <a:bodyPr/>
          <a:lstStyle/>
          <a:p>
            <a:fld id="{B08128C5-6CBB-4835-A9AF-2D7EE4334E18}" type="slidenum">
              <a:rPr lang="en-US" smtClean="0"/>
              <a:t>3</a:t>
            </a:fld>
            <a:endParaRPr lang="en-US"/>
          </a:p>
        </p:txBody>
      </p:sp>
    </p:spTree>
    <p:extLst>
      <p:ext uri="{BB962C8B-B14F-4D97-AF65-F5344CB8AC3E}">
        <p14:creationId xmlns:p14="http://schemas.microsoft.com/office/powerpoint/2010/main" val="4494087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section provides a brief overview of the VAN.</a:t>
            </a:r>
          </a:p>
          <a:p>
            <a:endParaRPr lang="en-US" dirty="0"/>
          </a:p>
        </p:txBody>
      </p:sp>
      <p:sp>
        <p:nvSpPr>
          <p:cNvPr id="4" name="Slide Number Placeholder 3"/>
          <p:cNvSpPr>
            <a:spLocks noGrp="1"/>
          </p:cNvSpPr>
          <p:nvPr>
            <p:ph type="sldNum" sz="quarter" idx="5"/>
          </p:nvPr>
        </p:nvSpPr>
        <p:spPr/>
        <p:txBody>
          <a:bodyPr/>
          <a:lstStyle/>
          <a:p>
            <a:fld id="{B08128C5-6CBB-4835-A9AF-2D7EE4334E18}" type="slidenum">
              <a:rPr lang="en-US" smtClean="0"/>
              <a:t>4</a:t>
            </a:fld>
            <a:endParaRPr lang="en-US"/>
          </a:p>
        </p:txBody>
      </p:sp>
    </p:spTree>
    <p:extLst>
      <p:ext uri="{BB962C8B-B14F-4D97-AF65-F5344CB8AC3E}">
        <p14:creationId xmlns:p14="http://schemas.microsoft.com/office/powerpoint/2010/main" val="24258156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400"/>
              <a:buNone/>
            </a:pPr>
            <a:r>
              <a:rPr lang="en-US" dirty="0"/>
              <a:t>The VAN helps its members understand their data in the context of the broader global supply chain, providing visibility into each step along the way in ushering FP products from the manufacturer to the central medical store or distribution hub in country. </a:t>
            </a:r>
          </a:p>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r>
              <a:rPr lang="en-US" dirty="0"/>
              <a:t>Members can utilize the VAN to:</a:t>
            </a:r>
          </a:p>
          <a:p>
            <a:pPr marL="171450" lvl="0" indent="-171450" algn="l" rtl="0">
              <a:lnSpc>
                <a:spcPct val="100000"/>
              </a:lnSpc>
              <a:spcBef>
                <a:spcPts val="0"/>
              </a:spcBef>
              <a:spcAft>
                <a:spcPts val="0"/>
              </a:spcAft>
              <a:buClr>
                <a:schemeClr val="dk1"/>
              </a:buClr>
              <a:buSzPts val="1200"/>
              <a:buFont typeface="Arial"/>
              <a:buChar char="•"/>
            </a:pPr>
            <a:r>
              <a:rPr lang="en-US" dirty="0"/>
              <a:t>Analyze their supply data against their supply needs.</a:t>
            </a:r>
          </a:p>
          <a:p>
            <a:pPr marL="171450" lvl="0" indent="-171450" algn="l" rtl="0">
              <a:lnSpc>
                <a:spcPct val="100000"/>
              </a:lnSpc>
              <a:spcBef>
                <a:spcPts val="0"/>
              </a:spcBef>
              <a:spcAft>
                <a:spcPts val="0"/>
              </a:spcAft>
              <a:buClr>
                <a:schemeClr val="dk1"/>
              </a:buClr>
              <a:buSzPts val="1200"/>
              <a:buFont typeface="Arial"/>
              <a:buChar char="•"/>
            </a:pPr>
            <a:r>
              <a:rPr lang="en-US" dirty="0"/>
              <a:t>Compare global order and shipment timelines to stock-on-hand data.</a:t>
            </a:r>
          </a:p>
          <a:p>
            <a:pPr marL="171450" lvl="0" indent="-171450" algn="l" rtl="0">
              <a:lnSpc>
                <a:spcPct val="100000"/>
              </a:lnSpc>
              <a:spcBef>
                <a:spcPts val="0"/>
              </a:spcBef>
              <a:spcAft>
                <a:spcPts val="0"/>
              </a:spcAft>
              <a:buClr>
                <a:schemeClr val="dk1"/>
              </a:buClr>
              <a:buSzPts val="1200"/>
              <a:buFont typeface="Arial"/>
              <a:buChar char="•"/>
            </a:pPr>
            <a:r>
              <a:rPr lang="en-US" dirty="0"/>
              <a:t>Prioritize supply needs based on the data analytics.</a:t>
            </a:r>
          </a:p>
          <a:p>
            <a:pPr marL="171450" lvl="0" indent="-171450" algn="l" rtl="0">
              <a:lnSpc>
                <a:spcPct val="100000"/>
              </a:lnSpc>
              <a:spcBef>
                <a:spcPts val="0"/>
              </a:spcBef>
              <a:spcAft>
                <a:spcPts val="0"/>
              </a:spcAft>
              <a:buClr>
                <a:schemeClr val="dk1"/>
              </a:buClr>
              <a:buSzPts val="1200"/>
              <a:buFont typeface="Arial"/>
              <a:buChar char="•"/>
            </a:pPr>
            <a:r>
              <a:rPr lang="en-US" dirty="0"/>
              <a:t>Alert partners of pending supply imbalances.</a:t>
            </a:r>
          </a:p>
          <a:p>
            <a:pPr marL="171450" lvl="0" indent="-171450" algn="l" rtl="0">
              <a:lnSpc>
                <a:spcPct val="100000"/>
              </a:lnSpc>
              <a:spcBef>
                <a:spcPts val="0"/>
              </a:spcBef>
              <a:spcAft>
                <a:spcPts val="0"/>
              </a:spcAft>
              <a:buClr>
                <a:schemeClr val="dk1"/>
              </a:buClr>
              <a:buSzPts val="1200"/>
              <a:buFont typeface="Arial"/>
              <a:buChar char="•"/>
            </a:pPr>
            <a:r>
              <a:rPr lang="en-US" dirty="0"/>
              <a:t>Coordinate with partners to take action and mitigate pending concerns. </a:t>
            </a:r>
          </a:p>
          <a:p>
            <a:endParaRPr lang="en-US" dirty="0"/>
          </a:p>
        </p:txBody>
      </p:sp>
      <p:sp>
        <p:nvSpPr>
          <p:cNvPr id="4" name="Slide Number Placeholder 3"/>
          <p:cNvSpPr>
            <a:spLocks noGrp="1"/>
          </p:cNvSpPr>
          <p:nvPr>
            <p:ph type="sldNum" sz="quarter" idx="5"/>
          </p:nvPr>
        </p:nvSpPr>
        <p:spPr/>
        <p:txBody>
          <a:bodyPr/>
          <a:lstStyle/>
          <a:p>
            <a:fld id="{B08128C5-6CBB-4835-A9AF-2D7EE4334E18}" type="slidenum">
              <a:rPr lang="en-US" smtClean="0"/>
              <a:t>5</a:t>
            </a:fld>
            <a:endParaRPr lang="en-US"/>
          </a:p>
        </p:txBody>
      </p:sp>
    </p:spTree>
    <p:extLst>
      <p:ext uri="{BB962C8B-B14F-4D97-AF65-F5344CB8AC3E}">
        <p14:creationId xmlns:p14="http://schemas.microsoft.com/office/powerpoint/2010/main" val="36566490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lnSpc>
                <a:spcPct val="100000"/>
              </a:lnSpc>
              <a:spcBef>
                <a:spcPts val="0"/>
              </a:spcBef>
              <a:spcAft>
                <a:spcPts val="0"/>
              </a:spcAft>
              <a:buClr>
                <a:schemeClr val="dk1"/>
              </a:buClr>
              <a:buSzPts val="1200"/>
              <a:buFont typeface="Calibri"/>
              <a:buNone/>
            </a:pPr>
            <a:r>
              <a:rPr lang="en-US" dirty="0"/>
              <a:t>The VAN is</a:t>
            </a:r>
            <a:r>
              <a:rPr lang="en-US" dirty="0">
                <a:solidFill>
                  <a:srgbClr val="000000"/>
                </a:solidFill>
              </a:rPr>
              <a:t> a community initiative managed by the </a:t>
            </a:r>
            <a:r>
              <a:rPr lang="en-US" dirty="0"/>
              <a:t>Reproductive Health Supplies Coalition (RHSC, or Coalition). </a:t>
            </a:r>
          </a:p>
          <a:p>
            <a:pPr marL="0" marR="0" lvl="0" indent="0" algn="l" rtl="0">
              <a:lnSpc>
                <a:spcPct val="100000"/>
              </a:lnSpc>
              <a:spcBef>
                <a:spcPts val="0"/>
              </a:spcBef>
              <a:spcAft>
                <a:spcPts val="0"/>
              </a:spcAft>
              <a:buClr>
                <a:schemeClr val="dk1"/>
              </a:buClr>
              <a:buSzPts val="1200"/>
              <a:buFont typeface="Calibri"/>
              <a:buNone/>
            </a:pPr>
            <a:endParaRPr lang="en-US" dirty="0"/>
          </a:p>
          <a:p>
            <a:pPr marL="0" marR="0" lvl="0" indent="0" algn="l" rtl="0">
              <a:lnSpc>
                <a:spcPct val="100000"/>
              </a:lnSpc>
              <a:spcBef>
                <a:spcPts val="0"/>
              </a:spcBef>
              <a:spcAft>
                <a:spcPts val="0"/>
              </a:spcAft>
              <a:buClr>
                <a:schemeClr val="dk1"/>
              </a:buClr>
              <a:buSzPts val="1200"/>
              <a:buFont typeface="Calibri"/>
              <a:buNone/>
            </a:pPr>
            <a:r>
              <a:rPr lang="en-US" dirty="0"/>
              <a:t>The RHSC is focused on enabling countries to ensure they can access and use affordable, high-quality RH supplies.</a:t>
            </a:r>
          </a:p>
          <a:p>
            <a:pPr marL="0" lvl="0" indent="0" algn="l" rtl="0">
              <a:lnSpc>
                <a:spcPct val="100000"/>
              </a:lnSpc>
              <a:spcBef>
                <a:spcPts val="0"/>
              </a:spcBef>
              <a:spcAft>
                <a:spcPts val="0"/>
              </a:spcAft>
              <a:buSzPts val="1400"/>
              <a:buNone/>
            </a:pPr>
            <a:endParaRPr lang="en-US" sz="1200" b="0"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en-US" dirty="0"/>
              <a:t>As a neutral convening partner, the Coalition</a:t>
            </a:r>
            <a:r>
              <a:rPr lang="en-US" sz="1200" b="0" dirty="0">
                <a:solidFill>
                  <a:schemeClr val="dk1"/>
                </a:solidFill>
                <a:latin typeface="Calibri"/>
                <a:ea typeface="Calibri"/>
                <a:cs typeface="Calibri"/>
                <a:sym typeface="Calibri"/>
              </a:rPr>
              <a:t> brings the RH community together to identify and collaborate on innovative solutions to RH commodity concerns. </a:t>
            </a:r>
            <a:r>
              <a:rPr lang="en-US" dirty="0"/>
              <a:t>More than </a:t>
            </a:r>
            <a:r>
              <a:rPr lang="en-US" sz="1200" b="0" dirty="0">
                <a:solidFill>
                  <a:schemeClr val="dk1"/>
                </a:solidFill>
                <a:latin typeface="Calibri"/>
                <a:ea typeface="Calibri"/>
                <a:cs typeface="Calibri"/>
                <a:sym typeface="Calibri"/>
              </a:rPr>
              <a:t>500 Coalition members (including many Ministries of Health) work together via various working groups and task forces to develop tools, share data, and facilitate informed decision-making.</a:t>
            </a:r>
            <a:endParaRPr lang="en-US" dirty="0"/>
          </a:p>
          <a:p>
            <a:pPr marL="0" lvl="0" indent="0" algn="l" rtl="0">
              <a:lnSpc>
                <a:spcPct val="100000"/>
              </a:lnSpc>
              <a:spcBef>
                <a:spcPts val="0"/>
              </a:spcBef>
              <a:spcAft>
                <a:spcPts val="0"/>
              </a:spcAft>
              <a:buSzPts val="1400"/>
              <a:buNone/>
            </a:pPr>
            <a:endParaRPr lang="en-US" sz="1200" b="0"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r>
              <a:rPr lang="en-US" dirty="0"/>
              <a:t>In 2016, members of the RH community asked the Coalition to manage implementation of the VAN, knowing that the Coalition could leverage its successful track record, member commitment, and global visibility to create a transformative data network for RH supply chain </a:t>
            </a:r>
            <a:r>
              <a:rPr lang="en-US" dirty="0" err="1"/>
              <a:t>management.</a:t>
            </a:r>
            <a:r>
              <a:rPr lang="en-US" sz="1800" b="0" dirty="0" err="1">
                <a:solidFill>
                  <a:srgbClr val="FFFFFF"/>
                </a:solidFill>
                <a:latin typeface="Trebuchet MS"/>
                <a:ea typeface="Trebuchet MS"/>
                <a:cs typeface="Trebuchet MS"/>
                <a:sym typeface="Trebuchet MS"/>
              </a:rPr>
              <a:t>The</a:t>
            </a:r>
            <a:r>
              <a:rPr lang="en-US" sz="1800" b="0" dirty="0">
                <a:solidFill>
                  <a:srgbClr val="FFFFFF"/>
                </a:solidFill>
                <a:latin typeface="Trebuchet MS"/>
                <a:ea typeface="Trebuchet MS"/>
                <a:cs typeface="Trebuchet MS"/>
                <a:sym typeface="Trebuchet MS"/>
              </a:rPr>
              <a:t> VAN is meant to bring together people, processes, policy, and technology to transform the way our community makes supply chain decisions. </a:t>
            </a:r>
            <a:r>
              <a:rPr lang="en-US" sz="1800" b="0" dirty="0">
                <a:latin typeface="Quattrocento Sans"/>
                <a:ea typeface="Quattrocento Sans"/>
                <a:cs typeface="Quattrocento Sans"/>
                <a:sym typeface="Quattrocento Sans"/>
              </a:rPr>
              <a:t>.</a:t>
            </a:r>
            <a:endParaRPr lang="en-US" sz="1800" b="0" dirty="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Calibri"/>
              <a:buNone/>
            </a:pPr>
            <a:endParaRPr lang="en-US" dirty="0"/>
          </a:p>
          <a:p>
            <a:endParaRPr lang="en-US" dirty="0"/>
          </a:p>
        </p:txBody>
      </p:sp>
      <p:sp>
        <p:nvSpPr>
          <p:cNvPr id="4" name="Slide Number Placeholder 3"/>
          <p:cNvSpPr>
            <a:spLocks noGrp="1"/>
          </p:cNvSpPr>
          <p:nvPr>
            <p:ph type="sldNum" sz="quarter" idx="5"/>
          </p:nvPr>
        </p:nvSpPr>
        <p:spPr/>
        <p:txBody>
          <a:bodyPr/>
          <a:lstStyle/>
          <a:p>
            <a:fld id="{B08128C5-6CBB-4835-A9AF-2D7EE4334E18}" type="slidenum">
              <a:rPr lang="en-US" smtClean="0"/>
              <a:t>6</a:t>
            </a:fld>
            <a:endParaRPr lang="en-US"/>
          </a:p>
        </p:txBody>
      </p:sp>
    </p:spTree>
    <p:extLst>
      <p:ext uri="{BB962C8B-B14F-4D97-AF65-F5344CB8AC3E}">
        <p14:creationId xmlns:p14="http://schemas.microsoft.com/office/powerpoint/2010/main" val="32576984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400"/>
              <a:buNone/>
            </a:pPr>
            <a:r>
              <a:rPr lang="en-US" dirty="0"/>
              <a:t>The VAN offers members access to information like never before. Data from multiple trading partners is available in one platform, enabling members to more efficiently collaborate, better understand the condition of their supply chain, and rapidly resolve problems. </a:t>
            </a:r>
          </a:p>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r>
              <a:rPr lang="en-US" dirty="0"/>
              <a:t>Beyond the data visibility and analytics, members also have access to technical assistance from VAN Analysts, and importantly, the other members of the network. Establishment of a partner network within the VAN will help trading partners realize increased efficiencies as they can more easily communicate with one another and share data, concerns, and successes.</a:t>
            </a:r>
          </a:p>
          <a:p>
            <a:endParaRPr lang="en-US" dirty="0"/>
          </a:p>
        </p:txBody>
      </p:sp>
      <p:sp>
        <p:nvSpPr>
          <p:cNvPr id="4" name="Slide Number Placeholder 3"/>
          <p:cNvSpPr>
            <a:spLocks noGrp="1"/>
          </p:cNvSpPr>
          <p:nvPr>
            <p:ph type="sldNum" sz="quarter" idx="5"/>
          </p:nvPr>
        </p:nvSpPr>
        <p:spPr/>
        <p:txBody>
          <a:bodyPr/>
          <a:lstStyle/>
          <a:p>
            <a:fld id="{B08128C5-6CBB-4835-A9AF-2D7EE4334E18}" type="slidenum">
              <a:rPr lang="en-US" smtClean="0"/>
              <a:t>7</a:t>
            </a:fld>
            <a:endParaRPr lang="en-US"/>
          </a:p>
        </p:txBody>
      </p:sp>
    </p:spTree>
    <p:extLst>
      <p:ext uri="{BB962C8B-B14F-4D97-AF65-F5344CB8AC3E}">
        <p14:creationId xmlns:p14="http://schemas.microsoft.com/office/powerpoint/2010/main" val="41887242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section provides more detail on how the VAN helps members work better together. </a:t>
            </a:r>
          </a:p>
          <a:p>
            <a:endParaRPr lang="en-US" dirty="0"/>
          </a:p>
        </p:txBody>
      </p:sp>
      <p:sp>
        <p:nvSpPr>
          <p:cNvPr id="4" name="Slide Number Placeholder 3"/>
          <p:cNvSpPr>
            <a:spLocks noGrp="1"/>
          </p:cNvSpPr>
          <p:nvPr>
            <p:ph type="sldNum" sz="quarter" idx="5"/>
          </p:nvPr>
        </p:nvSpPr>
        <p:spPr/>
        <p:txBody>
          <a:bodyPr/>
          <a:lstStyle/>
          <a:p>
            <a:fld id="{B08128C5-6CBB-4835-A9AF-2D7EE4334E18}" type="slidenum">
              <a:rPr lang="en-US" smtClean="0"/>
              <a:t>8</a:t>
            </a:fld>
            <a:endParaRPr lang="en-US"/>
          </a:p>
        </p:txBody>
      </p:sp>
    </p:spTree>
    <p:extLst>
      <p:ext uri="{BB962C8B-B14F-4D97-AF65-F5344CB8AC3E}">
        <p14:creationId xmlns:p14="http://schemas.microsoft.com/office/powerpoint/2010/main" val="28702565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Clr>
                <a:schemeClr val="dk1"/>
              </a:buClr>
              <a:buSzPts val="1200"/>
              <a:buFont typeface="Calibri"/>
              <a:buNone/>
            </a:pPr>
            <a:r>
              <a:rPr lang="en-US" dirty="0"/>
              <a:t>While it can be easy to think of the VAN as just another tool or system, it goes beyond that. The VAN is not just a technology fix, rather, technology is there to empower the people and processes and facilitate alignment among members.  </a:t>
            </a:r>
          </a:p>
          <a:p>
            <a:pPr marL="0" lvl="0" indent="0" algn="l" rtl="0">
              <a:lnSpc>
                <a:spcPct val="100000"/>
              </a:lnSpc>
              <a:spcBef>
                <a:spcPts val="0"/>
              </a:spcBef>
              <a:spcAft>
                <a:spcPts val="0"/>
              </a:spcAft>
              <a:buClr>
                <a:schemeClr val="dk1"/>
              </a:buClr>
              <a:buSzPts val="1200"/>
              <a:buFont typeface="Calibri"/>
              <a:buNone/>
            </a:pPr>
            <a:endParaRPr lang="en-US" dirty="0"/>
          </a:p>
          <a:p>
            <a:pPr marL="0" lvl="0" indent="0" algn="l" rtl="0">
              <a:lnSpc>
                <a:spcPct val="100000"/>
              </a:lnSpc>
              <a:spcBef>
                <a:spcPts val="0"/>
              </a:spcBef>
              <a:spcAft>
                <a:spcPts val="0"/>
              </a:spcAft>
              <a:buClr>
                <a:schemeClr val="dk1"/>
              </a:buClr>
              <a:buSzPts val="1200"/>
              <a:buFont typeface="Calibri"/>
              <a:buNone/>
            </a:pPr>
            <a:r>
              <a:rPr lang="en-US" dirty="0"/>
              <a:t>As described in the slide, the words of the VAN goal align to each of the four quadrants of the VAN conceptual framework (graphic on the right).  </a:t>
            </a:r>
          </a:p>
          <a:p>
            <a:pPr marL="171450" lvl="0" indent="-171450" algn="l" rtl="0">
              <a:lnSpc>
                <a:spcPct val="100000"/>
              </a:lnSpc>
              <a:spcBef>
                <a:spcPts val="0"/>
              </a:spcBef>
              <a:spcAft>
                <a:spcPts val="0"/>
              </a:spcAft>
              <a:buClr>
                <a:schemeClr val="dk1"/>
              </a:buClr>
              <a:buSzPts val="1200"/>
              <a:buFont typeface="Arial"/>
              <a:buChar char="•"/>
            </a:pPr>
            <a:r>
              <a:rPr lang="en-US" dirty="0"/>
              <a:t>Doing things better/easier is where the technology part comes in.  </a:t>
            </a:r>
          </a:p>
          <a:p>
            <a:pPr marL="171450" lvl="0" indent="-171450" algn="l" rtl="0">
              <a:lnSpc>
                <a:spcPct val="100000"/>
              </a:lnSpc>
              <a:spcBef>
                <a:spcPts val="0"/>
              </a:spcBef>
              <a:spcAft>
                <a:spcPts val="0"/>
              </a:spcAft>
              <a:buClr>
                <a:schemeClr val="dk1"/>
              </a:buClr>
              <a:buSzPts val="1200"/>
              <a:buFont typeface="Arial"/>
              <a:buChar char="•"/>
            </a:pPr>
            <a:r>
              <a:rPr lang="en-US" dirty="0"/>
              <a:t>Aggregating data is where we need processes around data management.  </a:t>
            </a:r>
          </a:p>
          <a:p>
            <a:pPr marL="171450" lvl="0" indent="-171450" algn="l" rtl="0">
              <a:lnSpc>
                <a:spcPct val="100000"/>
              </a:lnSpc>
              <a:spcBef>
                <a:spcPts val="0"/>
              </a:spcBef>
              <a:spcAft>
                <a:spcPts val="0"/>
              </a:spcAft>
              <a:buClr>
                <a:schemeClr val="dk1"/>
              </a:buClr>
              <a:buSzPts val="1200"/>
              <a:buFont typeface="Arial"/>
              <a:buChar char="•"/>
            </a:pPr>
            <a:r>
              <a:rPr lang="en-US" dirty="0"/>
              <a:t>Sharing is where policy comes in, especially around data sharing.  </a:t>
            </a:r>
          </a:p>
          <a:p>
            <a:pPr marL="171450" lvl="0" indent="-171450" algn="l" rtl="0">
              <a:lnSpc>
                <a:spcPct val="100000"/>
              </a:lnSpc>
              <a:spcBef>
                <a:spcPts val="0"/>
              </a:spcBef>
              <a:spcAft>
                <a:spcPts val="0"/>
              </a:spcAft>
              <a:buClr>
                <a:schemeClr val="dk1"/>
              </a:buClr>
              <a:buSzPts val="1200"/>
              <a:buFont typeface="Arial"/>
              <a:buChar char="•"/>
            </a:pPr>
            <a:r>
              <a:rPr lang="en-US" dirty="0"/>
              <a:t>Aligning is the important work of linking the people that are the supply chain actors who make up the network of the VAN.</a:t>
            </a:r>
          </a:p>
          <a:p>
            <a:pPr marL="0" lvl="0" indent="0" algn="l" rtl="0">
              <a:lnSpc>
                <a:spcPct val="100000"/>
              </a:lnSpc>
              <a:spcBef>
                <a:spcPts val="0"/>
              </a:spcBef>
              <a:spcAft>
                <a:spcPts val="0"/>
              </a:spcAft>
              <a:buClr>
                <a:schemeClr val="dk1"/>
              </a:buClr>
              <a:buSzPts val="1200"/>
              <a:buFont typeface="Calibri"/>
              <a:buNone/>
            </a:pPr>
            <a:endParaRPr lang="en-US" dirty="0"/>
          </a:p>
          <a:p>
            <a:pPr marL="0" lvl="0" indent="0" algn="l" rtl="0">
              <a:lnSpc>
                <a:spcPct val="100000"/>
              </a:lnSpc>
              <a:spcBef>
                <a:spcPts val="0"/>
              </a:spcBef>
              <a:spcAft>
                <a:spcPts val="0"/>
              </a:spcAft>
              <a:buClr>
                <a:schemeClr val="dk1"/>
              </a:buClr>
              <a:buSzPts val="1200"/>
              <a:buFont typeface="Calibri"/>
              <a:buNone/>
            </a:pPr>
            <a:endParaRPr lang="en-US" dirty="0"/>
          </a:p>
          <a:p>
            <a:endParaRPr lang="en-US" dirty="0"/>
          </a:p>
        </p:txBody>
      </p:sp>
      <p:sp>
        <p:nvSpPr>
          <p:cNvPr id="4" name="Slide Number Placeholder 3"/>
          <p:cNvSpPr>
            <a:spLocks noGrp="1"/>
          </p:cNvSpPr>
          <p:nvPr>
            <p:ph type="sldNum" sz="quarter" idx="5"/>
          </p:nvPr>
        </p:nvSpPr>
        <p:spPr/>
        <p:txBody>
          <a:bodyPr/>
          <a:lstStyle/>
          <a:p>
            <a:fld id="{B08128C5-6CBB-4835-A9AF-2D7EE4334E18}" type="slidenum">
              <a:rPr lang="en-US" smtClean="0"/>
              <a:t>9</a:t>
            </a:fld>
            <a:endParaRPr lang="en-US"/>
          </a:p>
        </p:txBody>
      </p:sp>
    </p:spTree>
    <p:extLst>
      <p:ext uri="{BB962C8B-B14F-4D97-AF65-F5344CB8AC3E}">
        <p14:creationId xmlns:p14="http://schemas.microsoft.com/office/powerpoint/2010/main" val="31915728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lnSpc>
                <a:spcPct val="100000"/>
              </a:lnSpc>
              <a:spcBef>
                <a:spcPts val="0"/>
              </a:spcBef>
              <a:spcAft>
                <a:spcPts val="0"/>
              </a:spcAft>
              <a:buClr>
                <a:schemeClr val="dk1"/>
              </a:buClr>
              <a:buSzPts val="1200"/>
              <a:buFont typeface="Calibri"/>
              <a:buNone/>
            </a:pPr>
            <a:r>
              <a:rPr lang="en-US" dirty="0"/>
              <a:t>Before the VAN (on the left), trading partners established their own singular connections with one another, everyone connecting to everyone else independently with limited visibility between these connections and limited collaborative decision-making. </a:t>
            </a:r>
          </a:p>
          <a:p>
            <a:pPr marL="0" marR="0" lvl="0" indent="0" algn="l" rtl="0">
              <a:lnSpc>
                <a:spcPct val="100000"/>
              </a:lnSpc>
              <a:spcBef>
                <a:spcPts val="0"/>
              </a:spcBef>
              <a:spcAft>
                <a:spcPts val="0"/>
              </a:spcAft>
              <a:buClr>
                <a:schemeClr val="dk1"/>
              </a:buClr>
              <a:buSzPts val="1200"/>
              <a:buFont typeface="Calibri"/>
              <a:buNone/>
            </a:pPr>
            <a:endParaRPr lang="en-US" dirty="0"/>
          </a:p>
          <a:p>
            <a:pPr marL="0" marR="0" lvl="0" indent="0" algn="l" rtl="0">
              <a:lnSpc>
                <a:spcPct val="100000"/>
              </a:lnSpc>
              <a:spcBef>
                <a:spcPts val="0"/>
              </a:spcBef>
              <a:spcAft>
                <a:spcPts val="0"/>
              </a:spcAft>
              <a:buClr>
                <a:schemeClr val="dk1"/>
              </a:buClr>
              <a:buSzPts val="1200"/>
              <a:buFont typeface="Calibri"/>
              <a:buNone/>
            </a:pPr>
            <a:r>
              <a:rPr lang="en-US" dirty="0"/>
              <a:t>With the VAN (on th</a:t>
            </a:r>
            <a:r>
              <a:rPr lang="en-US" dirty="0">
                <a:solidFill>
                  <a:srgbClr val="000000"/>
                </a:solidFill>
              </a:rPr>
              <a:t>e right), the vision is t</a:t>
            </a:r>
            <a:r>
              <a:rPr lang="en-US" dirty="0"/>
              <a:t>hat supply chain players will connect via a robust, virtual platform (i.e., the VAN) where they see the same data, enabling them to make supply chain decisions together. </a:t>
            </a:r>
          </a:p>
          <a:p>
            <a:pPr marL="0" marR="0" lvl="0" indent="0" algn="l" rtl="0">
              <a:lnSpc>
                <a:spcPct val="100000"/>
              </a:lnSpc>
              <a:spcBef>
                <a:spcPts val="0"/>
              </a:spcBef>
              <a:spcAft>
                <a:spcPts val="0"/>
              </a:spcAft>
              <a:buClr>
                <a:schemeClr val="dk1"/>
              </a:buClr>
              <a:buSzPts val="1200"/>
              <a:buFont typeface="Calibri"/>
              <a:buNone/>
            </a:pPr>
            <a:endParaRPr lang="en-US" dirty="0"/>
          </a:p>
          <a:p>
            <a:pPr marL="0" lvl="0" indent="0" algn="l" rtl="0">
              <a:lnSpc>
                <a:spcPct val="100000"/>
              </a:lnSpc>
              <a:spcBef>
                <a:spcPts val="0"/>
              </a:spcBef>
              <a:spcAft>
                <a:spcPts val="0"/>
              </a:spcAft>
              <a:buSzPts val="1400"/>
              <a:buNone/>
            </a:pPr>
            <a:endParaRPr lang="en-US" dirty="0"/>
          </a:p>
        </p:txBody>
      </p:sp>
      <p:sp>
        <p:nvSpPr>
          <p:cNvPr id="4" name="Slide Number Placeholder 3"/>
          <p:cNvSpPr>
            <a:spLocks noGrp="1"/>
          </p:cNvSpPr>
          <p:nvPr>
            <p:ph type="sldNum" sz="quarter" idx="5"/>
          </p:nvPr>
        </p:nvSpPr>
        <p:spPr/>
        <p:txBody>
          <a:bodyPr/>
          <a:lstStyle/>
          <a:p>
            <a:fld id="{B08128C5-6CBB-4835-A9AF-2D7EE4334E18}" type="slidenum">
              <a:rPr lang="en-US" smtClean="0"/>
              <a:t>10</a:t>
            </a:fld>
            <a:endParaRPr lang="en-US"/>
          </a:p>
        </p:txBody>
      </p:sp>
    </p:spTree>
    <p:extLst>
      <p:ext uri="{BB962C8B-B14F-4D97-AF65-F5344CB8AC3E}">
        <p14:creationId xmlns:p14="http://schemas.microsoft.com/office/powerpoint/2010/main" val="37005294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lnSpc>
                <a:spcPct val="100000"/>
              </a:lnSpc>
              <a:spcBef>
                <a:spcPts val="0"/>
              </a:spcBef>
              <a:spcAft>
                <a:spcPts val="0"/>
              </a:spcAft>
              <a:buClr>
                <a:schemeClr val="dk1"/>
              </a:buClr>
              <a:buSzPts val="1400"/>
              <a:buFont typeface="Calibri"/>
              <a:buNone/>
            </a:pPr>
            <a:r>
              <a:rPr lang="en-US" b="0" dirty="0">
                <a:solidFill>
                  <a:srgbClr val="000000"/>
                </a:solidFill>
                <a:latin typeface="Calibri"/>
                <a:ea typeface="Calibri"/>
                <a:cs typeface="Calibri"/>
                <a:sym typeface="Calibri"/>
              </a:rPr>
              <a:t>In addition to bringing trading partners together to realize efficiencies in collaboration and decision-making, the VAN also merges previously siloed tools and processes into one platform, making data entry and analysis more accurate and efficient.</a:t>
            </a:r>
            <a:endParaRPr lang="en-US" dirty="0">
              <a:solidFill>
                <a:srgbClr val="000000"/>
              </a:solidFill>
            </a:endParaRPr>
          </a:p>
          <a:p>
            <a:pPr marL="0" marR="0" lvl="0" indent="0" algn="l" rtl="0">
              <a:lnSpc>
                <a:spcPct val="100000"/>
              </a:lnSpc>
              <a:spcBef>
                <a:spcPts val="0"/>
              </a:spcBef>
              <a:spcAft>
                <a:spcPts val="0"/>
              </a:spcAft>
              <a:buClr>
                <a:schemeClr val="dk1"/>
              </a:buClr>
              <a:buSzPts val="1400"/>
              <a:buFont typeface="Calibri"/>
              <a:buNone/>
            </a:pPr>
            <a:endParaRPr lang="en-US" b="0"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400"/>
              <a:buFont typeface="Calibri"/>
              <a:buNone/>
            </a:pPr>
            <a:r>
              <a:rPr lang="en-US" b="0" dirty="0">
                <a:solidFill>
                  <a:srgbClr val="000000"/>
                </a:solidFill>
                <a:latin typeface="Calibri"/>
                <a:ea typeface="Calibri"/>
                <a:cs typeface="Calibri"/>
                <a:sym typeface="Calibri"/>
              </a:rPr>
              <a:t>Historically, the Reproductive Health Interchange (RHI) was developed to tell us who had purchased commodities and how much they bought.  The PPMR gave us information on country stock levels. The Coordinated Assistance for Reproductive Health Supplies (</a:t>
            </a:r>
            <a:r>
              <a:rPr lang="en-US" b="0" dirty="0" err="1">
                <a:solidFill>
                  <a:srgbClr val="000000"/>
                </a:solidFill>
                <a:latin typeface="Calibri"/>
                <a:ea typeface="Calibri"/>
                <a:cs typeface="Calibri"/>
                <a:sym typeface="Calibri"/>
              </a:rPr>
              <a:t>CARhs</a:t>
            </a:r>
            <a:r>
              <a:rPr lang="en-US" b="0" dirty="0">
                <a:solidFill>
                  <a:srgbClr val="000000"/>
                </a:solidFill>
                <a:latin typeface="Calibri"/>
                <a:ea typeface="Calibri"/>
                <a:cs typeface="Calibri"/>
                <a:sym typeface="Calibri"/>
              </a:rPr>
              <a:t>) group and Coordinated Supply Planning (CSP) group worked with countries to respond to or proactively prevent in-country stock imbalances.</a:t>
            </a:r>
          </a:p>
          <a:p>
            <a:pPr marL="0" marR="0" lvl="0" indent="0" algn="l" rtl="0">
              <a:lnSpc>
                <a:spcPct val="100000"/>
              </a:lnSpc>
              <a:spcBef>
                <a:spcPts val="0"/>
              </a:spcBef>
              <a:spcAft>
                <a:spcPts val="0"/>
              </a:spcAft>
              <a:buClr>
                <a:schemeClr val="dk1"/>
              </a:buClr>
              <a:buSzPts val="1400"/>
              <a:buFont typeface="Calibri"/>
              <a:buNone/>
            </a:pPr>
            <a:endParaRPr lang="en-US" b="0"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Calibri"/>
              <a:buNone/>
            </a:pPr>
            <a:r>
              <a:rPr lang="en-US" dirty="0">
                <a:solidFill>
                  <a:srgbClr val="000000"/>
                </a:solidFill>
              </a:rPr>
              <a:t>While these tools and processes helped supply partners understand the environment, they didn’t provide a comprehensive view. The technology was becoming outdated, systems were often siloed and duplicative, data standards were lacking, and the range of trading partners were becoming increasingly complex. </a:t>
            </a:r>
          </a:p>
          <a:p>
            <a:pPr marL="0" marR="0" lvl="0" indent="0" algn="l" rtl="0">
              <a:lnSpc>
                <a:spcPct val="100000"/>
              </a:lnSpc>
              <a:spcBef>
                <a:spcPts val="0"/>
              </a:spcBef>
              <a:spcAft>
                <a:spcPts val="0"/>
              </a:spcAft>
              <a:buClr>
                <a:schemeClr val="dk1"/>
              </a:buClr>
              <a:buSzPts val="1400"/>
              <a:buFont typeface="Calibri"/>
              <a:buNone/>
            </a:pPr>
            <a:endParaRPr lang="en-US" dirty="0">
              <a:solidFill>
                <a:srgbClr val="000000"/>
              </a:solidFill>
            </a:endParaRPr>
          </a:p>
          <a:p>
            <a:pPr marL="0" marR="0" lvl="0" indent="0" algn="l" rtl="0">
              <a:lnSpc>
                <a:spcPct val="100000"/>
              </a:lnSpc>
              <a:spcBef>
                <a:spcPts val="0"/>
              </a:spcBef>
              <a:spcAft>
                <a:spcPts val="0"/>
              </a:spcAft>
              <a:buClr>
                <a:srgbClr val="000000"/>
              </a:buClr>
              <a:buSzPts val="1400"/>
              <a:buFont typeface="Calibri"/>
              <a:buNone/>
            </a:pPr>
            <a:r>
              <a:rPr lang="en-US" dirty="0">
                <a:solidFill>
                  <a:srgbClr val="000000"/>
                </a:solidFill>
              </a:rPr>
              <a:t>To facilitate easier interaction between trading partners and allow for a more holistic view of supply data, the community called for a singular effort that would migrate previous processes and tools onto </a:t>
            </a:r>
            <a:r>
              <a:rPr lang="en-US" dirty="0">
                <a:solidFill>
                  <a:srgbClr val="000000"/>
                </a:solidFill>
                <a:latin typeface="Calibri"/>
                <a:ea typeface="Calibri"/>
                <a:cs typeface="Calibri"/>
                <a:sym typeface="Calibri"/>
              </a:rPr>
              <a:t>a more robust, virtual, collaborative platform where supply chain players c</a:t>
            </a:r>
            <a:r>
              <a:rPr lang="en-US" dirty="0">
                <a:solidFill>
                  <a:srgbClr val="000000"/>
                </a:solidFill>
              </a:rPr>
              <a:t>ould</a:t>
            </a:r>
            <a:r>
              <a:rPr lang="en-US" dirty="0">
                <a:solidFill>
                  <a:srgbClr val="000000"/>
                </a:solidFill>
                <a:latin typeface="Calibri"/>
                <a:ea typeface="Calibri"/>
                <a:cs typeface="Calibri"/>
                <a:sym typeface="Calibri"/>
              </a:rPr>
              <a:t> see data and make supply chain decisions together</a:t>
            </a:r>
            <a:r>
              <a:rPr lang="en-US" b="0" dirty="0">
                <a:solidFill>
                  <a:srgbClr val="000000"/>
                </a:solidFill>
                <a:latin typeface="Calibri"/>
                <a:ea typeface="Calibri"/>
                <a:cs typeface="Calibri"/>
                <a:sym typeface="Calibri"/>
              </a:rPr>
              <a:t>. The VAN was designed to meet this call.</a:t>
            </a:r>
            <a:endParaRPr lang="en-US" dirty="0">
              <a:solidFill>
                <a:srgbClr val="000000"/>
              </a:solidFill>
            </a:endParaRPr>
          </a:p>
          <a:p>
            <a:pPr marL="0" marR="0" lvl="0" indent="0" algn="l" rtl="0">
              <a:lnSpc>
                <a:spcPct val="100000"/>
              </a:lnSpc>
              <a:spcBef>
                <a:spcPts val="0"/>
              </a:spcBef>
              <a:spcAft>
                <a:spcPts val="0"/>
              </a:spcAft>
              <a:buClr>
                <a:schemeClr val="dk1"/>
              </a:buClr>
              <a:buSzPts val="1300"/>
              <a:buFont typeface="Calibri"/>
              <a:buNone/>
            </a:pPr>
            <a:endParaRPr lang="en-US" b="0"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300"/>
              <a:buFont typeface="Calibri"/>
              <a:buNone/>
            </a:pPr>
            <a:r>
              <a:rPr lang="en-US" dirty="0">
                <a:solidFill>
                  <a:srgbClr val="000000"/>
                </a:solidFill>
              </a:rPr>
              <a:t>The PPMR, flagged in the graphic above,</a:t>
            </a:r>
            <a:r>
              <a:rPr lang="en-US" b="0" dirty="0">
                <a:solidFill>
                  <a:srgbClr val="000000"/>
                </a:solidFill>
                <a:latin typeface="Calibri"/>
                <a:ea typeface="Calibri"/>
                <a:cs typeface="Calibri"/>
                <a:sym typeface="Calibri"/>
              </a:rPr>
              <a:t> is the last of these previous tools to migrate to the VAN platform. </a:t>
            </a:r>
            <a:endParaRPr lang="en-US" dirty="0">
              <a:solidFill>
                <a:srgbClr val="000000"/>
              </a:solidFill>
              <a:latin typeface="Calibri"/>
              <a:ea typeface="Calibri"/>
              <a:cs typeface="Calibri"/>
              <a:sym typeface="Calibri"/>
            </a:endParaRPr>
          </a:p>
        </p:txBody>
      </p:sp>
      <p:sp>
        <p:nvSpPr>
          <p:cNvPr id="4" name="Slide Number Placeholder 3"/>
          <p:cNvSpPr>
            <a:spLocks noGrp="1"/>
          </p:cNvSpPr>
          <p:nvPr>
            <p:ph type="sldNum" sz="quarter" idx="5"/>
          </p:nvPr>
        </p:nvSpPr>
        <p:spPr/>
        <p:txBody>
          <a:bodyPr/>
          <a:lstStyle/>
          <a:p>
            <a:fld id="{B08128C5-6CBB-4835-A9AF-2D7EE4334E18}" type="slidenum">
              <a:rPr lang="en-US" smtClean="0"/>
              <a:t>11</a:t>
            </a:fld>
            <a:endParaRPr lang="en-US"/>
          </a:p>
        </p:txBody>
      </p:sp>
    </p:spTree>
    <p:extLst>
      <p:ext uri="{BB962C8B-B14F-4D97-AF65-F5344CB8AC3E}">
        <p14:creationId xmlns:p14="http://schemas.microsoft.com/office/powerpoint/2010/main" val="26536292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400"/>
              <a:buNone/>
            </a:pPr>
            <a:r>
              <a:rPr lang="en-US" dirty="0"/>
              <a:t>This section provides information on current VAN membership, governance, and usage.</a:t>
            </a:r>
          </a:p>
        </p:txBody>
      </p:sp>
      <p:sp>
        <p:nvSpPr>
          <p:cNvPr id="4" name="Slide Number Placeholder 3"/>
          <p:cNvSpPr>
            <a:spLocks noGrp="1"/>
          </p:cNvSpPr>
          <p:nvPr>
            <p:ph type="sldNum" sz="quarter" idx="5"/>
          </p:nvPr>
        </p:nvSpPr>
        <p:spPr/>
        <p:txBody>
          <a:bodyPr/>
          <a:lstStyle/>
          <a:p>
            <a:fld id="{B08128C5-6CBB-4835-A9AF-2D7EE4334E18}" type="slidenum">
              <a:rPr lang="en-US" smtClean="0"/>
              <a:t>12</a:t>
            </a:fld>
            <a:endParaRPr lang="en-US"/>
          </a:p>
        </p:txBody>
      </p:sp>
    </p:spTree>
    <p:extLst>
      <p:ext uri="{BB962C8B-B14F-4D97-AF65-F5344CB8AC3E}">
        <p14:creationId xmlns:p14="http://schemas.microsoft.com/office/powerpoint/2010/main" val="1444702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lnSpc>
                <a:spcPct val="100000"/>
              </a:lnSpc>
              <a:spcBef>
                <a:spcPts val="0"/>
              </a:spcBef>
              <a:spcAft>
                <a:spcPts val="0"/>
              </a:spcAft>
              <a:buClr>
                <a:srgbClr val="000000"/>
              </a:buClr>
              <a:buSzPts val="1400"/>
              <a:buFont typeface="Arial"/>
              <a:buNone/>
            </a:pPr>
            <a:r>
              <a:rPr lang="en-US" dirty="0"/>
              <a:t>The</a:t>
            </a:r>
            <a:r>
              <a:rPr lang="en-US" dirty="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14"/>
                  </a:ext>
                </a:extLst>
              </a:rPr>
              <a:t> VAN</a:t>
            </a:r>
            <a:r>
              <a:rPr lang="en-US" dirty="0"/>
              <a:t> is working closely with many organizations at the global and country levels. With over 140 individual users from 17 member institutions, the VAN has experienced significant growth since its launch in 2019. [Numbers current as of January 2021]</a:t>
            </a:r>
          </a:p>
          <a:p>
            <a:pPr marL="0" marR="0" lvl="0" indent="0" algn="l" rtl="0">
              <a:lnSpc>
                <a:spcPct val="100000"/>
              </a:lnSpc>
              <a:spcBef>
                <a:spcPts val="0"/>
              </a:spcBef>
              <a:spcAft>
                <a:spcPts val="0"/>
              </a:spcAft>
              <a:buClr>
                <a:srgbClr val="000000"/>
              </a:buClr>
              <a:buSzPts val="1400"/>
              <a:buFont typeface="Arial"/>
              <a:buNone/>
            </a:pPr>
            <a:endParaRPr lang="en-US" dirty="0"/>
          </a:p>
          <a:p>
            <a:pPr marL="0" marR="0" lvl="0" indent="0" algn="l" rtl="0">
              <a:lnSpc>
                <a:spcPct val="100000"/>
              </a:lnSpc>
              <a:spcBef>
                <a:spcPts val="0"/>
              </a:spcBef>
              <a:spcAft>
                <a:spcPts val="0"/>
              </a:spcAft>
              <a:buClr>
                <a:srgbClr val="000000"/>
              </a:buClr>
              <a:buSzPts val="1400"/>
              <a:buFont typeface="Arial"/>
              <a:buNone/>
            </a:pPr>
            <a:r>
              <a:rPr lang="en-US" dirty="0"/>
              <a:t>We are excited to add a number of new government partners to this list as the PPMR transition moves forward. </a:t>
            </a:r>
          </a:p>
          <a:p>
            <a:pPr marL="457200" marR="0" lvl="0" indent="-228600" algn="l" rtl="0">
              <a:lnSpc>
                <a:spcPct val="100000"/>
              </a:lnSpc>
              <a:spcBef>
                <a:spcPts val="0"/>
              </a:spcBef>
              <a:spcAft>
                <a:spcPts val="0"/>
              </a:spcAft>
              <a:buClr>
                <a:srgbClr val="000000"/>
              </a:buClr>
              <a:buSzPts val="1400"/>
              <a:buFont typeface="Arial"/>
              <a:buNone/>
            </a:pPr>
            <a:endParaRPr lang="en-US" dirty="0"/>
          </a:p>
          <a:p>
            <a:endParaRPr lang="en-US" dirty="0"/>
          </a:p>
        </p:txBody>
      </p:sp>
      <p:sp>
        <p:nvSpPr>
          <p:cNvPr id="4" name="Slide Number Placeholder 3"/>
          <p:cNvSpPr>
            <a:spLocks noGrp="1"/>
          </p:cNvSpPr>
          <p:nvPr>
            <p:ph type="sldNum" sz="quarter" idx="5"/>
          </p:nvPr>
        </p:nvSpPr>
        <p:spPr/>
        <p:txBody>
          <a:bodyPr/>
          <a:lstStyle/>
          <a:p>
            <a:fld id="{B08128C5-6CBB-4835-A9AF-2D7EE4334E18}" type="slidenum">
              <a:rPr lang="en-US" smtClean="0"/>
              <a:t>13</a:t>
            </a:fld>
            <a:endParaRPr lang="en-US"/>
          </a:p>
        </p:txBody>
      </p:sp>
    </p:spTree>
    <p:extLst>
      <p:ext uri="{BB962C8B-B14F-4D97-AF65-F5344CB8AC3E}">
        <p14:creationId xmlns:p14="http://schemas.microsoft.com/office/powerpoint/2010/main" val="16044835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lnSpc>
                <a:spcPct val="100000"/>
              </a:lnSpc>
              <a:spcBef>
                <a:spcPts val="0"/>
              </a:spcBef>
              <a:spcAft>
                <a:spcPts val="0"/>
              </a:spcAft>
              <a:buClr>
                <a:schemeClr val="dk1"/>
              </a:buClr>
              <a:buSzPts val="1200"/>
              <a:buFont typeface="Calibri"/>
              <a:buNone/>
            </a:pPr>
            <a:r>
              <a:rPr lang="en-US" dirty="0"/>
              <a:t>The VAN has a robust governance structure to establish decision-making processes across a large spectrum of supply chain players, and a set of policies or norms to manage that decision-making. </a:t>
            </a:r>
          </a:p>
          <a:p>
            <a:pPr marL="0" marR="0" lvl="0" indent="0" algn="l" rtl="0">
              <a:lnSpc>
                <a:spcPct val="100000"/>
              </a:lnSpc>
              <a:spcBef>
                <a:spcPts val="0"/>
              </a:spcBef>
              <a:spcAft>
                <a:spcPts val="0"/>
              </a:spcAft>
              <a:buClr>
                <a:schemeClr val="dk1"/>
              </a:buClr>
              <a:buSzPts val="1200"/>
              <a:buFont typeface="Calibri"/>
              <a:buNone/>
            </a:pPr>
            <a:endParaRPr lang="en-US" dirty="0"/>
          </a:p>
          <a:p>
            <a:pPr marL="0" marR="0" lvl="0" indent="0" algn="l" rtl="0">
              <a:lnSpc>
                <a:spcPct val="100000"/>
              </a:lnSpc>
              <a:spcBef>
                <a:spcPts val="0"/>
              </a:spcBef>
              <a:spcAft>
                <a:spcPts val="0"/>
              </a:spcAft>
              <a:buClr>
                <a:schemeClr val="dk1"/>
              </a:buClr>
              <a:buSzPts val="1200"/>
              <a:buFont typeface="Calibri"/>
              <a:buNone/>
            </a:pPr>
            <a:r>
              <a:rPr lang="en-US" dirty="0"/>
              <a:t>Since the VAN is not a single organization, there must be a governance structure that allows for the necessary collaboration and facilitates buy-in from all participants. The VAN governance model, based on that of the RHSC, solicits community input and acts on their behalf, is neutral, and makes decisions across a large community of practice.  </a:t>
            </a:r>
          </a:p>
          <a:p>
            <a:pPr marL="171450" marR="0" lvl="0" indent="-171450" algn="l" rtl="0">
              <a:lnSpc>
                <a:spcPct val="100000"/>
              </a:lnSpc>
              <a:spcBef>
                <a:spcPts val="0"/>
              </a:spcBef>
              <a:spcAft>
                <a:spcPts val="0"/>
              </a:spcAft>
              <a:buClr>
                <a:schemeClr val="dk1"/>
              </a:buClr>
              <a:buSzPts val="1200"/>
              <a:buFont typeface="Arial"/>
              <a:buChar char="•"/>
            </a:pPr>
            <a:r>
              <a:rPr lang="en-US" dirty="0"/>
              <a:t>Examples of key decisions include things like deciding on the data standards to use in the platform, making policy decisions/recommendations for data use, and setting the overall scope and vision of the VAN. </a:t>
            </a:r>
          </a:p>
          <a:p>
            <a:pPr marL="0" lvl="0" indent="0" algn="l" rtl="0">
              <a:lnSpc>
                <a:spcPct val="100000"/>
              </a:lnSpc>
              <a:spcBef>
                <a:spcPts val="0"/>
              </a:spcBef>
              <a:spcAft>
                <a:spcPts val="0"/>
              </a:spcAft>
              <a:buClr>
                <a:schemeClr val="dk1"/>
              </a:buClr>
              <a:buSzPts val="1200"/>
              <a:buFont typeface="Calibri"/>
              <a:buNone/>
            </a:pPr>
            <a:endParaRPr lang="en-US" dirty="0"/>
          </a:p>
          <a:p>
            <a:pPr marL="0" lvl="0" indent="0" algn="l" rtl="0">
              <a:lnSpc>
                <a:spcPct val="100000"/>
              </a:lnSpc>
              <a:spcBef>
                <a:spcPts val="0"/>
              </a:spcBef>
              <a:spcAft>
                <a:spcPts val="0"/>
              </a:spcAft>
              <a:buClr>
                <a:schemeClr val="dk1"/>
              </a:buClr>
              <a:buSzPts val="1200"/>
              <a:buFont typeface="Calibri"/>
              <a:buNone/>
            </a:pPr>
            <a:r>
              <a:rPr lang="en-US" dirty="0"/>
              <a:t>Steering Committee members include BMGF, FCDO, UNFPA, USAID, RHSC, and user representatives from GHSC-PSM, GHSC-TA, and JSI (as of January 2021). </a:t>
            </a:r>
          </a:p>
          <a:p>
            <a:pPr marL="0" lvl="0" indent="0" algn="l" rtl="0">
              <a:lnSpc>
                <a:spcPct val="100000"/>
              </a:lnSpc>
              <a:spcBef>
                <a:spcPts val="0"/>
              </a:spcBef>
              <a:spcAft>
                <a:spcPts val="0"/>
              </a:spcAft>
              <a:buClr>
                <a:schemeClr val="dk1"/>
              </a:buClr>
              <a:buSzPts val="1200"/>
              <a:buFont typeface="Calibri"/>
              <a:buNone/>
            </a:pPr>
            <a:endParaRPr lang="en-US" dirty="0"/>
          </a:p>
          <a:p>
            <a:pPr marL="0" lvl="0" indent="0" algn="l" rtl="0">
              <a:lnSpc>
                <a:spcPct val="100000"/>
              </a:lnSpc>
              <a:spcBef>
                <a:spcPts val="0"/>
              </a:spcBef>
              <a:spcAft>
                <a:spcPts val="0"/>
              </a:spcAft>
              <a:buClr>
                <a:schemeClr val="dk1"/>
              </a:buClr>
              <a:buSzPts val="1200"/>
              <a:buFont typeface="Calibri"/>
              <a:buNone/>
            </a:pPr>
            <a:r>
              <a:rPr lang="en-US" dirty="0"/>
              <a:t>More information on the evolution of the VAN governance structure can be found in the recently published Governance Case Study on the VAN website: </a:t>
            </a:r>
            <a:r>
              <a:rPr lang="en-US" u="sng" dirty="0">
                <a:solidFill>
                  <a:schemeClr val="hlink"/>
                </a:solidFill>
                <a:hlinkClick r:id="rId3"/>
              </a:rPr>
              <a:t>https://www.rhsupplies.org/uploads/tx_rhscpublications/GFPVAN-Case-Study-People.pdf</a:t>
            </a:r>
            <a:r>
              <a:rPr lang="en-US" dirty="0"/>
              <a:t>  </a:t>
            </a:r>
          </a:p>
          <a:p>
            <a:pPr marL="0" lvl="0" indent="0" algn="l" rtl="0">
              <a:lnSpc>
                <a:spcPct val="100000"/>
              </a:lnSpc>
              <a:spcBef>
                <a:spcPts val="0"/>
              </a:spcBef>
              <a:spcAft>
                <a:spcPts val="0"/>
              </a:spcAft>
              <a:buClr>
                <a:schemeClr val="dk1"/>
              </a:buClr>
              <a:buSzPts val="1200"/>
              <a:buFont typeface="Calibri"/>
              <a:buNone/>
            </a:pPr>
            <a:endParaRPr lang="en-US" dirty="0"/>
          </a:p>
          <a:p>
            <a:pPr marL="0" lvl="0" indent="0" algn="l" rtl="0">
              <a:lnSpc>
                <a:spcPct val="100000"/>
              </a:lnSpc>
              <a:spcBef>
                <a:spcPts val="0"/>
              </a:spcBef>
              <a:spcAft>
                <a:spcPts val="0"/>
              </a:spcAft>
              <a:buClr>
                <a:schemeClr val="dk1"/>
              </a:buClr>
              <a:buSzPts val="1200"/>
              <a:buFont typeface="Calibri"/>
              <a:buNone/>
            </a:pPr>
            <a:endParaRPr lang="en-US" dirty="0"/>
          </a:p>
          <a:p>
            <a:pPr marL="0" lvl="0" indent="0" algn="l" rtl="0">
              <a:lnSpc>
                <a:spcPct val="100000"/>
              </a:lnSpc>
              <a:spcBef>
                <a:spcPts val="0"/>
              </a:spcBef>
              <a:spcAft>
                <a:spcPts val="0"/>
              </a:spcAft>
              <a:buClr>
                <a:schemeClr val="dk1"/>
              </a:buClr>
              <a:buSzPts val="1200"/>
              <a:buFont typeface="Calibri"/>
              <a:buNone/>
            </a:pPr>
            <a:endParaRPr lang="en-US" dirty="0"/>
          </a:p>
          <a:p>
            <a:pPr marL="0" lvl="0" indent="0" algn="l" rtl="0">
              <a:lnSpc>
                <a:spcPct val="100000"/>
              </a:lnSpc>
              <a:spcBef>
                <a:spcPts val="0"/>
              </a:spcBef>
              <a:spcAft>
                <a:spcPts val="0"/>
              </a:spcAft>
              <a:buClr>
                <a:schemeClr val="dk1"/>
              </a:buClr>
              <a:buSzPts val="1200"/>
              <a:buFont typeface="Calibri"/>
              <a:buNone/>
            </a:pPr>
            <a:endParaRPr lang="en-US" dirty="0"/>
          </a:p>
          <a:p>
            <a:pPr marL="0" lvl="0" indent="0" algn="l" rtl="0">
              <a:lnSpc>
                <a:spcPct val="100000"/>
              </a:lnSpc>
              <a:spcBef>
                <a:spcPts val="0"/>
              </a:spcBef>
              <a:spcAft>
                <a:spcPts val="0"/>
              </a:spcAft>
              <a:buClr>
                <a:schemeClr val="dk1"/>
              </a:buClr>
              <a:buSzPts val="1200"/>
              <a:buFont typeface="Calibri"/>
              <a:buNone/>
            </a:pPr>
            <a:endParaRPr lang="en-US" dirty="0"/>
          </a:p>
          <a:p>
            <a:endParaRPr lang="en-US" dirty="0"/>
          </a:p>
        </p:txBody>
      </p:sp>
      <p:sp>
        <p:nvSpPr>
          <p:cNvPr id="4" name="Slide Number Placeholder 3"/>
          <p:cNvSpPr>
            <a:spLocks noGrp="1"/>
          </p:cNvSpPr>
          <p:nvPr>
            <p:ph type="sldNum" sz="quarter" idx="5"/>
          </p:nvPr>
        </p:nvSpPr>
        <p:spPr/>
        <p:txBody>
          <a:bodyPr/>
          <a:lstStyle/>
          <a:p>
            <a:fld id="{B08128C5-6CBB-4835-A9AF-2D7EE4334E18}" type="slidenum">
              <a:rPr lang="en-US" smtClean="0"/>
              <a:t>14</a:t>
            </a:fld>
            <a:endParaRPr lang="en-US"/>
          </a:p>
        </p:txBody>
      </p:sp>
    </p:spTree>
    <p:extLst>
      <p:ext uri="{BB962C8B-B14F-4D97-AF65-F5344CB8AC3E}">
        <p14:creationId xmlns:p14="http://schemas.microsoft.com/office/powerpoint/2010/main" val="29702509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400"/>
              <a:buNone/>
            </a:pPr>
            <a:r>
              <a:rPr lang="en-US" dirty="0"/>
              <a:t>The VAN platform was launched in January 2019 and has become a significant data aggregator. Its power resides in being able to </a:t>
            </a:r>
            <a:r>
              <a:rPr lang="en-US" sz="1200" dirty="0">
                <a:solidFill>
                  <a:schemeClr val="dk1"/>
                </a:solidFill>
                <a:latin typeface="Calibri"/>
                <a:ea typeface="Calibri"/>
                <a:cs typeface="Calibri"/>
                <a:sym typeface="Calibri"/>
              </a:rPr>
              <a:t>harmonize data descriptions, thereby integrating and aggregating supply chain inventory and order and shipment data from across many different organizations and entities into one platform.  </a:t>
            </a:r>
            <a:endParaRPr lang="en-US" dirty="0"/>
          </a:p>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r>
              <a:rPr lang="en-US" dirty="0"/>
              <a:t>This dashboard from the Analytics Platform shows that, as of January 2021, more than 140 users across 17 organizations can track 4,000 orders, and 5,000 shipments across 136 countries for 33 products.  </a:t>
            </a:r>
          </a:p>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r>
              <a:rPr lang="en-US" dirty="0"/>
              <a:t>This slide is a screenshot of a dashboard view available in the VAN and gives a sense of the volume and value of RH products moving through the supply ecosystem. </a:t>
            </a:r>
          </a:p>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endParaRPr lang="en-US" dirty="0"/>
          </a:p>
        </p:txBody>
      </p:sp>
      <p:sp>
        <p:nvSpPr>
          <p:cNvPr id="4" name="Slide Number Placeholder 3"/>
          <p:cNvSpPr>
            <a:spLocks noGrp="1"/>
          </p:cNvSpPr>
          <p:nvPr>
            <p:ph type="sldNum" sz="quarter" idx="5"/>
          </p:nvPr>
        </p:nvSpPr>
        <p:spPr/>
        <p:txBody>
          <a:bodyPr/>
          <a:lstStyle/>
          <a:p>
            <a:fld id="{B08128C5-6CBB-4835-A9AF-2D7EE4334E18}" type="slidenum">
              <a:rPr lang="en-US" smtClean="0"/>
              <a:t>15</a:t>
            </a:fld>
            <a:endParaRPr lang="en-US"/>
          </a:p>
        </p:txBody>
      </p:sp>
    </p:spTree>
    <p:extLst>
      <p:ext uri="{BB962C8B-B14F-4D97-AF65-F5344CB8AC3E}">
        <p14:creationId xmlns:p14="http://schemas.microsoft.com/office/powerpoint/2010/main" val="25549658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Clr>
                <a:schemeClr val="dk1"/>
              </a:buClr>
              <a:buSzPts val="1200"/>
              <a:buFont typeface="Calibri"/>
              <a:buNone/>
            </a:pPr>
            <a:r>
              <a:rPr lang="en-US" dirty="0"/>
              <a:t>The VAN has also become a key place for countries to have an easily accessible visual roll-up that tracks planned and incoming shipments against consumption and inventory, flagging product over- or under-stocks against the supply plan. </a:t>
            </a:r>
          </a:p>
          <a:p>
            <a:pPr marL="0" lvl="0" indent="0" algn="l" rtl="0">
              <a:lnSpc>
                <a:spcPct val="100000"/>
              </a:lnSpc>
              <a:spcBef>
                <a:spcPts val="0"/>
              </a:spcBef>
              <a:spcAft>
                <a:spcPts val="0"/>
              </a:spcAft>
              <a:buClr>
                <a:schemeClr val="dk1"/>
              </a:buClr>
              <a:buSzPts val="1200"/>
              <a:buFont typeface="Calibri"/>
              <a:buNone/>
            </a:pPr>
            <a:endParaRPr lang="en-US" dirty="0"/>
          </a:p>
          <a:p>
            <a:pPr marL="0" lvl="0" indent="0" algn="l" rtl="0">
              <a:lnSpc>
                <a:spcPct val="100000"/>
              </a:lnSpc>
              <a:spcBef>
                <a:spcPts val="0"/>
              </a:spcBef>
              <a:spcAft>
                <a:spcPts val="0"/>
              </a:spcAft>
              <a:buClr>
                <a:schemeClr val="dk1"/>
              </a:buClr>
              <a:buSzPts val="1200"/>
              <a:buFont typeface="Calibri"/>
              <a:buNone/>
            </a:pPr>
            <a:r>
              <a:rPr lang="en-US" dirty="0"/>
              <a:t>They can see the trend in consumption and stock-outs over time against their requests/orders, and they can use the scenario builder in the platform to plan out their future orders.</a:t>
            </a:r>
          </a:p>
          <a:p>
            <a:pPr marL="0" lvl="0" indent="0" algn="l" rtl="0">
              <a:lnSpc>
                <a:spcPct val="100000"/>
              </a:lnSpc>
              <a:spcBef>
                <a:spcPts val="0"/>
              </a:spcBef>
              <a:spcAft>
                <a:spcPts val="0"/>
              </a:spcAft>
              <a:buClr>
                <a:schemeClr val="dk1"/>
              </a:buClr>
              <a:buSzPts val="1200"/>
              <a:buFont typeface="Calibri"/>
              <a:buNone/>
            </a:pPr>
            <a:endParaRPr lang="en-US" dirty="0"/>
          </a:p>
          <a:p>
            <a:pPr marL="0" lvl="0" indent="0" algn="l" rtl="0">
              <a:lnSpc>
                <a:spcPct val="100000"/>
              </a:lnSpc>
              <a:spcBef>
                <a:spcPts val="0"/>
              </a:spcBef>
              <a:spcAft>
                <a:spcPts val="0"/>
              </a:spcAft>
              <a:buClr>
                <a:schemeClr val="dk1"/>
              </a:buClr>
              <a:buSzPts val="1200"/>
              <a:buFont typeface="Calibri"/>
              <a:buNone/>
            </a:pPr>
            <a:r>
              <a:rPr lang="en-US" dirty="0"/>
              <a:t>The slide here provides additional screenshots of how this data is visualized in the VAN and what members will see as they use the platform.</a:t>
            </a:r>
          </a:p>
          <a:p>
            <a:pPr marL="0" lvl="0" indent="0" algn="l" rtl="0">
              <a:lnSpc>
                <a:spcPct val="100000"/>
              </a:lnSpc>
              <a:spcBef>
                <a:spcPts val="0"/>
              </a:spcBef>
              <a:spcAft>
                <a:spcPts val="0"/>
              </a:spcAft>
              <a:buClr>
                <a:schemeClr val="dk1"/>
              </a:buClr>
              <a:buSzPts val="1200"/>
              <a:buFont typeface="Calibri"/>
              <a:buNone/>
            </a:pPr>
            <a:endParaRPr lang="en-US" dirty="0"/>
          </a:p>
          <a:p>
            <a:pPr marL="0" lvl="0" indent="0" algn="l" rtl="0">
              <a:lnSpc>
                <a:spcPct val="100000"/>
              </a:lnSpc>
              <a:spcBef>
                <a:spcPts val="0"/>
              </a:spcBef>
              <a:spcAft>
                <a:spcPts val="0"/>
              </a:spcAft>
              <a:buSzPts val="1400"/>
              <a:buNone/>
            </a:pPr>
            <a:endParaRPr lang="en-US" dirty="0"/>
          </a:p>
          <a:p>
            <a:endParaRPr lang="en-US" dirty="0"/>
          </a:p>
        </p:txBody>
      </p:sp>
      <p:sp>
        <p:nvSpPr>
          <p:cNvPr id="4" name="Slide Number Placeholder 3"/>
          <p:cNvSpPr>
            <a:spLocks noGrp="1"/>
          </p:cNvSpPr>
          <p:nvPr>
            <p:ph type="sldNum" sz="quarter" idx="5"/>
          </p:nvPr>
        </p:nvSpPr>
        <p:spPr/>
        <p:txBody>
          <a:bodyPr/>
          <a:lstStyle/>
          <a:p>
            <a:fld id="{B08128C5-6CBB-4835-A9AF-2D7EE4334E18}" type="slidenum">
              <a:rPr lang="en-US" smtClean="0"/>
              <a:t>16</a:t>
            </a:fld>
            <a:endParaRPr lang="en-US"/>
          </a:p>
        </p:txBody>
      </p:sp>
    </p:spTree>
    <p:extLst>
      <p:ext uri="{BB962C8B-B14F-4D97-AF65-F5344CB8AC3E}">
        <p14:creationId xmlns:p14="http://schemas.microsoft.com/office/powerpoint/2010/main" val="8248429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400"/>
              <a:buNone/>
            </a:pPr>
            <a:r>
              <a:rPr lang="en-US" dirty="0"/>
              <a:t>The breadth of data VAN members can access and the way it is easily visualized for analysis and action, are working to facilitate more efficient RH supply chain management in countries.  </a:t>
            </a:r>
          </a:p>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r>
              <a:rPr lang="en-US" dirty="0"/>
              <a:t>This slide provides a summary of recent feedback from VAN member countries. It is evident there is an array of value to countries joining the VAN, with simplification of processes and increased efficiencies being key value drivers. </a:t>
            </a:r>
          </a:p>
        </p:txBody>
      </p:sp>
      <p:sp>
        <p:nvSpPr>
          <p:cNvPr id="4" name="Slide Number Placeholder 3"/>
          <p:cNvSpPr>
            <a:spLocks noGrp="1"/>
          </p:cNvSpPr>
          <p:nvPr>
            <p:ph type="sldNum" sz="quarter" idx="5"/>
          </p:nvPr>
        </p:nvSpPr>
        <p:spPr/>
        <p:txBody>
          <a:bodyPr/>
          <a:lstStyle/>
          <a:p>
            <a:fld id="{B08128C5-6CBB-4835-A9AF-2D7EE4334E18}" type="slidenum">
              <a:rPr lang="en-US" smtClean="0"/>
              <a:t>17</a:t>
            </a:fld>
            <a:endParaRPr lang="en-US"/>
          </a:p>
        </p:txBody>
      </p:sp>
    </p:spTree>
    <p:extLst>
      <p:ext uri="{BB962C8B-B14F-4D97-AF65-F5344CB8AC3E}">
        <p14:creationId xmlns:p14="http://schemas.microsoft.com/office/powerpoint/2010/main" val="32552441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section provides information on how to join the VAN.</a:t>
            </a:r>
          </a:p>
          <a:p>
            <a:endParaRPr lang="en-US" dirty="0"/>
          </a:p>
        </p:txBody>
      </p:sp>
      <p:sp>
        <p:nvSpPr>
          <p:cNvPr id="4" name="Slide Number Placeholder 3"/>
          <p:cNvSpPr>
            <a:spLocks noGrp="1"/>
          </p:cNvSpPr>
          <p:nvPr>
            <p:ph type="sldNum" sz="quarter" idx="5"/>
          </p:nvPr>
        </p:nvSpPr>
        <p:spPr/>
        <p:txBody>
          <a:bodyPr/>
          <a:lstStyle/>
          <a:p>
            <a:fld id="{B08128C5-6CBB-4835-A9AF-2D7EE4334E18}" type="slidenum">
              <a:rPr lang="en-US" smtClean="0"/>
              <a:t>18</a:t>
            </a:fld>
            <a:endParaRPr lang="en-US"/>
          </a:p>
        </p:txBody>
      </p:sp>
    </p:spTree>
    <p:extLst>
      <p:ext uri="{BB962C8B-B14F-4D97-AF65-F5344CB8AC3E}">
        <p14:creationId xmlns:p14="http://schemas.microsoft.com/office/powerpoint/2010/main" val="13984845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400"/>
              <a:buNone/>
            </a:pPr>
            <a:r>
              <a:rPr lang="en-US" dirty="0"/>
              <a:t>The VAN offers members access to information like never before. Data from multiple trading partners is available in one platform, enabling members to more efficiently collaborate, better understand the condition of their supply chain, and rapidly resolve problems. </a:t>
            </a:r>
          </a:p>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r>
              <a:rPr lang="en-US" dirty="0"/>
              <a:t>Beyond the data visibility and analytics, members also have access to technical assistance from VAN Analysts, and importantly, the other members of the network. Establishment of a partner network within the VAN will help trading partners realize increased efficiencies as they can more easily communicate with one another and share data, concerns, and successes.</a:t>
            </a:r>
          </a:p>
          <a:p>
            <a:endParaRPr lang="en-US" dirty="0"/>
          </a:p>
        </p:txBody>
      </p:sp>
      <p:sp>
        <p:nvSpPr>
          <p:cNvPr id="4" name="Slide Number Placeholder 3"/>
          <p:cNvSpPr>
            <a:spLocks noGrp="1"/>
          </p:cNvSpPr>
          <p:nvPr>
            <p:ph type="sldNum" sz="quarter" idx="5"/>
          </p:nvPr>
        </p:nvSpPr>
        <p:spPr/>
        <p:txBody>
          <a:bodyPr/>
          <a:lstStyle/>
          <a:p>
            <a:fld id="{B08128C5-6CBB-4835-A9AF-2D7EE4334E18}" type="slidenum">
              <a:rPr lang="en-US" smtClean="0"/>
              <a:t>19</a:t>
            </a:fld>
            <a:endParaRPr lang="en-US"/>
          </a:p>
        </p:txBody>
      </p:sp>
    </p:spTree>
    <p:extLst>
      <p:ext uri="{BB962C8B-B14F-4D97-AF65-F5344CB8AC3E}">
        <p14:creationId xmlns:p14="http://schemas.microsoft.com/office/powerpoint/2010/main" val="3858078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400"/>
              <a:buNone/>
            </a:pPr>
            <a:r>
              <a:rPr lang="en-US" dirty="0"/>
              <a:t>Joining the VAN is a straightforward process. </a:t>
            </a:r>
          </a:p>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r>
              <a:rPr lang="en-US" dirty="0"/>
              <a:t>Countries should notify the VAN Management Unit of their interest, which will move the process forward. </a:t>
            </a:r>
          </a:p>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r>
              <a:rPr lang="en-US" dirty="0"/>
              <a:t>A key step is identifying local representatives who will be the primary users of the VAN. This can include individuals from the government, as well as other in-country supply chain actors that would need access to the VAN to ensure local collaborators are equally informed. The PPMR data provider should be one of the individuals and can assist in identifying other potential users. </a:t>
            </a:r>
          </a:p>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r>
              <a:rPr lang="en-US" dirty="0"/>
              <a:t>A representative of the government should log in and accept the VAN TOU and Data Sharing Rights Table. This is required to access the platform. </a:t>
            </a:r>
          </a:p>
          <a:p>
            <a:endParaRPr lang="en-US" dirty="0"/>
          </a:p>
        </p:txBody>
      </p:sp>
      <p:sp>
        <p:nvSpPr>
          <p:cNvPr id="4" name="Slide Number Placeholder 3"/>
          <p:cNvSpPr>
            <a:spLocks noGrp="1"/>
          </p:cNvSpPr>
          <p:nvPr>
            <p:ph type="sldNum" sz="quarter" idx="5"/>
          </p:nvPr>
        </p:nvSpPr>
        <p:spPr/>
        <p:txBody>
          <a:bodyPr/>
          <a:lstStyle/>
          <a:p>
            <a:fld id="{B08128C5-6CBB-4835-A9AF-2D7EE4334E18}" type="slidenum">
              <a:rPr lang="en-US" smtClean="0"/>
              <a:t>20</a:t>
            </a:fld>
            <a:endParaRPr lang="en-US"/>
          </a:p>
        </p:txBody>
      </p:sp>
    </p:spTree>
    <p:extLst>
      <p:ext uri="{BB962C8B-B14F-4D97-AF65-F5344CB8AC3E}">
        <p14:creationId xmlns:p14="http://schemas.microsoft.com/office/powerpoint/2010/main" val="12641308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hyperlink" Target="https://twitter.com/Rh_Supplies" TargetMode="External"/><Relationship Id="rId7"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hyperlink" Target="https://www.facebook.com/rhsupplies" TargetMode="Externa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3.png"/><Relationship Id="rId2" Type="http://schemas.openxmlformats.org/officeDocument/2006/relationships/hyperlink" Target="http://www.rhsupplies.org/" TargetMode="External"/><Relationship Id="rId1" Type="http://schemas.openxmlformats.org/officeDocument/2006/relationships/slideMaster" Target="../slideMasters/slideMaster1.xml"/><Relationship Id="rId6" Type="http://schemas.openxmlformats.org/officeDocument/2006/relationships/hyperlink" Target="https://www.facebook.com/rhsupplies" TargetMode="External"/><Relationship Id="rId5" Type="http://schemas.openxmlformats.org/officeDocument/2006/relationships/image" Target="../media/image2.png"/><Relationship Id="rId4" Type="http://schemas.openxmlformats.org/officeDocument/2006/relationships/hyperlink" Target="https://twitter.com/Rh_Supplies" TargetMode="Externa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Slide">
    <p:spTree>
      <p:nvGrpSpPr>
        <p:cNvPr id="1" name=""/>
        <p:cNvGrpSpPr/>
        <p:nvPr/>
      </p:nvGrpSpPr>
      <p:grpSpPr>
        <a:xfrm>
          <a:off x="0" y="0"/>
          <a:ext cx="0" cy="0"/>
          <a:chOff x="0" y="0"/>
          <a:chExt cx="0" cy="0"/>
        </a:xfrm>
      </p:grpSpPr>
      <p:pic>
        <p:nvPicPr>
          <p:cNvPr id="4" name="Picture 3" descr="Background pattern&#10;&#10;Description automatically generated with low confidence">
            <a:extLst>
              <a:ext uri="{FF2B5EF4-FFF2-40B4-BE49-F238E27FC236}">
                <a16:creationId xmlns:a16="http://schemas.microsoft.com/office/drawing/2014/main" id="{6BF55239-73A8-49DB-A8ED-1C740DBAC47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13088"/>
          <a:stretch/>
        </p:blipFill>
        <p:spPr>
          <a:xfrm>
            <a:off x="0" y="0"/>
            <a:ext cx="12192000" cy="6123214"/>
          </a:xfrm>
          <a:prstGeom prst="rect">
            <a:avLst/>
          </a:prstGeom>
        </p:spPr>
      </p:pic>
      <p:sp>
        <p:nvSpPr>
          <p:cNvPr id="2" name="Title 1"/>
          <p:cNvSpPr>
            <a:spLocks noGrp="1"/>
          </p:cNvSpPr>
          <p:nvPr>
            <p:ph type="title"/>
          </p:nvPr>
        </p:nvSpPr>
        <p:spPr>
          <a:xfrm>
            <a:off x="1338942" y="1759403"/>
            <a:ext cx="9875157" cy="681718"/>
          </a:xfrm>
        </p:spPr>
        <p:txBody>
          <a:bodyPr anchor="t">
            <a:normAutofit/>
          </a:bodyPr>
          <a:lstStyle>
            <a:lvl1pPr>
              <a:defRPr sz="3600">
                <a:solidFill>
                  <a:schemeClr val="bg1"/>
                </a:solidFill>
              </a:defRPr>
            </a:lvl1pPr>
          </a:lstStyle>
          <a:p>
            <a:r>
              <a:rPr lang="en-US" dirty="0"/>
              <a:t>Click to edit Master title style</a:t>
            </a:r>
          </a:p>
        </p:txBody>
      </p:sp>
      <p:sp>
        <p:nvSpPr>
          <p:cNvPr id="10" name="Rectangle 9"/>
          <p:cNvSpPr/>
          <p:nvPr userDrawn="1"/>
        </p:nvSpPr>
        <p:spPr>
          <a:xfrm>
            <a:off x="751114" y="1577747"/>
            <a:ext cx="239487" cy="284729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Text Placeholder 12"/>
          <p:cNvSpPr>
            <a:spLocks noGrp="1"/>
          </p:cNvSpPr>
          <p:nvPr>
            <p:ph type="body" sz="quarter" idx="13" hasCustomPrompt="1"/>
          </p:nvPr>
        </p:nvSpPr>
        <p:spPr>
          <a:xfrm>
            <a:off x="1338942" y="2445659"/>
            <a:ext cx="9875157" cy="411842"/>
          </a:xfrm>
        </p:spPr>
        <p:txBody>
          <a:bodyPr>
            <a:normAutofit/>
          </a:bodyPr>
          <a:lstStyle>
            <a:lvl1pPr marL="0" indent="0">
              <a:buNone/>
              <a:defRPr sz="2400">
                <a:solidFill>
                  <a:schemeClr val="bg1"/>
                </a:solidFill>
              </a:defRPr>
            </a:lvl1pPr>
          </a:lstStyle>
          <a:p>
            <a:pPr lvl="0"/>
            <a:r>
              <a:rPr lang="en-US" dirty="0"/>
              <a:t>Subtitle</a:t>
            </a:r>
          </a:p>
        </p:txBody>
      </p:sp>
      <p:sp>
        <p:nvSpPr>
          <p:cNvPr id="15" name="Text Placeholder 14"/>
          <p:cNvSpPr>
            <a:spLocks noGrp="1"/>
          </p:cNvSpPr>
          <p:nvPr>
            <p:ph type="body" sz="quarter" idx="14" hasCustomPrompt="1"/>
          </p:nvPr>
        </p:nvSpPr>
        <p:spPr>
          <a:xfrm>
            <a:off x="1338943" y="3957636"/>
            <a:ext cx="4538133" cy="277586"/>
          </a:xfrm>
        </p:spPr>
        <p:txBody>
          <a:bodyPr>
            <a:noAutofit/>
          </a:bodyPr>
          <a:lstStyle>
            <a:lvl1pPr marL="0" indent="0">
              <a:buNone/>
              <a:defRPr sz="1400">
                <a:solidFill>
                  <a:schemeClr val="bg1"/>
                </a:solidFill>
              </a:defRPr>
            </a:lvl1pPr>
            <a:lvl2pPr marL="457200" indent="0">
              <a:buNone/>
              <a:defRPr>
                <a:solidFill>
                  <a:schemeClr val="accent4"/>
                </a:solidFill>
              </a:defRPr>
            </a:lvl2pPr>
            <a:lvl3pPr marL="914400" indent="0">
              <a:buNone/>
              <a:defRPr>
                <a:solidFill>
                  <a:schemeClr val="accent4"/>
                </a:solidFill>
              </a:defRPr>
            </a:lvl3pPr>
            <a:lvl4pPr marL="1371600" indent="0">
              <a:buNone/>
              <a:defRPr>
                <a:solidFill>
                  <a:schemeClr val="accent4"/>
                </a:solidFill>
              </a:defRPr>
            </a:lvl4pPr>
            <a:lvl5pPr marL="1828800" indent="0">
              <a:buNone/>
              <a:defRPr>
                <a:solidFill>
                  <a:schemeClr val="accent4"/>
                </a:solidFill>
              </a:defRPr>
            </a:lvl5pPr>
          </a:lstStyle>
          <a:p>
            <a:pPr lvl="0"/>
            <a:r>
              <a:rPr lang="en-US" dirty="0"/>
              <a:t>DATE</a:t>
            </a:r>
          </a:p>
        </p:txBody>
      </p:sp>
      <p:sp>
        <p:nvSpPr>
          <p:cNvPr id="16" name="Text Placeholder 12"/>
          <p:cNvSpPr>
            <a:spLocks noGrp="1"/>
          </p:cNvSpPr>
          <p:nvPr>
            <p:ph type="body" sz="quarter" idx="15" hasCustomPrompt="1"/>
          </p:nvPr>
        </p:nvSpPr>
        <p:spPr>
          <a:xfrm>
            <a:off x="1338943" y="3590701"/>
            <a:ext cx="8784772" cy="301623"/>
          </a:xfrm>
        </p:spPr>
        <p:txBody>
          <a:bodyPr>
            <a:normAutofit/>
          </a:bodyPr>
          <a:lstStyle>
            <a:lvl1pPr marL="0" indent="0">
              <a:buNone/>
              <a:defRPr sz="1800">
                <a:solidFill>
                  <a:schemeClr val="bg1"/>
                </a:solidFill>
              </a:defRPr>
            </a:lvl1pPr>
          </a:lstStyle>
          <a:p>
            <a:pPr lvl="0"/>
            <a:r>
              <a:rPr lang="en-US" dirty="0"/>
              <a:t>Presented by:</a:t>
            </a:r>
          </a:p>
        </p:txBody>
      </p:sp>
      <p:pic>
        <p:nvPicPr>
          <p:cNvPr id="29" name="Picture 28">
            <a:hlinkClick r:id="rId3"/>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078638" y="6428359"/>
            <a:ext cx="178732" cy="178732"/>
          </a:xfrm>
          <a:prstGeom prst="rect">
            <a:avLst/>
          </a:prstGeom>
        </p:spPr>
      </p:pic>
      <p:pic>
        <p:nvPicPr>
          <p:cNvPr id="30" name="Picture 29">
            <a:hlinkClick r:id="rId5"/>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8861764" y="6428359"/>
            <a:ext cx="178732" cy="178732"/>
          </a:xfrm>
          <a:prstGeom prst="rect">
            <a:avLst/>
          </a:prstGeom>
        </p:spPr>
      </p:pic>
      <p:sp>
        <p:nvSpPr>
          <p:cNvPr id="31" name="TextBox 30">
            <a:hlinkClick r:id="rId3"/>
          </p:cNvPr>
          <p:cNvSpPr txBox="1"/>
          <p:nvPr userDrawn="1"/>
        </p:nvSpPr>
        <p:spPr>
          <a:xfrm>
            <a:off x="10262204" y="6386066"/>
            <a:ext cx="1349829" cy="246221"/>
          </a:xfrm>
          <a:prstGeom prst="rect">
            <a:avLst/>
          </a:prstGeom>
          <a:noFill/>
        </p:spPr>
        <p:txBody>
          <a:bodyPr wrap="square" rtlCol="0">
            <a:spAutoFit/>
          </a:bodyPr>
          <a:lstStyle/>
          <a:p>
            <a:r>
              <a:rPr lang="en-US" sz="1000" b="1" dirty="0">
                <a:solidFill>
                  <a:schemeClr val="accent2"/>
                </a:solidFill>
              </a:rPr>
              <a:t>@</a:t>
            </a:r>
            <a:r>
              <a:rPr lang="en-US" sz="1000" b="0" dirty="0" err="1">
                <a:solidFill>
                  <a:schemeClr val="accent2"/>
                </a:solidFill>
              </a:rPr>
              <a:t>rh_supplies</a:t>
            </a:r>
            <a:endParaRPr lang="en-US" sz="1000" b="0" dirty="0">
              <a:solidFill>
                <a:schemeClr val="accent2"/>
              </a:solidFill>
            </a:endParaRPr>
          </a:p>
        </p:txBody>
      </p:sp>
      <p:sp>
        <p:nvSpPr>
          <p:cNvPr id="32" name="TextBox 31">
            <a:hlinkClick r:id="rId5"/>
          </p:cNvPr>
          <p:cNvSpPr txBox="1"/>
          <p:nvPr userDrawn="1"/>
        </p:nvSpPr>
        <p:spPr>
          <a:xfrm>
            <a:off x="9042913" y="6386066"/>
            <a:ext cx="1030891" cy="246221"/>
          </a:xfrm>
          <a:prstGeom prst="rect">
            <a:avLst/>
          </a:prstGeom>
          <a:noFill/>
        </p:spPr>
        <p:txBody>
          <a:bodyPr wrap="square" rtlCol="0">
            <a:spAutoFit/>
          </a:bodyPr>
          <a:lstStyle/>
          <a:p>
            <a:r>
              <a:rPr lang="en-US" sz="1000" b="1" dirty="0">
                <a:solidFill>
                  <a:schemeClr val="accent2"/>
                </a:solidFill>
              </a:rPr>
              <a:t>@</a:t>
            </a:r>
            <a:r>
              <a:rPr lang="en-US" sz="1000" b="0" dirty="0" err="1">
                <a:solidFill>
                  <a:schemeClr val="accent2"/>
                </a:solidFill>
              </a:rPr>
              <a:t>rhsupplies</a:t>
            </a:r>
            <a:endParaRPr lang="en-US" sz="1000" b="0" dirty="0">
              <a:solidFill>
                <a:schemeClr val="accent2"/>
              </a:solidFill>
            </a:endParaRPr>
          </a:p>
        </p:txBody>
      </p:sp>
      <p:pic>
        <p:nvPicPr>
          <p:cNvPr id="17" name="Google Shape;22;p25">
            <a:extLst>
              <a:ext uri="{FF2B5EF4-FFF2-40B4-BE49-F238E27FC236}">
                <a16:creationId xmlns:a16="http://schemas.microsoft.com/office/drawing/2014/main" id="{44334EFD-8212-4E92-8C3D-726249A64344}"/>
              </a:ext>
            </a:extLst>
          </p:cNvPr>
          <p:cNvPicPr preferRelativeResize="0"/>
          <p:nvPr userDrawn="1"/>
        </p:nvPicPr>
        <p:blipFill rotWithShape="1">
          <a:blip r:embed="rId7">
            <a:alphaModFix/>
          </a:blip>
          <a:srcRect/>
          <a:stretch/>
        </p:blipFill>
        <p:spPr>
          <a:xfrm>
            <a:off x="751114" y="6253901"/>
            <a:ext cx="2559445" cy="542206"/>
          </a:xfrm>
          <a:prstGeom prst="rect">
            <a:avLst/>
          </a:prstGeom>
          <a:noFill/>
          <a:ln>
            <a:noFill/>
          </a:ln>
        </p:spPr>
      </p:pic>
    </p:spTree>
    <p:extLst>
      <p:ext uri="{BB962C8B-B14F-4D97-AF65-F5344CB8AC3E}">
        <p14:creationId xmlns:p14="http://schemas.microsoft.com/office/powerpoint/2010/main" val="6593509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_Slide">
    <p:spTree>
      <p:nvGrpSpPr>
        <p:cNvPr id="1" name=""/>
        <p:cNvGrpSpPr/>
        <p:nvPr/>
      </p:nvGrpSpPr>
      <p:grpSpPr>
        <a:xfrm>
          <a:off x="0" y="0"/>
          <a:ext cx="0" cy="0"/>
          <a:chOff x="0" y="0"/>
          <a:chExt cx="0" cy="0"/>
        </a:xfrm>
      </p:grpSpPr>
      <p:pic>
        <p:nvPicPr>
          <p:cNvPr id="4" name="Picture 3" descr="Background pattern&#10;&#10;Description automatically generated with low confidence">
            <a:extLst>
              <a:ext uri="{FF2B5EF4-FFF2-40B4-BE49-F238E27FC236}">
                <a16:creationId xmlns:a16="http://schemas.microsoft.com/office/drawing/2014/main" id="{6BF55239-73A8-49DB-A8ED-1C740DBAC47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13088"/>
          <a:stretch/>
        </p:blipFill>
        <p:spPr>
          <a:xfrm>
            <a:off x="-950445" y="0"/>
            <a:ext cx="13655041" cy="6858000"/>
          </a:xfrm>
          <a:prstGeom prst="rect">
            <a:avLst/>
          </a:prstGeom>
        </p:spPr>
      </p:pic>
      <p:sp>
        <p:nvSpPr>
          <p:cNvPr id="6" name="Oval 5">
            <a:extLst>
              <a:ext uri="{FF2B5EF4-FFF2-40B4-BE49-F238E27FC236}">
                <a16:creationId xmlns:a16="http://schemas.microsoft.com/office/drawing/2014/main" id="{451001C3-A026-488E-B5CC-79863E3B4748}"/>
              </a:ext>
            </a:extLst>
          </p:cNvPr>
          <p:cNvSpPr/>
          <p:nvPr userDrawn="1"/>
        </p:nvSpPr>
        <p:spPr>
          <a:xfrm>
            <a:off x="3735699" y="1287624"/>
            <a:ext cx="4282752" cy="4282752"/>
          </a:xfrm>
          <a:prstGeom prst="ellipse">
            <a:avLst/>
          </a:prstGeom>
          <a:solidFill>
            <a:schemeClr val="bg2"/>
          </a:solidFill>
          <a:ln>
            <a:noFill/>
          </a:ln>
          <a:effectLst>
            <a:outerShdw blurRad="63500" sx="102000" sy="102000" algn="ctr"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280332" y="1733550"/>
            <a:ext cx="3193488" cy="3390900"/>
          </a:xfrm>
        </p:spPr>
        <p:txBody>
          <a:bodyPr anchor="ctr">
            <a:normAutofit/>
          </a:bodyPr>
          <a:lstStyle>
            <a:lvl1pPr algn="ctr">
              <a:defRPr sz="3200" b="1">
                <a:solidFill>
                  <a:schemeClr val="accent1"/>
                </a:solidFill>
              </a:defRPr>
            </a:lvl1pPr>
          </a:lstStyle>
          <a:p>
            <a:r>
              <a:rPr lang="en-US" dirty="0"/>
              <a:t>Click to edit Master title style</a:t>
            </a:r>
          </a:p>
        </p:txBody>
      </p:sp>
    </p:spTree>
    <p:extLst>
      <p:ext uri="{BB962C8B-B14F-4D97-AF65-F5344CB8AC3E}">
        <p14:creationId xmlns:p14="http://schemas.microsoft.com/office/powerpoint/2010/main" val="16175772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_Slide">
    <p:spTree>
      <p:nvGrpSpPr>
        <p:cNvPr id="1" name=""/>
        <p:cNvGrpSpPr/>
        <p:nvPr/>
      </p:nvGrpSpPr>
      <p:grpSpPr>
        <a:xfrm>
          <a:off x="0" y="0"/>
          <a:ext cx="0" cy="0"/>
          <a:chOff x="0" y="0"/>
          <a:chExt cx="0" cy="0"/>
        </a:xfrm>
      </p:grpSpPr>
      <p:pic>
        <p:nvPicPr>
          <p:cNvPr id="4" name="Picture 3" descr="Background pattern&#10;&#10;Description automatically generated with low confidence">
            <a:extLst>
              <a:ext uri="{FF2B5EF4-FFF2-40B4-BE49-F238E27FC236}">
                <a16:creationId xmlns:a16="http://schemas.microsoft.com/office/drawing/2014/main" id="{6BF55239-73A8-49DB-A8ED-1C740DBAC47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13088"/>
          <a:stretch/>
        </p:blipFill>
        <p:spPr>
          <a:xfrm>
            <a:off x="-950445" y="0"/>
            <a:ext cx="13655041" cy="6858000"/>
          </a:xfrm>
          <a:prstGeom prst="rect">
            <a:avLst/>
          </a:prstGeom>
        </p:spPr>
      </p:pic>
      <p:sp>
        <p:nvSpPr>
          <p:cNvPr id="3" name="Rectangle 2">
            <a:extLst>
              <a:ext uri="{FF2B5EF4-FFF2-40B4-BE49-F238E27FC236}">
                <a16:creationId xmlns:a16="http://schemas.microsoft.com/office/drawing/2014/main" id="{005C4E44-5717-4539-B132-A662547E3D14}"/>
              </a:ext>
            </a:extLst>
          </p:cNvPr>
          <p:cNvSpPr/>
          <p:nvPr userDrawn="1"/>
        </p:nvSpPr>
        <p:spPr>
          <a:xfrm>
            <a:off x="-950445" y="1517650"/>
            <a:ext cx="13655041" cy="3822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422417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_Slide_with_Photo">
    <p:spTree>
      <p:nvGrpSpPr>
        <p:cNvPr id="1" name=""/>
        <p:cNvGrpSpPr/>
        <p:nvPr/>
      </p:nvGrpSpPr>
      <p:grpSpPr>
        <a:xfrm>
          <a:off x="0" y="0"/>
          <a:ext cx="0" cy="0"/>
          <a:chOff x="0" y="0"/>
          <a:chExt cx="0" cy="0"/>
        </a:xfrm>
      </p:grpSpPr>
      <p:sp>
        <p:nvSpPr>
          <p:cNvPr id="7" name="Picture Placeholder 6"/>
          <p:cNvSpPr>
            <a:spLocks noGrp="1"/>
          </p:cNvSpPr>
          <p:nvPr>
            <p:ph type="pic" sz="quarter" idx="16"/>
          </p:nvPr>
        </p:nvSpPr>
        <p:spPr>
          <a:xfrm>
            <a:off x="0" y="0"/>
            <a:ext cx="12192000" cy="6123214"/>
          </a:xfrm>
        </p:spPr>
        <p:txBody>
          <a:bodyPr/>
          <a:lstStyle/>
          <a:p>
            <a:endParaRPr lang="en-US"/>
          </a:p>
        </p:txBody>
      </p:sp>
      <p:sp>
        <p:nvSpPr>
          <p:cNvPr id="2" name="Title 1"/>
          <p:cNvSpPr>
            <a:spLocks noGrp="1"/>
          </p:cNvSpPr>
          <p:nvPr>
            <p:ph type="title"/>
          </p:nvPr>
        </p:nvSpPr>
        <p:spPr>
          <a:xfrm>
            <a:off x="1338943" y="1759403"/>
            <a:ext cx="8784772" cy="681718"/>
          </a:xfrm>
        </p:spPr>
        <p:txBody>
          <a:bodyPr anchor="t">
            <a:normAutofit/>
          </a:bodyPr>
          <a:lstStyle>
            <a:lvl1pPr>
              <a:defRPr sz="3600">
                <a:solidFill>
                  <a:schemeClr val="bg1"/>
                </a:solidFill>
              </a:defRPr>
            </a:lvl1pPr>
          </a:lstStyle>
          <a:p>
            <a:r>
              <a:rPr lang="en-US" dirty="0"/>
              <a:t>Click to edit Master title style</a:t>
            </a:r>
          </a:p>
        </p:txBody>
      </p:sp>
      <p:sp>
        <p:nvSpPr>
          <p:cNvPr id="13" name="Text Placeholder 12"/>
          <p:cNvSpPr>
            <a:spLocks noGrp="1"/>
          </p:cNvSpPr>
          <p:nvPr>
            <p:ph type="body" sz="quarter" idx="13" hasCustomPrompt="1"/>
          </p:nvPr>
        </p:nvSpPr>
        <p:spPr>
          <a:xfrm>
            <a:off x="1338943" y="2445659"/>
            <a:ext cx="8784772" cy="411842"/>
          </a:xfrm>
        </p:spPr>
        <p:txBody>
          <a:bodyPr>
            <a:normAutofit/>
          </a:bodyPr>
          <a:lstStyle>
            <a:lvl1pPr marL="0" indent="0">
              <a:buNone/>
              <a:defRPr sz="2400">
                <a:solidFill>
                  <a:schemeClr val="bg1"/>
                </a:solidFill>
              </a:defRPr>
            </a:lvl1pPr>
          </a:lstStyle>
          <a:p>
            <a:pPr lvl="0"/>
            <a:r>
              <a:rPr lang="en-US" dirty="0"/>
              <a:t>Subtitle</a:t>
            </a:r>
          </a:p>
        </p:txBody>
      </p:sp>
      <p:sp>
        <p:nvSpPr>
          <p:cNvPr id="15" name="Text Placeholder 14"/>
          <p:cNvSpPr>
            <a:spLocks noGrp="1"/>
          </p:cNvSpPr>
          <p:nvPr>
            <p:ph type="body" sz="quarter" idx="14" hasCustomPrompt="1"/>
          </p:nvPr>
        </p:nvSpPr>
        <p:spPr>
          <a:xfrm>
            <a:off x="1338943" y="3957636"/>
            <a:ext cx="4538133" cy="277586"/>
          </a:xfrm>
        </p:spPr>
        <p:txBody>
          <a:bodyPr>
            <a:noAutofit/>
          </a:bodyPr>
          <a:lstStyle>
            <a:lvl1pPr marL="0" indent="0">
              <a:buNone/>
              <a:defRPr sz="1400">
                <a:solidFill>
                  <a:schemeClr val="bg1"/>
                </a:solidFill>
              </a:defRPr>
            </a:lvl1pPr>
            <a:lvl2pPr marL="457200" indent="0">
              <a:buNone/>
              <a:defRPr>
                <a:solidFill>
                  <a:schemeClr val="accent4"/>
                </a:solidFill>
              </a:defRPr>
            </a:lvl2pPr>
            <a:lvl3pPr marL="914400" indent="0">
              <a:buNone/>
              <a:defRPr>
                <a:solidFill>
                  <a:schemeClr val="accent4"/>
                </a:solidFill>
              </a:defRPr>
            </a:lvl3pPr>
            <a:lvl4pPr marL="1371600" indent="0">
              <a:buNone/>
              <a:defRPr>
                <a:solidFill>
                  <a:schemeClr val="accent4"/>
                </a:solidFill>
              </a:defRPr>
            </a:lvl4pPr>
            <a:lvl5pPr marL="1828800" indent="0">
              <a:buNone/>
              <a:defRPr>
                <a:solidFill>
                  <a:schemeClr val="accent4"/>
                </a:solidFill>
              </a:defRPr>
            </a:lvl5pPr>
          </a:lstStyle>
          <a:p>
            <a:pPr lvl="0"/>
            <a:r>
              <a:rPr lang="en-US" dirty="0"/>
              <a:t>DATE</a:t>
            </a:r>
          </a:p>
        </p:txBody>
      </p:sp>
      <p:sp>
        <p:nvSpPr>
          <p:cNvPr id="16" name="Text Placeholder 12"/>
          <p:cNvSpPr>
            <a:spLocks noGrp="1"/>
          </p:cNvSpPr>
          <p:nvPr>
            <p:ph type="body" sz="quarter" idx="15" hasCustomPrompt="1"/>
          </p:nvPr>
        </p:nvSpPr>
        <p:spPr>
          <a:xfrm>
            <a:off x="1338943" y="3590701"/>
            <a:ext cx="8784772" cy="301623"/>
          </a:xfrm>
        </p:spPr>
        <p:txBody>
          <a:bodyPr>
            <a:normAutofit/>
          </a:bodyPr>
          <a:lstStyle>
            <a:lvl1pPr marL="0" indent="0">
              <a:buNone/>
              <a:defRPr sz="1800">
                <a:solidFill>
                  <a:schemeClr val="bg1"/>
                </a:solidFill>
              </a:defRPr>
            </a:lvl1pPr>
          </a:lstStyle>
          <a:p>
            <a:pPr lvl="0"/>
            <a:r>
              <a:rPr lang="en-US" dirty="0"/>
              <a:t>Presented by:</a:t>
            </a:r>
          </a:p>
        </p:txBody>
      </p:sp>
      <p:pic>
        <p:nvPicPr>
          <p:cNvPr id="40" name="Picture 39">
            <a:hlinkClick r:id="rId2"/>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51114" y="6352047"/>
            <a:ext cx="1618491" cy="335281"/>
          </a:xfrm>
          <a:prstGeom prst="rect">
            <a:avLst/>
          </a:prstGeom>
        </p:spPr>
      </p:pic>
      <p:pic>
        <p:nvPicPr>
          <p:cNvPr id="41" name="Picture 40">
            <a:hlinkClick r:id="rId4"/>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078638" y="6428359"/>
            <a:ext cx="178732" cy="178732"/>
          </a:xfrm>
          <a:prstGeom prst="rect">
            <a:avLst/>
          </a:prstGeom>
        </p:spPr>
      </p:pic>
      <p:pic>
        <p:nvPicPr>
          <p:cNvPr id="42" name="Picture 41">
            <a:hlinkClick r:id="rId6"/>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8861764" y="6428359"/>
            <a:ext cx="178732" cy="178732"/>
          </a:xfrm>
          <a:prstGeom prst="rect">
            <a:avLst/>
          </a:prstGeom>
        </p:spPr>
      </p:pic>
      <p:sp>
        <p:nvSpPr>
          <p:cNvPr id="43" name="TextBox 42">
            <a:hlinkClick r:id="rId4"/>
          </p:cNvPr>
          <p:cNvSpPr txBox="1"/>
          <p:nvPr userDrawn="1"/>
        </p:nvSpPr>
        <p:spPr>
          <a:xfrm>
            <a:off x="10262204" y="6386066"/>
            <a:ext cx="1349829" cy="246221"/>
          </a:xfrm>
          <a:prstGeom prst="rect">
            <a:avLst/>
          </a:prstGeom>
          <a:noFill/>
        </p:spPr>
        <p:txBody>
          <a:bodyPr wrap="square" rtlCol="0">
            <a:spAutoFit/>
          </a:bodyPr>
          <a:lstStyle/>
          <a:p>
            <a:r>
              <a:rPr lang="en-US" sz="1000" b="1" dirty="0">
                <a:solidFill>
                  <a:schemeClr val="accent2"/>
                </a:solidFill>
              </a:rPr>
              <a:t>@</a:t>
            </a:r>
            <a:r>
              <a:rPr lang="en-US" sz="1000" b="0" dirty="0" err="1">
                <a:solidFill>
                  <a:schemeClr val="accent2"/>
                </a:solidFill>
              </a:rPr>
              <a:t>rh_supplies</a:t>
            </a:r>
            <a:endParaRPr lang="en-US" sz="1000" b="0" dirty="0">
              <a:solidFill>
                <a:schemeClr val="accent2"/>
              </a:solidFill>
            </a:endParaRPr>
          </a:p>
        </p:txBody>
      </p:sp>
      <p:sp>
        <p:nvSpPr>
          <p:cNvPr id="44" name="TextBox 43">
            <a:hlinkClick r:id="rId6"/>
          </p:cNvPr>
          <p:cNvSpPr txBox="1"/>
          <p:nvPr userDrawn="1"/>
        </p:nvSpPr>
        <p:spPr>
          <a:xfrm>
            <a:off x="9042913" y="6386066"/>
            <a:ext cx="1030891" cy="246221"/>
          </a:xfrm>
          <a:prstGeom prst="rect">
            <a:avLst/>
          </a:prstGeom>
          <a:noFill/>
        </p:spPr>
        <p:txBody>
          <a:bodyPr wrap="square" rtlCol="0">
            <a:spAutoFit/>
          </a:bodyPr>
          <a:lstStyle/>
          <a:p>
            <a:r>
              <a:rPr lang="en-US" sz="1000" b="1" dirty="0">
                <a:solidFill>
                  <a:schemeClr val="accent2"/>
                </a:solidFill>
              </a:rPr>
              <a:t>@</a:t>
            </a:r>
            <a:r>
              <a:rPr lang="en-US" sz="1000" b="0" dirty="0" err="1">
                <a:solidFill>
                  <a:schemeClr val="accent2"/>
                </a:solidFill>
              </a:rPr>
              <a:t>rhsupplies</a:t>
            </a:r>
            <a:endParaRPr lang="en-US" sz="1000" b="0" dirty="0">
              <a:solidFill>
                <a:schemeClr val="accent2"/>
              </a:solidFill>
            </a:endParaRPr>
          </a:p>
        </p:txBody>
      </p:sp>
    </p:spTree>
    <p:extLst>
      <p:ext uri="{BB962C8B-B14F-4D97-AF65-F5344CB8AC3E}">
        <p14:creationId xmlns:p14="http://schemas.microsoft.com/office/powerpoint/2010/main" val="28546364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Normal_Slide">
    <p:spTree>
      <p:nvGrpSpPr>
        <p:cNvPr id="1" name=""/>
        <p:cNvGrpSpPr/>
        <p:nvPr/>
      </p:nvGrpSpPr>
      <p:grpSpPr>
        <a:xfrm>
          <a:off x="0" y="0"/>
          <a:ext cx="0" cy="0"/>
          <a:chOff x="0" y="0"/>
          <a:chExt cx="0" cy="0"/>
        </a:xfrm>
      </p:grpSpPr>
      <p:sp>
        <p:nvSpPr>
          <p:cNvPr id="2" name="Title 1"/>
          <p:cNvSpPr>
            <a:spLocks noGrp="1"/>
          </p:cNvSpPr>
          <p:nvPr>
            <p:ph type="title"/>
          </p:nvPr>
        </p:nvSpPr>
        <p:spPr>
          <a:xfrm>
            <a:off x="838201" y="894539"/>
            <a:ext cx="10319764" cy="414511"/>
          </a:xfrm>
        </p:spPr>
        <p:txBody>
          <a:bodyPr>
            <a:noAutofit/>
          </a:bodyPr>
          <a:lstStyle>
            <a:lvl1pPr>
              <a:defRPr sz="3200">
                <a:solidFill>
                  <a:schemeClr val="accent1"/>
                </a:solidFill>
              </a:defRPr>
            </a:lvl1pPr>
          </a:lstStyle>
          <a:p>
            <a:r>
              <a:rPr lang="en-US" dirty="0"/>
              <a:t>Click to edit Master title style</a:t>
            </a:r>
          </a:p>
        </p:txBody>
      </p:sp>
      <p:sp>
        <p:nvSpPr>
          <p:cNvPr id="6" name="Content Placeholder 5"/>
          <p:cNvSpPr>
            <a:spLocks noGrp="1"/>
          </p:cNvSpPr>
          <p:nvPr>
            <p:ph sz="quarter" idx="11"/>
          </p:nvPr>
        </p:nvSpPr>
        <p:spPr>
          <a:xfrm>
            <a:off x="838198" y="2154617"/>
            <a:ext cx="10515601" cy="4267200"/>
          </a:xfrm>
        </p:spPr>
        <p:txBody>
          <a:bodyPr/>
          <a:lstStyle>
            <a:lvl1pPr marL="0" indent="0">
              <a:lnSpc>
                <a:spcPct val="100000"/>
              </a:lnSpc>
              <a:buNone/>
              <a:defRPr>
                <a:solidFill>
                  <a:schemeClr val="accent4">
                    <a:lumMod val="75000"/>
                  </a:schemeClr>
                </a:solidFill>
              </a:defRPr>
            </a:lvl1pPr>
            <a:lvl2pPr marL="457200" indent="0">
              <a:lnSpc>
                <a:spcPct val="100000"/>
              </a:lnSpc>
              <a:buNone/>
              <a:defRPr>
                <a:solidFill>
                  <a:schemeClr val="tx1">
                    <a:lumMod val="85000"/>
                    <a:lumOff val="15000"/>
                  </a:schemeClr>
                </a:solidFill>
              </a:defRPr>
            </a:lvl2pPr>
            <a:lvl3pPr marL="914400" indent="0">
              <a:lnSpc>
                <a:spcPct val="100000"/>
              </a:lnSpc>
              <a:buNone/>
              <a:defRPr>
                <a:solidFill>
                  <a:schemeClr val="tx1">
                    <a:lumMod val="85000"/>
                    <a:lumOff val="15000"/>
                  </a:schemeClr>
                </a:solidFill>
              </a:defRPr>
            </a:lvl3pPr>
            <a:lvl4pPr marL="1371600" indent="0">
              <a:lnSpc>
                <a:spcPct val="100000"/>
              </a:lnSpc>
              <a:buNone/>
              <a:defRPr>
                <a:solidFill>
                  <a:schemeClr val="tx1">
                    <a:lumMod val="85000"/>
                    <a:lumOff val="15000"/>
                  </a:schemeClr>
                </a:solidFill>
              </a:defRPr>
            </a:lvl4pPr>
            <a:lvl5pPr marL="1828800" indent="0">
              <a:lnSpc>
                <a:spcPct val="100000"/>
              </a:lnSpc>
              <a:buNone/>
              <a:defRPr>
                <a:solidFill>
                  <a:schemeClr val="tx1">
                    <a:lumMod val="85000"/>
                    <a:lumOff val="15000"/>
                  </a:schemeClr>
                </a:solidFill>
              </a:defRPr>
            </a:lvl5pPr>
          </a:lstStyle>
          <a:p>
            <a:pPr lvl="0"/>
            <a:r>
              <a:rPr lang="en-US" dirty="0"/>
              <a:t>Click to edit Master text styles</a:t>
            </a:r>
          </a:p>
        </p:txBody>
      </p:sp>
      <p:sp>
        <p:nvSpPr>
          <p:cNvPr id="28" name="Rectangle 27"/>
          <p:cNvSpPr/>
          <p:nvPr userDrawn="1"/>
        </p:nvSpPr>
        <p:spPr>
          <a:xfrm flipV="1">
            <a:off x="952498" y="613928"/>
            <a:ext cx="1027353" cy="5470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613354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Graph and Text">
    <p:spTree>
      <p:nvGrpSpPr>
        <p:cNvPr id="1" name=""/>
        <p:cNvGrpSpPr/>
        <p:nvPr/>
      </p:nvGrpSpPr>
      <p:grpSpPr>
        <a:xfrm>
          <a:off x="0" y="0"/>
          <a:ext cx="0" cy="0"/>
          <a:chOff x="0" y="0"/>
          <a:chExt cx="0" cy="0"/>
        </a:xfrm>
      </p:grpSpPr>
      <p:sp>
        <p:nvSpPr>
          <p:cNvPr id="6" name="Content Placeholder 5"/>
          <p:cNvSpPr>
            <a:spLocks noGrp="1"/>
          </p:cNvSpPr>
          <p:nvPr>
            <p:ph sz="quarter" idx="11" hasCustomPrompt="1"/>
          </p:nvPr>
        </p:nvSpPr>
        <p:spPr>
          <a:xfrm>
            <a:off x="838198" y="2154617"/>
            <a:ext cx="5874409" cy="3846786"/>
          </a:xfrm>
        </p:spPr>
        <p:txBody>
          <a:bodyPr/>
          <a:lstStyle>
            <a:lvl1pPr marL="0" indent="0">
              <a:lnSpc>
                <a:spcPct val="100000"/>
              </a:lnSpc>
              <a:buNone/>
              <a:defRPr>
                <a:solidFill>
                  <a:schemeClr val="accent4">
                    <a:lumMod val="75000"/>
                  </a:schemeClr>
                </a:solidFill>
              </a:defRPr>
            </a:lvl1pPr>
            <a:lvl2pPr marL="457200" indent="0">
              <a:lnSpc>
                <a:spcPct val="100000"/>
              </a:lnSpc>
              <a:buNone/>
              <a:defRPr>
                <a:solidFill>
                  <a:schemeClr val="tx1">
                    <a:lumMod val="85000"/>
                    <a:lumOff val="15000"/>
                  </a:schemeClr>
                </a:solidFill>
              </a:defRPr>
            </a:lvl2pPr>
            <a:lvl3pPr marL="914400" indent="0">
              <a:lnSpc>
                <a:spcPct val="100000"/>
              </a:lnSpc>
              <a:buNone/>
              <a:defRPr>
                <a:solidFill>
                  <a:schemeClr val="tx1">
                    <a:lumMod val="85000"/>
                    <a:lumOff val="15000"/>
                  </a:schemeClr>
                </a:solidFill>
              </a:defRPr>
            </a:lvl3pPr>
            <a:lvl4pPr marL="1371600" indent="0">
              <a:lnSpc>
                <a:spcPct val="100000"/>
              </a:lnSpc>
              <a:buNone/>
              <a:defRPr>
                <a:solidFill>
                  <a:schemeClr val="tx1">
                    <a:lumMod val="85000"/>
                    <a:lumOff val="15000"/>
                  </a:schemeClr>
                </a:solidFill>
              </a:defRPr>
            </a:lvl4pPr>
            <a:lvl5pPr marL="1828800" indent="0">
              <a:lnSpc>
                <a:spcPct val="100000"/>
              </a:lnSpc>
              <a:buNone/>
              <a:defRPr>
                <a:solidFill>
                  <a:schemeClr val="tx1">
                    <a:lumMod val="85000"/>
                    <a:lumOff val="15000"/>
                  </a:schemeClr>
                </a:solidFill>
              </a:defRPr>
            </a:lvl5pPr>
          </a:lstStyle>
          <a:p>
            <a:pPr lvl="0"/>
            <a:r>
              <a:rPr lang="en-US" dirty="0"/>
              <a:t>Graph goes here</a:t>
            </a:r>
          </a:p>
        </p:txBody>
      </p:sp>
      <p:sp>
        <p:nvSpPr>
          <p:cNvPr id="15" name="TextBox 14"/>
          <p:cNvSpPr txBox="1"/>
          <p:nvPr userDrawn="1"/>
        </p:nvSpPr>
        <p:spPr>
          <a:xfrm>
            <a:off x="10847721" y="41661"/>
            <a:ext cx="620487" cy="253916"/>
          </a:xfrm>
          <a:prstGeom prst="rect">
            <a:avLst/>
          </a:prstGeom>
          <a:noFill/>
        </p:spPr>
        <p:txBody>
          <a:bodyPr wrap="square" rtlCol="0">
            <a:spAutoFit/>
          </a:bodyPr>
          <a:lstStyle/>
          <a:p>
            <a:pPr algn="ctr"/>
            <a:fld id="{3914EAE7-5D5E-4916-8C09-95BD5A5F422A}" type="slidenum">
              <a:rPr lang="en-US" sz="1050" b="1" smtClean="0">
                <a:solidFill>
                  <a:schemeClr val="bg2"/>
                </a:solidFill>
              </a:rPr>
              <a:pPr algn="ctr"/>
              <a:t>‹#›</a:t>
            </a:fld>
            <a:endParaRPr lang="en-US" sz="1000" b="1" dirty="0">
              <a:solidFill>
                <a:schemeClr val="bg2"/>
              </a:solidFill>
            </a:endParaRPr>
          </a:p>
        </p:txBody>
      </p:sp>
      <p:sp>
        <p:nvSpPr>
          <p:cNvPr id="9" name="Content Placeholder 5"/>
          <p:cNvSpPr>
            <a:spLocks noGrp="1"/>
          </p:cNvSpPr>
          <p:nvPr>
            <p:ph sz="quarter" idx="12" hasCustomPrompt="1"/>
          </p:nvPr>
        </p:nvSpPr>
        <p:spPr>
          <a:xfrm>
            <a:off x="6950843" y="2154617"/>
            <a:ext cx="4207123" cy="3846786"/>
          </a:xfrm>
        </p:spPr>
        <p:txBody>
          <a:bodyPr/>
          <a:lstStyle>
            <a:lvl1pPr marL="0" indent="0">
              <a:lnSpc>
                <a:spcPct val="100000"/>
              </a:lnSpc>
              <a:buNone/>
              <a:defRPr>
                <a:solidFill>
                  <a:schemeClr val="accent4">
                    <a:lumMod val="75000"/>
                  </a:schemeClr>
                </a:solidFill>
              </a:defRPr>
            </a:lvl1pPr>
            <a:lvl2pPr marL="457200" indent="0">
              <a:lnSpc>
                <a:spcPct val="100000"/>
              </a:lnSpc>
              <a:buNone/>
              <a:defRPr>
                <a:solidFill>
                  <a:schemeClr val="tx1">
                    <a:lumMod val="85000"/>
                    <a:lumOff val="15000"/>
                  </a:schemeClr>
                </a:solidFill>
              </a:defRPr>
            </a:lvl2pPr>
            <a:lvl3pPr marL="914400" indent="0">
              <a:lnSpc>
                <a:spcPct val="100000"/>
              </a:lnSpc>
              <a:buNone/>
              <a:defRPr>
                <a:solidFill>
                  <a:schemeClr val="tx1">
                    <a:lumMod val="85000"/>
                    <a:lumOff val="15000"/>
                  </a:schemeClr>
                </a:solidFill>
              </a:defRPr>
            </a:lvl3pPr>
            <a:lvl4pPr marL="1371600" indent="0">
              <a:lnSpc>
                <a:spcPct val="100000"/>
              </a:lnSpc>
              <a:buNone/>
              <a:defRPr>
                <a:solidFill>
                  <a:schemeClr val="tx1">
                    <a:lumMod val="85000"/>
                    <a:lumOff val="15000"/>
                  </a:schemeClr>
                </a:solidFill>
              </a:defRPr>
            </a:lvl4pPr>
            <a:lvl5pPr marL="1828800" indent="0">
              <a:lnSpc>
                <a:spcPct val="100000"/>
              </a:lnSpc>
              <a:buNone/>
              <a:defRPr>
                <a:solidFill>
                  <a:schemeClr val="tx1">
                    <a:lumMod val="85000"/>
                    <a:lumOff val="15000"/>
                  </a:schemeClr>
                </a:solidFill>
              </a:defRPr>
            </a:lvl5pPr>
          </a:lstStyle>
          <a:p>
            <a:pPr lvl="0"/>
            <a:r>
              <a:rPr lang="en-US" dirty="0"/>
              <a:t>The text goes here</a:t>
            </a:r>
          </a:p>
        </p:txBody>
      </p:sp>
      <p:sp>
        <p:nvSpPr>
          <p:cNvPr id="10" name="Title 1"/>
          <p:cNvSpPr>
            <a:spLocks noGrp="1"/>
          </p:cNvSpPr>
          <p:nvPr>
            <p:ph type="title"/>
          </p:nvPr>
        </p:nvSpPr>
        <p:spPr>
          <a:xfrm>
            <a:off x="838201" y="894539"/>
            <a:ext cx="10319764" cy="414511"/>
          </a:xfrm>
        </p:spPr>
        <p:txBody>
          <a:bodyPr>
            <a:noAutofit/>
          </a:bodyPr>
          <a:lstStyle>
            <a:lvl1pPr>
              <a:defRPr sz="3200">
                <a:solidFill>
                  <a:schemeClr val="accent1"/>
                </a:solidFill>
              </a:defRPr>
            </a:lvl1pPr>
          </a:lstStyle>
          <a:p>
            <a:r>
              <a:rPr lang="en-US" dirty="0"/>
              <a:t>Click to edit Master title style</a:t>
            </a:r>
          </a:p>
        </p:txBody>
      </p:sp>
      <p:sp>
        <p:nvSpPr>
          <p:cNvPr id="11" name="Rectangle 10"/>
          <p:cNvSpPr/>
          <p:nvPr userDrawn="1"/>
        </p:nvSpPr>
        <p:spPr>
          <a:xfrm flipV="1">
            <a:off x="952498" y="613928"/>
            <a:ext cx="1027353" cy="5470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819083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howcase_Slide">
    <p:spTree>
      <p:nvGrpSpPr>
        <p:cNvPr id="1" name=""/>
        <p:cNvGrpSpPr/>
        <p:nvPr/>
      </p:nvGrpSpPr>
      <p:grpSpPr>
        <a:xfrm>
          <a:off x="0" y="0"/>
          <a:ext cx="0" cy="0"/>
          <a:chOff x="0" y="0"/>
          <a:chExt cx="0" cy="0"/>
        </a:xfrm>
      </p:grpSpPr>
      <p:sp>
        <p:nvSpPr>
          <p:cNvPr id="3" name="Rectangle 2"/>
          <p:cNvSpPr/>
          <p:nvPr userDrawn="1"/>
        </p:nvSpPr>
        <p:spPr>
          <a:xfrm>
            <a:off x="0" y="-1"/>
            <a:ext cx="12192000" cy="334229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2" name="Title 1"/>
          <p:cNvSpPr>
            <a:spLocks noGrp="1"/>
          </p:cNvSpPr>
          <p:nvPr>
            <p:ph type="title"/>
          </p:nvPr>
        </p:nvSpPr>
        <p:spPr>
          <a:xfrm>
            <a:off x="3517900" y="658085"/>
            <a:ext cx="7835899" cy="1996637"/>
          </a:xfrm>
        </p:spPr>
        <p:txBody>
          <a:bodyPr anchor="ctr">
            <a:noAutofit/>
          </a:bodyPr>
          <a:lstStyle>
            <a:lvl1pPr>
              <a:defRPr sz="3200">
                <a:solidFill>
                  <a:schemeClr val="bg2"/>
                </a:solidFill>
              </a:defRPr>
            </a:lvl1pPr>
          </a:lstStyle>
          <a:p>
            <a:r>
              <a:rPr lang="en-US" dirty="0"/>
              <a:t>Click to edit Master title style</a:t>
            </a:r>
          </a:p>
        </p:txBody>
      </p:sp>
      <p:sp>
        <p:nvSpPr>
          <p:cNvPr id="6" name="Content Placeholder 5"/>
          <p:cNvSpPr>
            <a:spLocks noGrp="1"/>
          </p:cNvSpPr>
          <p:nvPr>
            <p:ph sz="quarter" idx="11"/>
          </p:nvPr>
        </p:nvSpPr>
        <p:spPr>
          <a:xfrm>
            <a:off x="838198" y="3731173"/>
            <a:ext cx="10515601" cy="2680138"/>
          </a:xfrm>
        </p:spPr>
        <p:txBody>
          <a:bodyPr/>
          <a:lstStyle>
            <a:lvl1pPr marL="0" indent="0">
              <a:lnSpc>
                <a:spcPct val="100000"/>
              </a:lnSpc>
              <a:buNone/>
              <a:defRPr>
                <a:solidFill>
                  <a:schemeClr val="accent4">
                    <a:lumMod val="75000"/>
                  </a:schemeClr>
                </a:solidFill>
              </a:defRPr>
            </a:lvl1pPr>
            <a:lvl2pPr marL="457200" indent="0">
              <a:lnSpc>
                <a:spcPct val="100000"/>
              </a:lnSpc>
              <a:buNone/>
              <a:defRPr>
                <a:solidFill>
                  <a:schemeClr val="tx1">
                    <a:lumMod val="85000"/>
                    <a:lumOff val="15000"/>
                  </a:schemeClr>
                </a:solidFill>
              </a:defRPr>
            </a:lvl2pPr>
            <a:lvl3pPr marL="914400" indent="0">
              <a:lnSpc>
                <a:spcPct val="100000"/>
              </a:lnSpc>
              <a:buNone/>
              <a:defRPr>
                <a:solidFill>
                  <a:schemeClr val="tx1">
                    <a:lumMod val="85000"/>
                    <a:lumOff val="15000"/>
                  </a:schemeClr>
                </a:solidFill>
              </a:defRPr>
            </a:lvl3pPr>
            <a:lvl4pPr marL="1371600" indent="0">
              <a:lnSpc>
                <a:spcPct val="100000"/>
              </a:lnSpc>
              <a:buNone/>
              <a:defRPr>
                <a:solidFill>
                  <a:schemeClr val="tx1">
                    <a:lumMod val="85000"/>
                    <a:lumOff val="15000"/>
                  </a:schemeClr>
                </a:solidFill>
              </a:defRPr>
            </a:lvl4pPr>
            <a:lvl5pPr marL="1828800" indent="0">
              <a:lnSpc>
                <a:spcPct val="100000"/>
              </a:lnSpc>
              <a:buNone/>
              <a:defRPr>
                <a:solidFill>
                  <a:schemeClr val="tx1">
                    <a:lumMod val="85000"/>
                    <a:lumOff val="15000"/>
                  </a:schemeClr>
                </a:solidFill>
              </a:defRPr>
            </a:lvl5pPr>
          </a:lstStyle>
          <a:p>
            <a:pPr lvl="0"/>
            <a:r>
              <a:rPr lang="en-US" dirty="0"/>
              <a:t>Click to edit Master text styles</a:t>
            </a:r>
          </a:p>
        </p:txBody>
      </p:sp>
      <p:sp>
        <p:nvSpPr>
          <p:cNvPr id="5" name="Picture Placeholder 4"/>
          <p:cNvSpPr>
            <a:spLocks noGrp="1"/>
          </p:cNvSpPr>
          <p:nvPr>
            <p:ph type="pic" sz="quarter" idx="12"/>
          </p:nvPr>
        </p:nvSpPr>
        <p:spPr>
          <a:xfrm>
            <a:off x="846351" y="664199"/>
            <a:ext cx="2150849" cy="1984408"/>
          </a:xfrm>
          <a:prstGeom prst="ellipse">
            <a:avLst/>
          </a:prstGeom>
          <a:ln w="28575">
            <a:solidFill>
              <a:schemeClr val="bg2"/>
            </a:solidFill>
          </a:ln>
        </p:spPr>
        <p:txBody>
          <a:bodyPr/>
          <a:lstStyle/>
          <a:p>
            <a:endParaRPr lang="en-US"/>
          </a:p>
        </p:txBody>
      </p:sp>
      <p:sp>
        <p:nvSpPr>
          <p:cNvPr id="14" name="Rectangle 13"/>
          <p:cNvSpPr/>
          <p:nvPr userDrawn="1"/>
        </p:nvSpPr>
        <p:spPr>
          <a:xfrm flipV="1">
            <a:off x="3637016" y="658085"/>
            <a:ext cx="1027353" cy="5470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4068794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Quote_Slide">
    <p:spTree>
      <p:nvGrpSpPr>
        <p:cNvPr id="1" name=""/>
        <p:cNvGrpSpPr/>
        <p:nvPr/>
      </p:nvGrpSpPr>
      <p:grpSpPr>
        <a:xfrm>
          <a:off x="0" y="0"/>
          <a:ext cx="0" cy="0"/>
          <a:chOff x="0" y="0"/>
          <a:chExt cx="0" cy="0"/>
        </a:xfrm>
      </p:grpSpPr>
      <p:sp>
        <p:nvSpPr>
          <p:cNvPr id="7" name="Rectangle 6"/>
          <p:cNvSpPr/>
          <p:nvPr userDrawn="1"/>
        </p:nvSpPr>
        <p:spPr>
          <a:xfrm>
            <a:off x="0" y="1"/>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cxnSp>
        <p:nvCxnSpPr>
          <p:cNvPr id="9" name="Straight Connector 8"/>
          <p:cNvCxnSpPr/>
          <p:nvPr userDrawn="1"/>
        </p:nvCxnSpPr>
        <p:spPr>
          <a:xfrm>
            <a:off x="838200" y="677630"/>
            <a:ext cx="10515600" cy="0"/>
          </a:xfrm>
          <a:prstGeom prst="line">
            <a:avLst/>
          </a:prstGeom>
          <a:ln w="9525">
            <a:solidFill>
              <a:schemeClr val="bg2"/>
            </a:solidFill>
          </a:ln>
        </p:spPr>
        <p:style>
          <a:lnRef idx="1">
            <a:schemeClr val="accent1"/>
          </a:lnRef>
          <a:fillRef idx="0">
            <a:schemeClr val="accent1"/>
          </a:fillRef>
          <a:effectRef idx="0">
            <a:schemeClr val="accent1"/>
          </a:effectRef>
          <a:fontRef idx="minor">
            <a:schemeClr val="tx1"/>
          </a:fontRef>
        </p:style>
      </p:cxnSp>
      <p:sp>
        <p:nvSpPr>
          <p:cNvPr id="4" name="Oval 3"/>
          <p:cNvSpPr/>
          <p:nvPr userDrawn="1"/>
        </p:nvSpPr>
        <p:spPr>
          <a:xfrm>
            <a:off x="598713" y="151033"/>
            <a:ext cx="1491343" cy="111850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 name="TextBox 2"/>
          <p:cNvSpPr txBox="1"/>
          <p:nvPr userDrawn="1"/>
        </p:nvSpPr>
        <p:spPr>
          <a:xfrm>
            <a:off x="609602" y="-16328"/>
            <a:ext cx="1915887" cy="2215991"/>
          </a:xfrm>
          <a:prstGeom prst="rect">
            <a:avLst/>
          </a:prstGeom>
          <a:noFill/>
        </p:spPr>
        <p:txBody>
          <a:bodyPr wrap="square" rtlCol="0">
            <a:spAutoFit/>
          </a:bodyPr>
          <a:lstStyle/>
          <a:p>
            <a:r>
              <a:rPr lang="en-US" sz="13800" dirty="0">
                <a:solidFill>
                  <a:schemeClr val="accent3"/>
                </a:solidFill>
              </a:rPr>
              <a:t>“</a:t>
            </a:r>
          </a:p>
        </p:txBody>
      </p:sp>
      <p:sp>
        <p:nvSpPr>
          <p:cNvPr id="10" name="Text Placeholder 9"/>
          <p:cNvSpPr>
            <a:spLocks noGrp="1"/>
          </p:cNvSpPr>
          <p:nvPr>
            <p:ph type="body" sz="quarter" idx="10" hasCustomPrompt="1"/>
          </p:nvPr>
        </p:nvSpPr>
        <p:spPr>
          <a:xfrm>
            <a:off x="935568" y="1270001"/>
            <a:ext cx="10418233" cy="4829175"/>
          </a:xfrm>
        </p:spPr>
        <p:txBody>
          <a:bodyPr>
            <a:normAutofit/>
          </a:bodyPr>
          <a:lstStyle>
            <a:lvl1pPr marL="0" indent="0">
              <a:buNone/>
              <a:defRPr sz="4000" baseline="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This is a quote slide, use it to make a statement, show statistics, </a:t>
            </a:r>
            <a:r>
              <a:rPr lang="en-US" dirty="0" err="1"/>
              <a:t>etc</a:t>
            </a:r>
            <a:endParaRPr lang="en-US" dirty="0"/>
          </a:p>
        </p:txBody>
      </p:sp>
    </p:spTree>
    <p:extLst>
      <p:ext uri="{BB962C8B-B14F-4D97-AF65-F5344CB8AC3E}">
        <p14:creationId xmlns:p14="http://schemas.microsoft.com/office/powerpoint/2010/main" val="31910745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05480505"/>
      </p:ext>
    </p:extLst>
  </p:cSld>
  <p:clrMap bg1="lt1" tx1="dk1" bg2="lt2" tx2="dk2" accent1="accent1" accent2="accent2" accent3="accent3" accent4="accent4" accent5="accent5" accent6="accent6" hlink="hlink" folHlink="folHlink"/>
  <p:sldLayoutIdLst>
    <p:sldLayoutId id="2147483650" r:id="rId1"/>
    <p:sldLayoutId id="2147483657" r:id="rId2"/>
    <p:sldLayoutId id="2147483658" r:id="rId3"/>
    <p:sldLayoutId id="2147483653" r:id="rId4"/>
    <p:sldLayoutId id="2147483651" r:id="rId5"/>
    <p:sldLayoutId id="2147483656" r:id="rId6"/>
    <p:sldLayoutId id="2147483655" r:id="rId7"/>
    <p:sldLayoutId id="2147483652" r:id="rId8"/>
  </p:sldLayoutIdLst>
  <p:hf hdr="0" ftr="0" dt="0"/>
  <p:txStyles>
    <p:titleStyle>
      <a:lvl1pPr algn="l" defTabSz="914400" rtl="0" eaLnBrk="1" latinLnBrk="0" hangingPunct="1">
        <a:lnSpc>
          <a:spcPct val="90000"/>
        </a:lnSpc>
        <a:spcBef>
          <a:spcPct val="0"/>
        </a:spcBef>
        <a:buNone/>
        <a:defRPr sz="3200" kern="1200" baseline="0">
          <a:solidFill>
            <a:schemeClr val="accent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000" kern="1200">
          <a:solidFill>
            <a:schemeClr val="accent4"/>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000" kern="1200">
          <a:solidFill>
            <a:schemeClr val="accent4"/>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accent4"/>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2000" kern="1200">
          <a:solidFill>
            <a:schemeClr val="accent4"/>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2000" kern="1200">
          <a:solidFill>
            <a:schemeClr val="accent4"/>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svg"/><Relationship Id="rId18" Type="http://schemas.openxmlformats.org/officeDocument/2006/relationships/image" Target="../media/image22.png"/><Relationship Id="rId3" Type="http://schemas.openxmlformats.org/officeDocument/2006/relationships/image" Target="../media/image7.png"/><Relationship Id="rId7" Type="http://schemas.openxmlformats.org/officeDocument/2006/relationships/image" Target="../media/image11.svg"/><Relationship Id="rId12" Type="http://schemas.openxmlformats.org/officeDocument/2006/relationships/image" Target="../media/image16.png"/><Relationship Id="rId17" Type="http://schemas.openxmlformats.org/officeDocument/2006/relationships/image" Target="../media/image21.svg"/><Relationship Id="rId2" Type="http://schemas.openxmlformats.org/officeDocument/2006/relationships/notesSlide" Target="../notesSlides/notesSlide3.xml"/><Relationship Id="rId16" Type="http://schemas.openxmlformats.org/officeDocument/2006/relationships/image" Target="../media/image20.png"/><Relationship Id="rId1" Type="http://schemas.openxmlformats.org/officeDocument/2006/relationships/slideLayout" Target="../slideLayouts/slideLayout5.xml"/><Relationship Id="rId6" Type="http://schemas.openxmlformats.org/officeDocument/2006/relationships/image" Target="../media/image10.png"/><Relationship Id="rId11" Type="http://schemas.openxmlformats.org/officeDocument/2006/relationships/image" Target="../media/image15.svg"/><Relationship Id="rId5" Type="http://schemas.openxmlformats.org/officeDocument/2006/relationships/image" Target="../media/image9.svg"/><Relationship Id="rId15" Type="http://schemas.openxmlformats.org/officeDocument/2006/relationships/image" Target="../media/image19.sv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svg"/><Relationship Id="rId14" Type="http://schemas.openxmlformats.org/officeDocument/2006/relationships/image" Target="../media/image18.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25.sv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11.svg"/></Relationships>
</file>

<file path=ppt/slides/_rels/slide11.xml.rels><?xml version="1.0" encoding="UTF-8" standalone="yes"?>
<Relationships xmlns="http://schemas.openxmlformats.org/package/2006/relationships"><Relationship Id="rId8" Type="http://schemas.openxmlformats.org/officeDocument/2006/relationships/image" Target="../media/image34.svg"/><Relationship Id="rId13" Type="http://schemas.openxmlformats.org/officeDocument/2006/relationships/image" Target="../media/image39.png"/><Relationship Id="rId18" Type="http://schemas.openxmlformats.org/officeDocument/2006/relationships/image" Target="../media/image44.png"/><Relationship Id="rId3" Type="http://schemas.openxmlformats.org/officeDocument/2006/relationships/image" Target="../media/image29.png"/><Relationship Id="rId21" Type="http://schemas.openxmlformats.org/officeDocument/2006/relationships/image" Target="../media/image47.svg"/><Relationship Id="rId7" Type="http://schemas.openxmlformats.org/officeDocument/2006/relationships/image" Target="../media/image33.png"/><Relationship Id="rId12" Type="http://schemas.openxmlformats.org/officeDocument/2006/relationships/image" Target="../media/image38.svg"/><Relationship Id="rId17" Type="http://schemas.openxmlformats.org/officeDocument/2006/relationships/image" Target="../media/image43.png"/><Relationship Id="rId2" Type="http://schemas.openxmlformats.org/officeDocument/2006/relationships/notesSlide" Target="../notesSlides/notesSlide11.xml"/><Relationship Id="rId16" Type="http://schemas.openxmlformats.org/officeDocument/2006/relationships/image" Target="../media/image42.svg"/><Relationship Id="rId20" Type="http://schemas.openxmlformats.org/officeDocument/2006/relationships/image" Target="../media/image46.png"/><Relationship Id="rId1" Type="http://schemas.openxmlformats.org/officeDocument/2006/relationships/slideLayout" Target="../slideLayouts/slideLayout6.xml"/><Relationship Id="rId6" Type="http://schemas.openxmlformats.org/officeDocument/2006/relationships/image" Target="../media/image32.svg"/><Relationship Id="rId11" Type="http://schemas.openxmlformats.org/officeDocument/2006/relationships/image" Target="../media/image37.png"/><Relationship Id="rId5" Type="http://schemas.openxmlformats.org/officeDocument/2006/relationships/image" Target="../media/image31.png"/><Relationship Id="rId15" Type="http://schemas.openxmlformats.org/officeDocument/2006/relationships/image" Target="../media/image41.png"/><Relationship Id="rId23" Type="http://schemas.openxmlformats.org/officeDocument/2006/relationships/image" Target="../media/image49.svg"/><Relationship Id="rId10" Type="http://schemas.openxmlformats.org/officeDocument/2006/relationships/image" Target="../media/image36.svg"/><Relationship Id="rId19" Type="http://schemas.openxmlformats.org/officeDocument/2006/relationships/image" Target="../media/image45.svg"/><Relationship Id="rId4" Type="http://schemas.openxmlformats.org/officeDocument/2006/relationships/image" Target="../media/image30.svg"/><Relationship Id="rId9" Type="http://schemas.openxmlformats.org/officeDocument/2006/relationships/image" Target="../media/image35.png"/><Relationship Id="rId14" Type="http://schemas.openxmlformats.org/officeDocument/2006/relationships/image" Target="../media/image40.svg"/><Relationship Id="rId22" Type="http://schemas.openxmlformats.org/officeDocument/2006/relationships/image" Target="../media/image48.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55.sv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54.png"/><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diagramColors" Target="../diagrams/colors1.xml"/><Relationship Id="rId11" Type="http://schemas.openxmlformats.org/officeDocument/2006/relationships/image" Target="../media/image53.svg"/><Relationship Id="rId5" Type="http://schemas.openxmlformats.org/officeDocument/2006/relationships/diagramQuickStyle" Target="../diagrams/quickStyle1.xml"/><Relationship Id="rId10" Type="http://schemas.openxmlformats.org/officeDocument/2006/relationships/image" Target="../media/image52.png"/><Relationship Id="rId4" Type="http://schemas.openxmlformats.org/officeDocument/2006/relationships/diagramLayout" Target="../diagrams/layout1.xml"/><Relationship Id="rId9" Type="http://schemas.openxmlformats.org/officeDocument/2006/relationships/image" Target="../media/image51.svg"/></Relationships>
</file>

<file path=ppt/slides/_rels/slide1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58.png"/></Relationships>
</file>

<file path=ppt/slides/_rels/slide1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60.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image" Target="../media/image62.svg"/></Relationships>
</file>

<file path=ppt/slides/_rels/slide20.xml.rels><?xml version="1.0" encoding="UTF-8" standalone="yes"?>
<Relationships xmlns="http://schemas.openxmlformats.org/package/2006/relationships"><Relationship Id="rId3" Type="http://schemas.openxmlformats.org/officeDocument/2006/relationships/hyperlink" Target="mailto:gdavidson@rhsupplies.org" TargetMode="External"/><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hyperlink" Target="https://www.rhsupplies.org/fileadmin/uploads/rhsc/Tools/Global-FP-VAN/Example_Control_Tower_TOU.pdf" TargetMode="External"/><Relationship Id="rId5" Type="http://schemas.openxmlformats.org/officeDocument/2006/relationships/image" Target="../media/image64.svg"/><Relationship Id="rId4" Type="http://schemas.openxmlformats.org/officeDocument/2006/relationships/image" Target="../media/image63.png"/></Relationships>
</file>

<file path=ppt/slides/_rels/slide21.xml.rels><?xml version="1.0" encoding="UTF-8" standalone="yes"?>
<Relationships xmlns="http://schemas.openxmlformats.org/package/2006/relationships"><Relationship Id="rId8" Type="http://schemas.openxmlformats.org/officeDocument/2006/relationships/image" Target="../media/image66.svg"/><Relationship Id="rId3" Type="http://schemas.openxmlformats.org/officeDocument/2006/relationships/hyperlink" Target="https://bit.ly/2Yf7Ji6" TargetMode="External"/><Relationship Id="rId7" Type="http://schemas.openxmlformats.org/officeDocument/2006/relationships/image" Target="../media/image65.png"/><Relationship Id="rId12" Type="http://schemas.openxmlformats.org/officeDocument/2006/relationships/image" Target="../media/image70.svg"/><Relationship Id="rId2" Type="http://schemas.openxmlformats.org/officeDocument/2006/relationships/hyperlink" Target="mailto:gdavidson@rhsupplies.org" TargetMode="External"/><Relationship Id="rId1" Type="http://schemas.openxmlformats.org/officeDocument/2006/relationships/slideLayout" Target="../slideLayouts/slideLayout3.xml"/><Relationship Id="rId6" Type="http://schemas.openxmlformats.org/officeDocument/2006/relationships/image" Target="../media/image23.png"/><Relationship Id="rId11" Type="http://schemas.openxmlformats.org/officeDocument/2006/relationships/image" Target="../media/image69.png"/><Relationship Id="rId5" Type="http://schemas.openxmlformats.org/officeDocument/2006/relationships/image" Target="../media/image22.png"/><Relationship Id="rId10" Type="http://schemas.openxmlformats.org/officeDocument/2006/relationships/image" Target="../media/image68.svg"/><Relationship Id="rId4" Type="http://schemas.openxmlformats.org/officeDocument/2006/relationships/hyperlink" Target="https://www.rhsupplies.org/gfpvan" TargetMode="External"/><Relationship Id="rId9" Type="http://schemas.openxmlformats.org/officeDocument/2006/relationships/image" Target="../media/image6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sz="4400" b="1" dirty="0"/>
              <a:t>You Can’t Manage</a:t>
            </a:r>
            <a:br>
              <a:rPr lang="en-US" sz="4400" b="1" dirty="0"/>
            </a:br>
            <a:r>
              <a:rPr lang="en-US" sz="4400" b="1" dirty="0"/>
              <a:t>What You Can’t See</a:t>
            </a:r>
          </a:p>
        </p:txBody>
      </p:sp>
      <p:sp>
        <p:nvSpPr>
          <p:cNvPr id="5" name="Text Placeholder 4"/>
          <p:cNvSpPr>
            <a:spLocks noGrp="1"/>
          </p:cNvSpPr>
          <p:nvPr>
            <p:ph type="body" sz="quarter" idx="13"/>
          </p:nvPr>
        </p:nvSpPr>
        <p:spPr>
          <a:xfrm>
            <a:off x="1338942" y="3146203"/>
            <a:ext cx="5414283" cy="806672"/>
          </a:xfrm>
        </p:spPr>
        <p:txBody>
          <a:bodyPr>
            <a:normAutofit lnSpcReduction="10000"/>
          </a:bodyPr>
          <a:lstStyle/>
          <a:p>
            <a:r>
              <a:rPr lang="en-US" dirty="0"/>
              <a:t>The Global Family Planning Visibility &amp; Analytics Network</a:t>
            </a:r>
          </a:p>
        </p:txBody>
      </p:sp>
      <p:sp>
        <p:nvSpPr>
          <p:cNvPr id="6" name="Text Placeholder 5"/>
          <p:cNvSpPr>
            <a:spLocks noGrp="1"/>
          </p:cNvSpPr>
          <p:nvPr>
            <p:ph type="body" sz="quarter" idx="14"/>
          </p:nvPr>
        </p:nvSpPr>
        <p:spPr>
          <a:xfrm>
            <a:off x="1338943" y="4124334"/>
            <a:ext cx="4538133" cy="277586"/>
          </a:xfrm>
        </p:spPr>
        <p:txBody>
          <a:bodyPr/>
          <a:lstStyle/>
          <a:p>
            <a:r>
              <a:rPr lang="en-US" dirty="0"/>
              <a:t>January 2021</a:t>
            </a:r>
          </a:p>
        </p:txBody>
      </p:sp>
    </p:spTree>
    <p:extLst>
      <p:ext uri="{BB962C8B-B14F-4D97-AF65-F5344CB8AC3E}">
        <p14:creationId xmlns:p14="http://schemas.microsoft.com/office/powerpoint/2010/main" val="40693711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AF4BD-5ABA-47CE-8C88-039D208C6EB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C9A052A-3FBD-4956-883E-E5FDBE8D04EB}"/>
              </a:ext>
            </a:extLst>
          </p:cNvPr>
          <p:cNvSpPr>
            <a:spLocks noGrp="1"/>
          </p:cNvSpPr>
          <p:nvPr>
            <p:ph sz="quarter" idx="11"/>
          </p:nvPr>
        </p:nvSpPr>
        <p:spPr/>
        <p:txBody>
          <a:bodyPr/>
          <a:lstStyle/>
          <a:p>
            <a:endParaRPr lang="en-US"/>
          </a:p>
        </p:txBody>
      </p:sp>
      <p:pic>
        <p:nvPicPr>
          <p:cNvPr id="4" name="Google Shape;217;p2">
            <a:extLst>
              <a:ext uri="{FF2B5EF4-FFF2-40B4-BE49-F238E27FC236}">
                <a16:creationId xmlns:a16="http://schemas.microsoft.com/office/drawing/2014/main" id="{742C1647-F5B9-4A5C-B724-C6199B61DDFB}"/>
              </a:ext>
            </a:extLst>
          </p:cNvPr>
          <p:cNvPicPr preferRelativeResize="0"/>
          <p:nvPr/>
        </p:nvPicPr>
        <p:blipFill rotWithShape="1">
          <a:blip r:embed="rId3">
            <a:alphaModFix/>
          </a:blip>
          <a:srcRect/>
          <a:stretch/>
        </p:blipFill>
        <p:spPr>
          <a:xfrm>
            <a:off x="-635002" y="-1"/>
            <a:ext cx="13004802" cy="6858001"/>
          </a:xfrm>
          <a:prstGeom prst="rect">
            <a:avLst/>
          </a:prstGeom>
          <a:noFill/>
          <a:ln>
            <a:noFill/>
          </a:ln>
        </p:spPr>
      </p:pic>
    </p:spTree>
    <p:extLst>
      <p:ext uri="{BB962C8B-B14F-4D97-AF65-F5344CB8AC3E}">
        <p14:creationId xmlns:p14="http://schemas.microsoft.com/office/powerpoint/2010/main" val="37381767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Content Placeholder 39" descr="A map of the world&#10;&#10;Description automatically generated with medium confidence">
            <a:extLst>
              <a:ext uri="{FF2B5EF4-FFF2-40B4-BE49-F238E27FC236}">
                <a16:creationId xmlns:a16="http://schemas.microsoft.com/office/drawing/2014/main" id="{7BF8DF4E-8202-4117-BA55-C7CFC39D7AFE}"/>
              </a:ext>
            </a:extLst>
          </p:cNvPr>
          <p:cNvPicPr>
            <a:picLocks noGrp="1" noChangeAspect="1"/>
          </p:cNvPicPr>
          <p:nvPr>
            <p:ph sz="quarter" idx="11"/>
          </p:nvPr>
        </p:nvPicPr>
        <p:blipFill rotWithShape="1">
          <a:blip r:embed="rId3">
            <a:extLst>
              <a:ext uri="{28A0092B-C50C-407E-A947-70E740481C1C}">
                <a14:useLocalDpi xmlns:a14="http://schemas.microsoft.com/office/drawing/2010/main" val="0"/>
              </a:ext>
            </a:extLst>
          </a:blip>
          <a:srcRect t="11006" r="32162" b="17373"/>
          <a:stretch/>
        </p:blipFill>
        <p:spPr>
          <a:xfrm>
            <a:off x="2749683" y="0"/>
            <a:ext cx="9442317" cy="6857991"/>
          </a:xfrm>
        </p:spPr>
      </p:pic>
      <p:sp>
        <p:nvSpPr>
          <p:cNvPr id="2" name="Title 1"/>
          <p:cNvSpPr>
            <a:spLocks noGrp="1"/>
          </p:cNvSpPr>
          <p:nvPr>
            <p:ph type="title"/>
          </p:nvPr>
        </p:nvSpPr>
        <p:spPr>
          <a:xfrm>
            <a:off x="838200" y="894539"/>
            <a:ext cx="3585210" cy="1365694"/>
          </a:xfrm>
        </p:spPr>
        <p:txBody>
          <a:bodyPr/>
          <a:lstStyle/>
          <a:p>
            <a:r>
              <a:rPr lang="en-US" dirty="0"/>
              <a:t>The Global FP VAN and  countries</a:t>
            </a:r>
          </a:p>
        </p:txBody>
      </p:sp>
      <p:grpSp>
        <p:nvGrpSpPr>
          <p:cNvPr id="58" name="Group 57">
            <a:extLst>
              <a:ext uri="{FF2B5EF4-FFF2-40B4-BE49-F238E27FC236}">
                <a16:creationId xmlns:a16="http://schemas.microsoft.com/office/drawing/2014/main" id="{F78E9C8F-796D-4013-BE6C-569F47985BC3}"/>
              </a:ext>
            </a:extLst>
          </p:cNvPr>
          <p:cNvGrpSpPr/>
          <p:nvPr/>
        </p:nvGrpSpPr>
        <p:grpSpPr>
          <a:xfrm>
            <a:off x="748148" y="4061731"/>
            <a:ext cx="10821897" cy="1901730"/>
            <a:chOff x="771198" y="4422870"/>
            <a:chExt cx="10821897" cy="1901730"/>
          </a:xfrm>
        </p:grpSpPr>
        <p:sp>
          <p:nvSpPr>
            <p:cNvPr id="45" name="Oval 44">
              <a:extLst>
                <a:ext uri="{FF2B5EF4-FFF2-40B4-BE49-F238E27FC236}">
                  <a16:creationId xmlns:a16="http://schemas.microsoft.com/office/drawing/2014/main" id="{08494652-F9D9-4858-85DA-E17BAA5BE106}"/>
                </a:ext>
              </a:extLst>
            </p:cNvPr>
            <p:cNvSpPr/>
            <p:nvPr/>
          </p:nvSpPr>
          <p:spPr>
            <a:xfrm>
              <a:off x="3974757" y="5105400"/>
              <a:ext cx="1219200" cy="1219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Graphic 13" descr="Crane outline">
              <a:extLst>
                <a:ext uri="{FF2B5EF4-FFF2-40B4-BE49-F238E27FC236}">
                  <a16:creationId xmlns:a16="http://schemas.microsoft.com/office/drawing/2014/main" id="{A6EE1FE1-2E09-4587-B9EC-6E7D128FB6D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151358" y="5284611"/>
              <a:ext cx="914400" cy="914400"/>
            </a:xfrm>
            <a:prstGeom prst="rect">
              <a:avLst/>
            </a:prstGeom>
          </p:spPr>
        </p:pic>
        <p:sp>
          <p:nvSpPr>
            <p:cNvPr id="28" name="Oval 27">
              <a:extLst>
                <a:ext uri="{FF2B5EF4-FFF2-40B4-BE49-F238E27FC236}">
                  <a16:creationId xmlns:a16="http://schemas.microsoft.com/office/drawing/2014/main" id="{D0999D5A-E64A-4493-A7E6-49D3532A55CC}"/>
                </a:ext>
              </a:extLst>
            </p:cNvPr>
            <p:cNvSpPr/>
            <p:nvPr/>
          </p:nvSpPr>
          <p:spPr>
            <a:xfrm>
              <a:off x="2400017" y="5105400"/>
              <a:ext cx="1219200" cy="1219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Connector 31">
              <a:extLst>
                <a:ext uri="{FF2B5EF4-FFF2-40B4-BE49-F238E27FC236}">
                  <a16:creationId xmlns:a16="http://schemas.microsoft.com/office/drawing/2014/main" id="{1B92D9D8-CD45-4059-851D-DCEA1A8F0FC2}"/>
                </a:ext>
              </a:extLst>
            </p:cNvPr>
            <p:cNvCxnSpPr/>
            <p:nvPr/>
          </p:nvCxnSpPr>
          <p:spPr>
            <a:xfrm>
              <a:off x="851647" y="4958901"/>
              <a:ext cx="10488706" cy="0"/>
            </a:xfrm>
            <a:prstGeom prst="line">
              <a:avLst/>
            </a:prstGeom>
            <a:ln w="19050">
              <a:solidFill>
                <a:schemeClr val="accent4"/>
              </a:solidFill>
              <a:prstDash val="sysDot"/>
            </a:ln>
          </p:spPr>
          <p:style>
            <a:lnRef idx="1">
              <a:schemeClr val="accent1"/>
            </a:lnRef>
            <a:fillRef idx="0">
              <a:schemeClr val="accent1"/>
            </a:fillRef>
            <a:effectRef idx="0">
              <a:schemeClr val="accent1"/>
            </a:effectRef>
            <a:fontRef idx="minor">
              <a:schemeClr val="tx1"/>
            </a:fontRef>
          </p:style>
        </p:cxnSp>
        <p:sp>
          <p:nvSpPr>
            <p:cNvPr id="42" name="Oval 41">
              <a:extLst>
                <a:ext uri="{FF2B5EF4-FFF2-40B4-BE49-F238E27FC236}">
                  <a16:creationId xmlns:a16="http://schemas.microsoft.com/office/drawing/2014/main" id="{2AD689D6-E674-471F-91B9-81869DE5BBD6}"/>
                </a:ext>
              </a:extLst>
            </p:cNvPr>
            <p:cNvSpPr/>
            <p:nvPr/>
          </p:nvSpPr>
          <p:spPr>
            <a:xfrm>
              <a:off x="825276" y="5105400"/>
              <a:ext cx="1219200" cy="1219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4" name="Graphic 43" descr="Factory outline">
              <a:extLst>
                <a:ext uri="{FF2B5EF4-FFF2-40B4-BE49-F238E27FC236}">
                  <a16:creationId xmlns:a16="http://schemas.microsoft.com/office/drawing/2014/main" id="{4896B45A-782C-4920-A07D-F671015AFBC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14120" y="5257800"/>
              <a:ext cx="914400" cy="914400"/>
            </a:xfrm>
            <a:prstGeom prst="rect">
              <a:avLst/>
            </a:prstGeom>
          </p:spPr>
        </p:pic>
        <p:sp>
          <p:nvSpPr>
            <p:cNvPr id="46" name="Oval 45">
              <a:extLst>
                <a:ext uri="{FF2B5EF4-FFF2-40B4-BE49-F238E27FC236}">
                  <a16:creationId xmlns:a16="http://schemas.microsoft.com/office/drawing/2014/main" id="{EFBE3B69-6AAA-4119-A595-03F869026F5A}"/>
                </a:ext>
              </a:extLst>
            </p:cNvPr>
            <p:cNvSpPr/>
            <p:nvPr/>
          </p:nvSpPr>
          <p:spPr>
            <a:xfrm>
              <a:off x="5549497" y="5105400"/>
              <a:ext cx="1219200" cy="1219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3"/>
                </a:solidFill>
              </a:endParaRPr>
            </a:p>
          </p:txBody>
        </p:sp>
        <p:sp>
          <p:nvSpPr>
            <p:cNvPr id="47" name="Oval 46">
              <a:extLst>
                <a:ext uri="{FF2B5EF4-FFF2-40B4-BE49-F238E27FC236}">
                  <a16:creationId xmlns:a16="http://schemas.microsoft.com/office/drawing/2014/main" id="{69B06C82-9C82-4EA2-968C-4B008B46D28E}"/>
                </a:ext>
              </a:extLst>
            </p:cNvPr>
            <p:cNvSpPr/>
            <p:nvPr/>
          </p:nvSpPr>
          <p:spPr>
            <a:xfrm>
              <a:off x="7124237" y="5105400"/>
              <a:ext cx="1219200" cy="1219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Oval 47">
              <a:extLst>
                <a:ext uri="{FF2B5EF4-FFF2-40B4-BE49-F238E27FC236}">
                  <a16:creationId xmlns:a16="http://schemas.microsoft.com/office/drawing/2014/main" id="{136CB34A-EC60-4C2A-A52A-9C01EBFE0A09}"/>
                </a:ext>
              </a:extLst>
            </p:cNvPr>
            <p:cNvSpPr/>
            <p:nvPr/>
          </p:nvSpPr>
          <p:spPr>
            <a:xfrm>
              <a:off x="8698977" y="5105400"/>
              <a:ext cx="1219200" cy="1219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D17B078A-CCDB-4C6D-9BFC-0A65E7F811C0}"/>
                </a:ext>
              </a:extLst>
            </p:cNvPr>
            <p:cNvSpPr/>
            <p:nvPr/>
          </p:nvSpPr>
          <p:spPr>
            <a:xfrm>
              <a:off x="10273719" y="5105400"/>
              <a:ext cx="1219200" cy="1219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Graphic 15" descr="Freight outline">
              <a:extLst>
                <a:ext uri="{FF2B5EF4-FFF2-40B4-BE49-F238E27FC236}">
                  <a16:creationId xmlns:a16="http://schemas.microsoft.com/office/drawing/2014/main" id="{261E35B1-C793-4045-8A55-4BD9D72A8B9C}"/>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590243" y="5284642"/>
              <a:ext cx="914400" cy="914400"/>
            </a:xfrm>
            <a:prstGeom prst="rect">
              <a:avLst/>
            </a:prstGeom>
          </p:spPr>
        </p:pic>
        <p:pic>
          <p:nvPicPr>
            <p:cNvPr id="22" name="Graphic 21" descr="Store outline">
              <a:extLst>
                <a:ext uri="{FF2B5EF4-FFF2-40B4-BE49-F238E27FC236}">
                  <a16:creationId xmlns:a16="http://schemas.microsoft.com/office/drawing/2014/main" id="{FF798BBB-D2D1-4692-83E6-7A8401BBB40F}"/>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718019" y="5268136"/>
              <a:ext cx="914400" cy="914400"/>
            </a:xfrm>
            <a:prstGeom prst="rect">
              <a:avLst/>
            </a:prstGeom>
          </p:spPr>
        </p:pic>
        <p:pic>
          <p:nvPicPr>
            <p:cNvPr id="20" name="Graphic 19" descr="Warehouse outline">
              <a:extLst>
                <a:ext uri="{FF2B5EF4-FFF2-40B4-BE49-F238E27FC236}">
                  <a16:creationId xmlns:a16="http://schemas.microsoft.com/office/drawing/2014/main" id="{1479CDB0-A0FC-4219-A23D-221D19B1BF8B}"/>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7276637" y="5219027"/>
              <a:ext cx="914400" cy="914400"/>
            </a:xfrm>
            <a:prstGeom prst="rect">
              <a:avLst/>
            </a:prstGeom>
          </p:spPr>
        </p:pic>
        <p:pic>
          <p:nvPicPr>
            <p:cNvPr id="24" name="Graphic 23" descr="Hospital outline">
              <a:extLst>
                <a:ext uri="{FF2B5EF4-FFF2-40B4-BE49-F238E27FC236}">
                  <a16:creationId xmlns:a16="http://schemas.microsoft.com/office/drawing/2014/main" id="{A6D9E4A0-A5E2-46AF-A0DD-505705EF3174}"/>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8860778" y="5268136"/>
              <a:ext cx="914400" cy="914400"/>
            </a:xfrm>
            <a:prstGeom prst="rect">
              <a:avLst/>
            </a:prstGeom>
          </p:spPr>
        </p:pic>
        <p:pic>
          <p:nvPicPr>
            <p:cNvPr id="26" name="Graphic 25" descr="Woman with baby outline">
              <a:extLst>
                <a:ext uri="{FF2B5EF4-FFF2-40B4-BE49-F238E27FC236}">
                  <a16:creationId xmlns:a16="http://schemas.microsoft.com/office/drawing/2014/main" id="{126E51D1-D71F-4CF6-9724-A16AF23AFF80}"/>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10458284" y="5257800"/>
              <a:ext cx="914400" cy="914400"/>
            </a:xfrm>
            <a:prstGeom prst="rect">
              <a:avLst/>
            </a:prstGeom>
          </p:spPr>
        </p:pic>
        <p:sp>
          <p:nvSpPr>
            <p:cNvPr id="51" name="Content Placeholder 5">
              <a:extLst>
                <a:ext uri="{FF2B5EF4-FFF2-40B4-BE49-F238E27FC236}">
                  <a16:creationId xmlns:a16="http://schemas.microsoft.com/office/drawing/2014/main" id="{01181AC5-5894-4A6D-9284-900D695B4FC3}"/>
                </a:ext>
              </a:extLst>
            </p:cNvPr>
            <p:cNvSpPr txBox="1">
              <a:spLocks/>
            </p:cNvSpPr>
            <p:nvPr/>
          </p:nvSpPr>
          <p:spPr>
            <a:xfrm>
              <a:off x="771198" y="4422870"/>
              <a:ext cx="1419552" cy="414504"/>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050" b="1" dirty="0">
                  <a:solidFill>
                    <a:schemeClr val="accent1"/>
                  </a:solidFill>
                </a:rPr>
                <a:t>MANUFACTURERS AND SUPPLIERS</a:t>
              </a:r>
            </a:p>
          </p:txBody>
        </p:sp>
        <p:sp>
          <p:nvSpPr>
            <p:cNvPr id="52" name="Content Placeholder 5">
              <a:extLst>
                <a:ext uri="{FF2B5EF4-FFF2-40B4-BE49-F238E27FC236}">
                  <a16:creationId xmlns:a16="http://schemas.microsoft.com/office/drawing/2014/main" id="{8BAD4E1A-657A-450B-989D-1912C5F1D569}"/>
                </a:ext>
              </a:extLst>
            </p:cNvPr>
            <p:cNvSpPr txBox="1">
              <a:spLocks/>
            </p:cNvSpPr>
            <p:nvPr/>
          </p:nvSpPr>
          <p:spPr>
            <a:xfrm>
              <a:off x="2299841" y="4422870"/>
              <a:ext cx="1419552" cy="414504"/>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050" b="1" dirty="0">
                  <a:solidFill>
                    <a:schemeClr val="accent1"/>
                  </a:solidFill>
                </a:rPr>
                <a:t>SHIPPERS</a:t>
              </a:r>
            </a:p>
          </p:txBody>
        </p:sp>
        <p:sp>
          <p:nvSpPr>
            <p:cNvPr id="53" name="Content Placeholder 5">
              <a:extLst>
                <a:ext uri="{FF2B5EF4-FFF2-40B4-BE49-F238E27FC236}">
                  <a16:creationId xmlns:a16="http://schemas.microsoft.com/office/drawing/2014/main" id="{7DE1ED3B-E1BB-4923-9390-8BC0DF2C9ABF}"/>
                </a:ext>
              </a:extLst>
            </p:cNvPr>
            <p:cNvSpPr txBox="1">
              <a:spLocks/>
            </p:cNvSpPr>
            <p:nvPr/>
          </p:nvSpPr>
          <p:spPr>
            <a:xfrm>
              <a:off x="3890516" y="4422870"/>
              <a:ext cx="1419552" cy="414504"/>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050" b="1" dirty="0">
                  <a:solidFill>
                    <a:schemeClr val="accent1"/>
                  </a:solidFill>
                </a:rPr>
                <a:t>PORTS AND CUSTOMS</a:t>
              </a:r>
            </a:p>
          </p:txBody>
        </p:sp>
        <p:sp>
          <p:nvSpPr>
            <p:cNvPr id="54" name="Content Placeholder 5">
              <a:extLst>
                <a:ext uri="{FF2B5EF4-FFF2-40B4-BE49-F238E27FC236}">
                  <a16:creationId xmlns:a16="http://schemas.microsoft.com/office/drawing/2014/main" id="{991B5C54-580F-4546-A174-26A51983ABB7}"/>
                </a:ext>
              </a:extLst>
            </p:cNvPr>
            <p:cNvSpPr txBox="1">
              <a:spLocks/>
            </p:cNvSpPr>
            <p:nvPr/>
          </p:nvSpPr>
          <p:spPr>
            <a:xfrm>
              <a:off x="5466327" y="4422870"/>
              <a:ext cx="1364876" cy="414504"/>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050" b="1" dirty="0">
                  <a:solidFill>
                    <a:schemeClr val="accent1"/>
                  </a:solidFill>
                </a:rPr>
                <a:t>CENTRAL MEDICAL STORE</a:t>
              </a:r>
            </a:p>
          </p:txBody>
        </p:sp>
        <p:sp>
          <p:nvSpPr>
            <p:cNvPr id="55" name="Content Placeholder 5">
              <a:extLst>
                <a:ext uri="{FF2B5EF4-FFF2-40B4-BE49-F238E27FC236}">
                  <a16:creationId xmlns:a16="http://schemas.microsoft.com/office/drawing/2014/main" id="{8A179D44-0CD3-4FF4-AAF8-2964DEA1B131}"/>
                </a:ext>
              </a:extLst>
            </p:cNvPr>
            <p:cNvSpPr txBox="1">
              <a:spLocks/>
            </p:cNvSpPr>
            <p:nvPr/>
          </p:nvSpPr>
          <p:spPr>
            <a:xfrm>
              <a:off x="7028313" y="4422870"/>
              <a:ext cx="1419552" cy="414504"/>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050" b="1" dirty="0">
                  <a:solidFill>
                    <a:schemeClr val="accent1"/>
                  </a:solidFill>
                </a:rPr>
                <a:t>REGIONAL WAREHOUSE</a:t>
              </a:r>
            </a:p>
          </p:txBody>
        </p:sp>
        <p:sp>
          <p:nvSpPr>
            <p:cNvPr id="56" name="Content Placeholder 5">
              <a:extLst>
                <a:ext uri="{FF2B5EF4-FFF2-40B4-BE49-F238E27FC236}">
                  <a16:creationId xmlns:a16="http://schemas.microsoft.com/office/drawing/2014/main" id="{F3775887-FFEA-46D5-87BF-9A9A17A84978}"/>
                </a:ext>
              </a:extLst>
            </p:cNvPr>
            <p:cNvSpPr txBox="1">
              <a:spLocks/>
            </p:cNvSpPr>
            <p:nvPr/>
          </p:nvSpPr>
          <p:spPr>
            <a:xfrm>
              <a:off x="8608202" y="4422870"/>
              <a:ext cx="1419552" cy="414504"/>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050" b="1" dirty="0">
                  <a:solidFill>
                    <a:schemeClr val="accent1"/>
                  </a:solidFill>
                </a:rPr>
                <a:t>HEALTH FACILITY / HOSPITAL CLINIC</a:t>
              </a:r>
            </a:p>
          </p:txBody>
        </p:sp>
        <p:sp>
          <p:nvSpPr>
            <p:cNvPr id="57" name="Content Placeholder 5">
              <a:extLst>
                <a:ext uri="{FF2B5EF4-FFF2-40B4-BE49-F238E27FC236}">
                  <a16:creationId xmlns:a16="http://schemas.microsoft.com/office/drawing/2014/main" id="{689AB852-77CB-48ED-ADDD-3D590B6C2D69}"/>
                </a:ext>
              </a:extLst>
            </p:cNvPr>
            <p:cNvSpPr txBox="1">
              <a:spLocks/>
            </p:cNvSpPr>
            <p:nvPr/>
          </p:nvSpPr>
          <p:spPr>
            <a:xfrm>
              <a:off x="10173543" y="4422870"/>
              <a:ext cx="1419552" cy="414504"/>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050" b="1" dirty="0">
                  <a:solidFill>
                    <a:schemeClr val="accent1"/>
                  </a:solidFill>
                </a:rPr>
                <a:t>CLIENT</a:t>
              </a:r>
            </a:p>
          </p:txBody>
        </p:sp>
      </p:grpSp>
      <p:sp>
        <p:nvSpPr>
          <p:cNvPr id="61" name="Oval 60">
            <a:extLst>
              <a:ext uri="{FF2B5EF4-FFF2-40B4-BE49-F238E27FC236}">
                <a16:creationId xmlns:a16="http://schemas.microsoft.com/office/drawing/2014/main" id="{51826100-5006-4915-A6E3-75AC8B92DD11}"/>
              </a:ext>
            </a:extLst>
          </p:cNvPr>
          <p:cNvSpPr/>
          <p:nvPr/>
        </p:nvSpPr>
        <p:spPr>
          <a:xfrm>
            <a:off x="5308463" y="1400358"/>
            <a:ext cx="1634504" cy="1634504"/>
          </a:xfrm>
          <a:prstGeom prst="ellipse">
            <a:avLst/>
          </a:prstGeom>
          <a:solidFill>
            <a:schemeClr val="bg2"/>
          </a:solidFill>
          <a:ln w="28575">
            <a:noFill/>
          </a:ln>
          <a:effectLst>
            <a:outerShdw blurRad="635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0" name="Google Shape;279;p4">
            <a:extLst>
              <a:ext uri="{FF2B5EF4-FFF2-40B4-BE49-F238E27FC236}">
                <a16:creationId xmlns:a16="http://schemas.microsoft.com/office/drawing/2014/main" id="{5C832D12-DD51-4C29-BFEF-E7E2A79F98FA}"/>
              </a:ext>
            </a:extLst>
          </p:cNvPr>
          <p:cNvPicPr preferRelativeResize="0"/>
          <p:nvPr/>
        </p:nvPicPr>
        <p:blipFill rotWithShape="1">
          <a:blip r:embed="rId18">
            <a:alphaModFix/>
          </a:blip>
          <a:srcRect/>
          <a:stretch/>
        </p:blipFill>
        <p:spPr>
          <a:xfrm>
            <a:off x="5509735" y="1920430"/>
            <a:ext cx="1252624" cy="797504"/>
          </a:xfrm>
          <a:prstGeom prst="rect">
            <a:avLst/>
          </a:prstGeom>
          <a:noFill/>
          <a:ln>
            <a:noFill/>
          </a:ln>
        </p:spPr>
      </p:pic>
      <p:cxnSp>
        <p:nvCxnSpPr>
          <p:cNvPr id="62" name="Straight Connector 61">
            <a:extLst>
              <a:ext uri="{FF2B5EF4-FFF2-40B4-BE49-F238E27FC236}">
                <a16:creationId xmlns:a16="http://schemas.microsoft.com/office/drawing/2014/main" id="{63E608E7-F687-4ED9-BAB8-D8F4A7133BA2}"/>
              </a:ext>
            </a:extLst>
          </p:cNvPr>
          <p:cNvCxnSpPr>
            <a:cxnSpLocks/>
          </p:cNvCxnSpPr>
          <p:nvPr/>
        </p:nvCxnSpPr>
        <p:spPr>
          <a:xfrm flipH="1" flipV="1">
            <a:off x="6136047" y="3078956"/>
            <a:ext cx="1" cy="909527"/>
          </a:xfrm>
          <a:prstGeom prst="line">
            <a:avLst/>
          </a:prstGeom>
          <a:ln w="19050">
            <a:solidFill>
              <a:schemeClr val="accent3"/>
            </a:solidFill>
            <a:prstDash val="solid"/>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BCE37CA5-1AC1-4AD5-B355-F7A1C59925DF}"/>
              </a:ext>
            </a:extLst>
          </p:cNvPr>
          <p:cNvSpPr/>
          <p:nvPr/>
        </p:nvSpPr>
        <p:spPr>
          <a:xfrm>
            <a:off x="5443277" y="3986216"/>
            <a:ext cx="1364876" cy="2085973"/>
          </a:xfrm>
          <a:prstGeom prst="rect">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379902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00AEE0F-8F01-4BC9-BA94-57B1F39E55A7}"/>
              </a:ext>
            </a:extLst>
          </p:cNvPr>
          <p:cNvSpPr>
            <a:spLocks noGrp="1"/>
          </p:cNvSpPr>
          <p:nvPr>
            <p:ph type="title"/>
          </p:nvPr>
        </p:nvSpPr>
        <p:spPr>
          <a:xfrm>
            <a:off x="4257977" y="1733550"/>
            <a:ext cx="3238198" cy="3390900"/>
          </a:xfrm>
        </p:spPr>
        <p:txBody>
          <a:bodyPr/>
          <a:lstStyle/>
          <a:p>
            <a:r>
              <a:rPr lang="en-US" dirty="0"/>
              <a:t>What is the Global FP VAN?</a:t>
            </a:r>
          </a:p>
        </p:txBody>
      </p:sp>
    </p:spTree>
    <p:extLst>
      <p:ext uri="{BB962C8B-B14F-4D97-AF65-F5344CB8AC3E}">
        <p14:creationId xmlns:p14="http://schemas.microsoft.com/office/powerpoint/2010/main" val="19590342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quarter" idx="12"/>
          </p:nvPr>
        </p:nvSpPr>
        <p:spPr>
          <a:xfrm>
            <a:off x="862165" y="2504242"/>
            <a:ext cx="7380110" cy="1251898"/>
          </a:xfrm>
        </p:spPr>
        <p:txBody>
          <a:bodyPr>
            <a:normAutofit/>
          </a:bodyPr>
          <a:lstStyle/>
          <a:p>
            <a:pPr marL="0" marR="0" lvl="0" indent="0" algn="l" rtl="0">
              <a:lnSpc>
                <a:spcPct val="100000"/>
              </a:lnSpc>
              <a:spcBef>
                <a:spcPts val="1000"/>
              </a:spcBef>
              <a:spcAft>
                <a:spcPts val="0"/>
              </a:spcAft>
              <a:buClr>
                <a:srgbClr val="000000"/>
              </a:buClr>
              <a:buSzPts val="2400"/>
              <a:buFont typeface="Arial"/>
              <a:buNone/>
            </a:pPr>
            <a:r>
              <a:rPr lang="en-US" sz="2400" b="1" u="none" strike="noStrike" cap="none" dirty="0">
                <a:solidFill>
                  <a:srgbClr val="747779"/>
                </a:solidFill>
                <a:latin typeface="Trebuchet MS"/>
                <a:ea typeface="Trebuchet MS"/>
                <a:cs typeface="Trebuchet MS"/>
                <a:sym typeface="Trebuchet MS"/>
              </a:rPr>
              <a:t>The VAN is a supply chain data visibility platform where the reproductive health supplies community can:</a:t>
            </a:r>
            <a:endParaRPr lang="en-US" sz="1400" b="1" u="none" strike="noStrike" cap="none" dirty="0">
              <a:solidFill>
                <a:srgbClr val="000000"/>
              </a:solidFill>
              <a:latin typeface="Arial"/>
              <a:ea typeface="Arial"/>
              <a:cs typeface="Arial"/>
              <a:sym typeface="Arial"/>
            </a:endParaRPr>
          </a:p>
        </p:txBody>
      </p:sp>
      <p:sp>
        <p:nvSpPr>
          <p:cNvPr id="4" name="Title 3"/>
          <p:cNvSpPr>
            <a:spLocks noGrp="1"/>
          </p:cNvSpPr>
          <p:nvPr>
            <p:ph type="title"/>
          </p:nvPr>
        </p:nvSpPr>
        <p:spPr>
          <a:xfrm>
            <a:off x="838201" y="894539"/>
            <a:ext cx="7380110" cy="1041837"/>
          </a:xfrm>
        </p:spPr>
        <p:txBody>
          <a:bodyPr/>
          <a:lstStyle/>
          <a:p>
            <a:r>
              <a:rPr lang="en-US"/>
              <a:t>The Global Family Planning Visibility &amp; Analytics Network (VAN)</a:t>
            </a:r>
            <a:endParaRPr lang="en-US" dirty="0"/>
          </a:p>
        </p:txBody>
      </p:sp>
      <p:pic>
        <p:nvPicPr>
          <p:cNvPr id="7" name="Google Shape;279;p4">
            <a:extLst>
              <a:ext uri="{FF2B5EF4-FFF2-40B4-BE49-F238E27FC236}">
                <a16:creationId xmlns:a16="http://schemas.microsoft.com/office/drawing/2014/main" id="{91F553F1-268B-4F6D-8DA8-C773AE12C3BC}"/>
              </a:ext>
            </a:extLst>
          </p:cNvPr>
          <p:cNvPicPr preferRelativeResize="0">
            <a:picLocks noGrp="1"/>
          </p:cNvPicPr>
          <p:nvPr>
            <p:ph sz="quarter" idx="11"/>
          </p:nvPr>
        </p:nvPicPr>
        <p:blipFill rotWithShape="1">
          <a:blip r:embed="rId3">
            <a:alphaModFix/>
          </a:blip>
          <a:srcRect/>
          <a:stretch/>
        </p:blipFill>
        <p:spPr>
          <a:xfrm>
            <a:off x="8724752" y="2567911"/>
            <a:ext cx="1866329" cy="1188229"/>
          </a:xfrm>
          <a:prstGeom prst="rect">
            <a:avLst/>
          </a:prstGeom>
          <a:noFill/>
          <a:ln>
            <a:noFill/>
          </a:ln>
        </p:spPr>
      </p:pic>
      <p:sp>
        <p:nvSpPr>
          <p:cNvPr id="9" name="Arrow: Pentagon 8">
            <a:extLst>
              <a:ext uri="{FF2B5EF4-FFF2-40B4-BE49-F238E27FC236}">
                <a16:creationId xmlns:a16="http://schemas.microsoft.com/office/drawing/2014/main" id="{399163EF-9F4A-4ECF-8C91-2ACA69838E0D}"/>
              </a:ext>
            </a:extLst>
          </p:cNvPr>
          <p:cNvSpPr/>
          <p:nvPr/>
        </p:nvSpPr>
        <p:spPr>
          <a:xfrm>
            <a:off x="1074777" y="4489095"/>
            <a:ext cx="2864871" cy="1474366"/>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63500" marR="0" lvl="0" algn="ctr" rtl="0">
              <a:lnSpc>
                <a:spcPct val="100000"/>
              </a:lnSpc>
              <a:spcBef>
                <a:spcPts val="1000"/>
              </a:spcBef>
              <a:spcAft>
                <a:spcPts val="0"/>
              </a:spcAft>
              <a:buClr>
                <a:srgbClr val="5C9CB6"/>
              </a:buClr>
              <a:buSzPts val="1400"/>
            </a:pPr>
            <a:r>
              <a:rPr lang="en-US" sz="2000" b="1" i="0" u="none" strike="noStrike" cap="none" dirty="0">
                <a:solidFill>
                  <a:schemeClr val="bg1"/>
                </a:solidFill>
                <a:latin typeface="Trebuchet MS"/>
                <a:ea typeface="Trebuchet MS"/>
                <a:cs typeface="Trebuchet MS"/>
                <a:sym typeface="Trebuchet MS"/>
              </a:rPr>
              <a:t>Assess</a:t>
            </a:r>
            <a:r>
              <a:rPr lang="en-US" sz="2000" b="0" i="0" u="none" strike="noStrike" cap="none" dirty="0">
                <a:solidFill>
                  <a:schemeClr val="bg1"/>
                </a:solidFill>
                <a:latin typeface="Trebuchet MS"/>
                <a:ea typeface="Trebuchet MS"/>
                <a:cs typeface="Trebuchet MS"/>
                <a:sym typeface="Trebuchet MS"/>
              </a:rPr>
              <a:t> </a:t>
            </a:r>
            <a:br>
              <a:rPr lang="en-US" sz="2000" b="0" i="0" u="none" strike="noStrike" cap="none" dirty="0">
                <a:solidFill>
                  <a:schemeClr val="bg1"/>
                </a:solidFill>
                <a:latin typeface="Trebuchet MS"/>
                <a:ea typeface="Trebuchet MS"/>
                <a:cs typeface="Trebuchet MS"/>
                <a:sym typeface="Trebuchet MS"/>
              </a:rPr>
            </a:br>
            <a:r>
              <a:rPr lang="en-US" sz="2000" b="0" i="0" u="none" strike="noStrike" cap="none" dirty="0">
                <a:solidFill>
                  <a:schemeClr val="bg1"/>
                </a:solidFill>
                <a:latin typeface="Trebuchet MS"/>
                <a:ea typeface="Trebuchet MS"/>
                <a:cs typeface="Trebuchet MS"/>
                <a:sym typeface="Trebuchet MS"/>
              </a:rPr>
              <a:t>supply needs</a:t>
            </a:r>
            <a:endParaRPr lang="en-US" sz="1200" b="0" i="0" u="none" strike="noStrike" cap="none" dirty="0">
              <a:solidFill>
                <a:schemeClr val="bg1"/>
              </a:solidFill>
              <a:latin typeface="Arial"/>
              <a:ea typeface="Arial"/>
              <a:cs typeface="Arial"/>
              <a:sym typeface="Arial"/>
            </a:endParaRPr>
          </a:p>
        </p:txBody>
      </p:sp>
      <p:sp>
        <p:nvSpPr>
          <p:cNvPr id="11" name="Arrow: Pentagon 10">
            <a:extLst>
              <a:ext uri="{FF2B5EF4-FFF2-40B4-BE49-F238E27FC236}">
                <a16:creationId xmlns:a16="http://schemas.microsoft.com/office/drawing/2014/main" id="{BDB2E665-99C7-4873-BDDA-0E4D1801A52D}"/>
              </a:ext>
            </a:extLst>
          </p:cNvPr>
          <p:cNvSpPr/>
          <p:nvPr/>
        </p:nvSpPr>
        <p:spPr>
          <a:xfrm>
            <a:off x="4580204" y="4489095"/>
            <a:ext cx="2864871" cy="1474366"/>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63500" marR="0" lvl="0" algn="ctr" rtl="0">
              <a:lnSpc>
                <a:spcPct val="100000"/>
              </a:lnSpc>
              <a:spcBef>
                <a:spcPts val="1000"/>
              </a:spcBef>
              <a:spcAft>
                <a:spcPts val="0"/>
              </a:spcAft>
              <a:buClr>
                <a:srgbClr val="5C9CB6"/>
              </a:buClr>
              <a:buSzPts val="1400"/>
            </a:pPr>
            <a:r>
              <a:rPr lang="en-US" sz="2000" b="1" i="0" u="none" strike="noStrike" cap="none" dirty="0">
                <a:solidFill>
                  <a:schemeClr val="bg1"/>
                </a:solidFill>
                <a:latin typeface="Trebuchet MS"/>
                <a:ea typeface="Trebuchet MS"/>
                <a:cs typeface="Trebuchet MS"/>
                <a:sym typeface="Trebuchet MS"/>
              </a:rPr>
              <a:t>Prioritize</a:t>
            </a:r>
            <a:r>
              <a:rPr lang="en-US" sz="2000" b="0" i="0" u="none" strike="noStrike" cap="none" dirty="0">
                <a:solidFill>
                  <a:schemeClr val="bg1"/>
                </a:solidFill>
                <a:latin typeface="Trebuchet MS"/>
                <a:ea typeface="Trebuchet MS"/>
                <a:cs typeface="Trebuchet MS"/>
                <a:sym typeface="Trebuchet MS"/>
              </a:rPr>
              <a:t> </a:t>
            </a:r>
            <a:br>
              <a:rPr lang="en-US" sz="2000" b="0" i="0" u="none" strike="noStrike" cap="none" dirty="0">
                <a:solidFill>
                  <a:schemeClr val="bg1"/>
                </a:solidFill>
                <a:latin typeface="Trebuchet MS"/>
                <a:ea typeface="Trebuchet MS"/>
                <a:cs typeface="Trebuchet MS"/>
                <a:sym typeface="Trebuchet MS"/>
              </a:rPr>
            </a:br>
            <a:r>
              <a:rPr lang="en-US" sz="2000" b="0" i="0" u="none" strike="noStrike" cap="none" dirty="0">
                <a:solidFill>
                  <a:schemeClr val="bg1"/>
                </a:solidFill>
                <a:latin typeface="Trebuchet MS"/>
                <a:ea typeface="Trebuchet MS"/>
                <a:cs typeface="Trebuchet MS"/>
                <a:sym typeface="Trebuchet MS"/>
              </a:rPr>
              <a:t>those needs</a:t>
            </a:r>
            <a:endParaRPr lang="en-US" sz="1200" b="0" i="0" u="none" strike="noStrike" cap="none" dirty="0">
              <a:solidFill>
                <a:schemeClr val="bg1"/>
              </a:solidFill>
              <a:latin typeface="Arial"/>
              <a:ea typeface="Arial"/>
              <a:cs typeface="Arial"/>
              <a:sym typeface="Arial"/>
            </a:endParaRPr>
          </a:p>
        </p:txBody>
      </p:sp>
      <p:sp>
        <p:nvSpPr>
          <p:cNvPr id="12" name="Arrow: Pentagon 11">
            <a:extLst>
              <a:ext uri="{FF2B5EF4-FFF2-40B4-BE49-F238E27FC236}">
                <a16:creationId xmlns:a16="http://schemas.microsoft.com/office/drawing/2014/main" id="{BBF21F9B-41F0-4533-82B1-8E6FD89A5753}"/>
              </a:ext>
            </a:extLst>
          </p:cNvPr>
          <p:cNvSpPr/>
          <p:nvPr/>
        </p:nvSpPr>
        <p:spPr>
          <a:xfrm>
            <a:off x="8085632" y="4489095"/>
            <a:ext cx="2864871" cy="1474366"/>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63500" marR="0" lvl="0" algn="ctr" rtl="0">
              <a:lnSpc>
                <a:spcPct val="100000"/>
              </a:lnSpc>
              <a:spcBef>
                <a:spcPts val="1000"/>
              </a:spcBef>
              <a:spcAft>
                <a:spcPts val="0"/>
              </a:spcAft>
              <a:buClr>
                <a:srgbClr val="5C9CB6"/>
              </a:buClr>
              <a:buSzPts val="1400"/>
            </a:pPr>
            <a:r>
              <a:rPr lang="en-US" sz="2000" b="1" i="0" u="none" strike="noStrike" cap="none" dirty="0">
                <a:solidFill>
                  <a:schemeClr val="bg1"/>
                </a:solidFill>
                <a:latin typeface="Trebuchet MS"/>
                <a:ea typeface="Trebuchet MS"/>
                <a:cs typeface="Trebuchet MS"/>
                <a:sym typeface="Trebuchet MS"/>
              </a:rPr>
              <a:t>Take action </a:t>
            </a:r>
            <a:r>
              <a:rPr lang="en-US" sz="2000" i="0" u="none" strike="noStrike" cap="none" dirty="0">
                <a:solidFill>
                  <a:schemeClr val="bg1"/>
                </a:solidFill>
                <a:latin typeface="Trebuchet MS"/>
                <a:ea typeface="Trebuchet MS"/>
                <a:cs typeface="Trebuchet MS"/>
                <a:sym typeface="Trebuchet MS"/>
              </a:rPr>
              <a:t>when supply imbalances loom. </a:t>
            </a:r>
          </a:p>
        </p:txBody>
      </p:sp>
    </p:spTree>
    <p:extLst>
      <p:ext uri="{BB962C8B-B14F-4D97-AF65-F5344CB8AC3E}">
        <p14:creationId xmlns:p14="http://schemas.microsoft.com/office/powerpoint/2010/main" val="40820649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descr="Graphical user interface, text&#10;&#10;Description automatically generated">
            <a:extLst>
              <a:ext uri="{FF2B5EF4-FFF2-40B4-BE49-F238E27FC236}">
                <a16:creationId xmlns:a16="http://schemas.microsoft.com/office/drawing/2014/main" id="{C9DA913D-9B2B-4E10-B49B-B02DD0A58532}"/>
              </a:ext>
            </a:extLst>
          </p:cNvPr>
          <p:cNvPicPr>
            <a:picLocks noGrp="1" noChangeAspect="1"/>
          </p:cNvPicPr>
          <p:nvPr>
            <p:ph sz="quarter" idx="11"/>
          </p:nvPr>
        </p:nvPicPr>
        <p:blipFill>
          <a:blip r:embed="rId3">
            <a:extLst>
              <a:ext uri="{28A0092B-C50C-407E-A947-70E740481C1C}">
                <a14:useLocalDpi xmlns:a14="http://schemas.microsoft.com/office/drawing/2010/main" val="0"/>
              </a:ext>
            </a:extLst>
          </a:blip>
          <a:stretch>
            <a:fillRect/>
          </a:stretch>
        </p:blipFill>
        <p:spPr>
          <a:xfrm>
            <a:off x="7024744" y="2022437"/>
            <a:ext cx="4593515" cy="1237722"/>
          </a:xfrm>
        </p:spPr>
      </p:pic>
      <p:sp>
        <p:nvSpPr>
          <p:cNvPr id="3" name="Content Placeholder 2">
            <a:extLst>
              <a:ext uri="{FF2B5EF4-FFF2-40B4-BE49-F238E27FC236}">
                <a16:creationId xmlns:a16="http://schemas.microsoft.com/office/drawing/2014/main" id="{57535F04-6093-4AB7-8E45-ADF1DDFCE510}"/>
              </a:ext>
            </a:extLst>
          </p:cNvPr>
          <p:cNvSpPr>
            <a:spLocks noGrp="1"/>
          </p:cNvSpPr>
          <p:nvPr>
            <p:ph sz="quarter" idx="12"/>
          </p:nvPr>
        </p:nvSpPr>
        <p:spPr>
          <a:xfrm>
            <a:off x="838200" y="2216074"/>
            <a:ext cx="6025179" cy="3719058"/>
          </a:xfrm>
        </p:spPr>
        <p:txBody>
          <a:bodyPr>
            <a:noAutofit/>
          </a:bodyPr>
          <a:lstStyle/>
          <a:p>
            <a:r>
              <a:rPr lang="en-US" sz="2400" b="1" dirty="0"/>
              <a:t>The Reproductive Health Supplies Coalition is the world’s largest network of reproductive health (RH) supplies organizations.</a:t>
            </a:r>
          </a:p>
          <a:p>
            <a:endParaRPr lang="en-US" dirty="0"/>
          </a:p>
          <a:p>
            <a:r>
              <a:rPr lang="en-US" dirty="0"/>
              <a:t>Formed in 2004, it is a partnership of 500 public entities, private corporations, and NGOs working so that everyone in low- and middle-income countries (LMICs) can access and use affordable, high-quality RH supplies.</a:t>
            </a:r>
          </a:p>
        </p:txBody>
      </p:sp>
      <p:sp>
        <p:nvSpPr>
          <p:cNvPr id="4" name="Title 3">
            <a:extLst>
              <a:ext uri="{FF2B5EF4-FFF2-40B4-BE49-F238E27FC236}">
                <a16:creationId xmlns:a16="http://schemas.microsoft.com/office/drawing/2014/main" id="{BA6481FA-93FD-44DF-ABB6-0FFE76A54604}"/>
              </a:ext>
            </a:extLst>
          </p:cNvPr>
          <p:cNvSpPr>
            <a:spLocks noGrp="1"/>
          </p:cNvSpPr>
          <p:nvPr>
            <p:ph type="title"/>
          </p:nvPr>
        </p:nvSpPr>
        <p:spPr/>
        <p:txBody>
          <a:bodyPr/>
          <a:lstStyle/>
          <a:p>
            <a:r>
              <a:rPr lang="en-US" dirty="0"/>
              <a:t>Reproductive Health Supplies Coalition (RHSC)</a:t>
            </a:r>
          </a:p>
        </p:txBody>
      </p:sp>
    </p:spTree>
    <p:extLst>
      <p:ext uri="{BB962C8B-B14F-4D97-AF65-F5344CB8AC3E}">
        <p14:creationId xmlns:p14="http://schemas.microsoft.com/office/powerpoint/2010/main" val="31090317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F822816-74E4-46F2-B36B-E8A675270458}"/>
              </a:ext>
            </a:extLst>
          </p:cNvPr>
          <p:cNvSpPr>
            <a:spLocks noGrp="1"/>
          </p:cNvSpPr>
          <p:nvPr>
            <p:ph sz="quarter" idx="11"/>
          </p:nvPr>
        </p:nvSpPr>
        <p:spPr>
          <a:xfrm>
            <a:off x="838199" y="2432366"/>
            <a:ext cx="4906386" cy="1685863"/>
          </a:xfrm>
        </p:spPr>
        <p:txBody>
          <a:bodyPr>
            <a:normAutofit/>
          </a:bodyPr>
          <a:lstStyle/>
          <a:p>
            <a:r>
              <a:rPr lang="en-US" sz="2400" b="1" dirty="0"/>
              <a:t>Members of the VAN can see further into their reproductive health commodities portfolio than ever before. </a:t>
            </a:r>
          </a:p>
        </p:txBody>
      </p:sp>
      <p:sp>
        <p:nvSpPr>
          <p:cNvPr id="3" name="Content Placeholder 2">
            <a:extLst>
              <a:ext uri="{FF2B5EF4-FFF2-40B4-BE49-F238E27FC236}">
                <a16:creationId xmlns:a16="http://schemas.microsoft.com/office/drawing/2014/main" id="{B124787F-926E-4B57-87C6-B809BA01FE3F}"/>
              </a:ext>
            </a:extLst>
          </p:cNvPr>
          <p:cNvSpPr>
            <a:spLocks noGrp="1"/>
          </p:cNvSpPr>
          <p:nvPr>
            <p:ph sz="quarter" idx="12"/>
          </p:nvPr>
        </p:nvSpPr>
        <p:spPr>
          <a:xfrm>
            <a:off x="6214335" y="2432366"/>
            <a:ext cx="4823011" cy="3710024"/>
          </a:xfrm>
          <a:solidFill>
            <a:schemeClr val="accent4">
              <a:lumMod val="20000"/>
              <a:lumOff val="80000"/>
            </a:schemeClr>
          </a:solidFill>
        </p:spPr>
        <p:txBody>
          <a:bodyPr lIns="274320" tIns="274320" rIns="274320" bIns="274320">
            <a:normAutofit fontScale="92500" lnSpcReduction="20000"/>
          </a:bodyPr>
          <a:lstStyle/>
          <a:p>
            <a:pPr marL="0" lvl="0" indent="0" algn="l" rtl="0">
              <a:lnSpc>
                <a:spcPct val="100000"/>
              </a:lnSpc>
              <a:spcBef>
                <a:spcPts val="1000"/>
              </a:spcBef>
              <a:spcAft>
                <a:spcPts val="0"/>
              </a:spcAft>
              <a:buClr>
                <a:srgbClr val="747779"/>
              </a:buClr>
              <a:buSzPts val="2000"/>
              <a:buNone/>
            </a:pPr>
            <a:r>
              <a:rPr lang="en-US" dirty="0"/>
              <a:t>Over time, use of the platform should facilitate:</a:t>
            </a:r>
          </a:p>
          <a:p>
            <a:pPr marL="457200" lvl="0" indent="-317500" algn="l" rtl="0">
              <a:lnSpc>
                <a:spcPct val="100000"/>
              </a:lnSpc>
              <a:spcBef>
                <a:spcPts val="1000"/>
              </a:spcBef>
              <a:spcAft>
                <a:spcPts val="0"/>
              </a:spcAft>
              <a:buSzPts val="1400"/>
              <a:buChar char="●"/>
            </a:pPr>
            <a:r>
              <a:rPr lang="en-US" b="0" i="0" dirty="0"/>
              <a:t>More timely and cost-effective delivery of commodities to countries</a:t>
            </a:r>
            <a:r>
              <a:rPr lang="en-US" dirty="0"/>
              <a:t>,</a:t>
            </a:r>
          </a:p>
          <a:p>
            <a:pPr marL="457200" lvl="0" indent="-317500" algn="l" rtl="0">
              <a:lnSpc>
                <a:spcPct val="100000"/>
              </a:lnSpc>
              <a:spcBef>
                <a:spcPts val="1000"/>
              </a:spcBef>
              <a:spcAft>
                <a:spcPts val="0"/>
              </a:spcAft>
              <a:buSzPts val="1400"/>
              <a:buChar char="●"/>
            </a:pPr>
            <a:r>
              <a:rPr lang="en-US" dirty="0"/>
              <a:t>M</a:t>
            </a:r>
            <a:r>
              <a:rPr lang="en-US" b="0" i="0" dirty="0"/>
              <a:t>ore women and men reached with the right product at the right time</a:t>
            </a:r>
            <a:r>
              <a:rPr lang="en-US" dirty="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0"/>
                  </a:ext>
                </a:extLst>
              </a:rPr>
              <a:t>, and </a:t>
            </a:r>
            <a:r>
              <a:rPr lang="en-US" b="0" i="0" dirty="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1"/>
                  </a:ext>
                </a:extLst>
              </a:rPr>
              <a:t> </a:t>
            </a:r>
            <a:endParaRPr lang="en-US" dirty="0"/>
          </a:p>
          <a:p>
            <a:pPr marL="457200" lvl="0" indent="-317500" algn="l" rtl="0">
              <a:lnSpc>
                <a:spcPct val="100000"/>
              </a:lnSpc>
              <a:spcBef>
                <a:spcPts val="1000"/>
              </a:spcBef>
              <a:spcAft>
                <a:spcPts val="1000"/>
              </a:spcAft>
              <a:buSzPts val="1400"/>
              <a:buChar char="●"/>
            </a:pPr>
            <a:r>
              <a:rPr lang="en-US" dirty="0"/>
              <a:t>B</a:t>
            </a:r>
            <a:r>
              <a:rPr lang="en-US" b="0" i="0" dirty="0"/>
              <a:t>etter coordination in allocating limited health resources, crafting strategic plans, and resolving issues.</a:t>
            </a:r>
            <a:endParaRPr lang="en-US" dirty="0"/>
          </a:p>
        </p:txBody>
      </p:sp>
      <p:sp>
        <p:nvSpPr>
          <p:cNvPr id="4" name="Title 3">
            <a:extLst>
              <a:ext uri="{FF2B5EF4-FFF2-40B4-BE49-F238E27FC236}">
                <a16:creationId xmlns:a16="http://schemas.microsoft.com/office/drawing/2014/main" id="{54BE20C1-46F2-44EB-8195-66B1C799F382}"/>
              </a:ext>
            </a:extLst>
          </p:cNvPr>
          <p:cNvSpPr>
            <a:spLocks noGrp="1"/>
          </p:cNvSpPr>
          <p:nvPr>
            <p:ph type="title"/>
          </p:nvPr>
        </p:nvSpPr>
        <p:spPr/>
        <p:txBody>
          <a:bodyPr/>
          <a:lstStyle/>
          <a:p>
            <a:r>
              <a:rPr lang="en-US" dirty="0"/>
              <a:t>Leveraging data visibility to increase access to reproductive health supplies</a:t>
            </a:r>
          </a:p>
        </p:txBody>
      </p:sp>
      <p:grpSp>
        <p:nvGrpSpPr>
          <p:cNvPr id="8" name="Group 7">
            <a:extLst>
              <a:ext uri="{FF2B5EF4-FFF2-40B4-BE49-F238E27FC236}">
                <a16:creationId xmlns:a16="http://schemas.microsoft.com/office/drawing/2014/main" id="{15A7E196-91B6-46A8-86A5-E78B8F8D8ACA}"/>
              </a:ext>
            </a:extLst>
          </p:cNvPr>
          <p:cNvGrpSpPr/>
          <p:nvPr/>
        </p:nvGrpSpPr>
        <p:grpSpPr>
          <a:xfrm>
            <a:off x="10622467" y="2017487"/>
            <a:ext cx="829758" cy="829758"/>
            <a:chOff x="2802442" y="4985561"/>
            <a:chExt cx="977900" cy="977900"/>
          </a:xfrm>
        </p:grpSpPr>
        <p:sp>
          <p:nvSpPr>
            <p:cNvPr id="7" name="Oval 6">
              <a:extLst>
                <a:ext uri="{FF2B5EF4-FFF2-40B4-BE49-F238E27FC236}">
                  <a16:creationId xmlns:a16="http://schemas.microsoft.com/office/drawing/2014/main" id="{371C53C0-9B49-482F-AEC8-88EBD8AAA0FE}"/>
                </a:ext>
              </a:extLst>
            </p:cNvPr>
            <p:cNvSpPr/>
            <p:nvPr/>
          </p:nvSpPr>
          <p:spPr>
            <a:xfrm>
              <a:off x="2802442" y="4985561"/>
              <a:ext cx="977900" cy="9779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Lights On outline">
              <a:extLst>
                <a:ext uri="{FF2B5EF4-FFF2-40B4-BE49-F238E27FC236}">
                  <a16:creationId xmlns:a16="http://schemas.microsoft.com/office/drawing/2014/main" id="{EC4BC1C9-545E-4E3D-A7AD-E6412018492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925184" y="5108303"/>
              <a:ext cx="732416" cy="732416"/>
            </a:xfrm>
            <a:prstGeom prst="rect">
              <a:avLst/>
            </a:prstGeom>
          </p:spPr>
        </p:pic>
      </p:grpSp>
    </p:spTree>
    <p:extLst>
      <p:ext uri="{BB962C8B-B14F-4D97-AF65-F5344CB8AC3E}">
        <p14:creationId xmlns:p14="http://schemas.microsoft.com/office/powerpoint/2010/main" val="40760138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AEBC7-5346-4AEB-8DCD-B6AC36AE69C3}"/>
              </a:ext>
            </a:extLst>
          </p:cNvPr>
          <p:cNvSpPr>
            <a:spLocks noGrp="1"/>
          </p:cNvSpPr>
          <p:nvPr>
            <p:ph type="title"/>
          </p:nvPr>
        </p:nvSpPr>
        <p:spPr>
          <a:xfrm>
            <a:off x="4280332" y="1957892"/>
            <a:ext cx="3193488" cy="3166558"/>
          </a:xfrm>
        </p:spPr>
        <p:txBody>
          <a:bodyPr/>
          <a:lstStyle/>
          <a:p>
            <a:r>
              <a:rPr lang="en-US" sz="3200" dirty="0"/>
              <a:t>Collaboration through the VAN</a:t>
            </a:r>
            <a:endParaRPr lang="en-US" dirty="0"/>
          </a:p>
        </p:txBody>
      </p:sp>
    </p:spTree>
    <p:extLst>
      <p:ext uri="{BB962C8B-B14F-4D97-AF65-F5344CB8AC3E}">
        <p14:creationId xmlns:p14="http://schemas.microsoft.com/office/powerpoint/2010/main" val="40483133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
            <a:extLst>
              <a:ext uri="{FF2B5EF4-FFF2-40B4-BE49-F238E27FC236}">
                <a16:creationId xmlns:a16="http://schemas.microsoft.com/office/drawing/2014/main" id="{F50BD187-6A49-4119-9DA6-E4C6FDFCA9C2}"/>
              </a:ext>
            </a:extLst>
          </p:cNvPr>
          <p:cNvSpPr txBox="1">
            <a:spLocks/>
          </p:cNvSpPr>
          <p:nvPr/>
        </p:nvSpPr>
        <p:spPr>
          <a:xfrm>
            <a:off x="7446489" y="1572393"/>
            <a:ext cx="4178449" cy="4235425"/>
          </a:xfrm>
          <a:prstGeom prst="rect">
            <a:avLst/>
          </a:prstGeom>
          <a:solidFill>
            <a:schemeClr val="accent4">
              <a:lumMod val="20000"/>
              <a:lumOff val="80000"/>
            </a:schemeClr>
          </a:solidFill>
          <a:ln>
            <a:noFill/>
          </a:ln>
        </p:spPr>
        <p:txBody>
          <a:bodyPr vert="horz" lIns="274320" tIns="274320" rIns="274320" bIns="274320" rtlCol="0">
            <a:normAutofit/>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800" dirty="0">
              <a:solidFill>
                <a:srgbClr val="000000"/>
              </a:solidFill>
              <a:latin typeface="Calibri"/>
              <a:ea typeface="Calibri"/>
              <a:cs typeface="Calibri"/>
              <a:sym typeface="Calibri"/>
            </a:endParaRPr>
          </a:p>
        </p:txBody>
      </p:sp>
      <p:sp>
        <p:nvSpPr>
          <p:cNvPr id="2" name="Content Placeholder 1">
            <a:extLst>
              <a:ext uri="{FF2B5EF4-FFF2-40B4-BE49-F238E27FC236}">
                <a16:creationId xmlns:a16="http://schemas.microsoft.com/office/drawing/2014/main" id="{A194BAFC-1AA7-4160-89B7-32D965FBC71A}"/>
              </a:ext>
            </a:extLst>
          </p:cNvPr>
          <p:cNvSpPr>
            <a:spLocks noGrp="1"/>
          </p:cNvSpPr>
          <p:nvPr>
            <p:ph sz="quarter" idx="11"/>
          </p:nvPr>
        </p:nvSpPr>
        <p:spPr>
          <a:xfrm>
            <a:off x="969488" y="1572393"/>
            <a:ext cx="6638366" cy="4235425"/>
          </a:xfrm>
          <a:solidFill>
            <a:schemeClr val="accent4">
              <a:lumMod val="20000"/>
              <a:lumOff val="80000"/>
            </a:schemeClr>
          </a:solidFill>
          <a:ln>
            <a:noFill/>
          </a:ln>
        </p:spPr>
        <p:txBody>
          <a:bodyPr lIns="274320" tIns="274320" rIns="274320" bIns="274320">
            <a:normAutofit lnSpcReduction="10000"/>
          </a:bodyPr>
          <a:lstStyle/>
          <a:p>
            <a:r>
              <a:rPr lang="en-US" b="1" i="0" strike="noStrike" cap="none" dirty="0">
                <a:solidFill>
                  <a:srgbClr val="356885"/>
                </a:solidFill>
                <a:latin typeface="Trebuchet MS"/>
                <a:ea typeface="Trebuchet MS"/>
                <a:cs typeface="Trebuchet MS"/>
                <a:sym typeface="Trebuchet MS"/>
              </a:rPr>
              <a:t>Better</a:t>
            </a:r>
            <a:r>
              <a:rPr lang="en-US" b="1" i="0" strike="noStrike" cap="none" dirty="0">
                <a:solidFill>
                  <a:srgbClr val="747779"/>
                </a:solidFill>
                <a:latin typeface="Trebuchet MS"/>
                <a:ea typeface="Trebuchet MS"/>
                <a:cs typeface="Trebuchet MS"/>
                <a:sym typeface="Trebuchet MS"/>
              </a:rPr>
              <a:t> </a:t>
            </a:r>
            <a:r>
              <a:rPr lang="en-US" b="1" i="0" strike="noStrike" cap="none" dirty="0">
                <a:solidFill>
                  <a:srgbClr val="5C9CB6"/>
                </a:solidFill>
                <a:latin typeface="Trebuchet MS"/>
                <a:ea typeface="Trebuchet MS"/>
                <a:cs typeface="Trebuchet MS"/>
                <a:sym typeface="Trebuchet MS"/>
              </a:rPr>
              <a:t>aggregate</a:t>
            </a:r>
            <a:r>
              <a:rPr lang="en-US" b="1" i="0" strike="noStrike" cap="none" dirty="0">
                <a:solidFill>
                  <a:srgbClr val="747779"/>
                </a:solidFill>
                <a:latin typeface="Trebuchet MS"/>
                <a:ea typeface="Trebuchet MS"/>
                <a:cs typeface="Trebuchet MS"/>
                <a:sym typeface="Trebuchet MS"/>
              </a:rPr>
              <a:t>, </a:t>
            </a:r>
            <a:r>
              <a:rPr lang="en-US" b="1" i="0" strike="noStrike" cap="none" dirty="0">
                <a:solidFill>
                  <a:srgbClr val="FFC000"/>
                </a:solidFill>
                <a:latin typeface="Trebuchet MS"/>
                <a:ea typeface="Trebuchet MS"/>
                <a:cs typeface="Trebuchet MS"/>
                <a:sym typeface="Trebuchet MS"/>
              </a:rPr>
              <a:t>share</a:t>
            </a:r>
            <a:r>
              <a:rPr lang="en-US" b="1" i="0" strike="noStrike" cap="none" dirty="0">
                <a:solidFill>
                  <a:srgbClr val="747779"/>
                </a:solidFill>
                <a:latin typeface="Trebuchet MS"/>
                <a:ea typeface="Trebuchet MS"/>
                <a:cs typeface="Trebuchet MS"/>
                <a:sym typeface="Trebuchet MS"/>
              </a:rPr>
              <a:t>, and align </a:t>
            </a:r>
            <a:r>
              <a:rPr lang="en-US" i="0" u="none" strike="noStrike" cap="none" dirty="0">
                <a:solidFill>
                  <a:srgbClr val="747779"/>
                </a:solidFill>
                <a:latin typeface="Trebuchet MS"/>
                <a:ea typeface="Trebuchet MS"/>
                <a:cs typeface="Trebuchet MS"/>
                <a:sym typeface="Trebuchet MS"/>
              </a:rPr>
              <a:t>country demand data with production, procurement and funding to avoid stock imbalances and maximize use of limited resources to ensure continuous availability and choice of family planning products in developing countries.</a:t>
            </a:r>
          </a:p>
          <a:p>
            <a:endParaRPr lang="en-US" b="1" i="0" u="none" strike="noStrike" cap="none" dirty="0">
              <a:solidFill>
                <a:srgbClr val="747779"/>
              </a:solidFill>
              <a:latin typeface="Trebuchet MS"/>
              <a:ea typeface="Trebuchet MS"/>
              <a:cs typeface="Trebuchet MS"/>
              <a:sym typeface="Trebuchet MS"/>
            </a:endParaRPr>
          </a:p>
          <a:p>
            <a:pPr marL="457200" marR="0" lvl="0" indent="-317500" algn="l" rtl="0">
              <a:lnSpc>
                <a:spcPct val="100000"/>
              </a:lnSpc>
              <a:spcBef>
                <a:spcPts val="0"/>
              </a:spcBef>
              <a:spcAft>
                <a:spcPts val="0"/>
              </a:spcAft>
              <a:buClr>
                <a:srgbClr val="356885"/>
              </a:buClr>
              <a:buSzPts val="1400"/>
              <a:buFont typeface="Trebuchet MS"/>
              <a:buChar char="●"/>
            </a:pPr>
            <a:r>
              <a:rPr lang="en-US" sz="2000" b="1" i="0" u="none" strike="noStrike" cap="none" dirty="0">
                <a:solidFill>
                  <a:srgbClr val="356885"/>
                </a:solidFill>
                <a:latin typeface="Trebuchet MS"/>
                <a:ea typeface="Trebuchet MS"/>
                <a:cs typeface="Trebuchet MS"/>
                <a:sym typeface="Trebuchet MS"/>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2"/>
                  </a:ext>
                </a:extLst>
              </a:rPr>
              <a:t>Better</a:t>
            </a:r>
            <a:r>
              <a:rPr lang="en-US" sz="2000" b="0" i="0" u="none" strike="noStrike" cap="none" dirty="0">
                <a:solidFill>
                  <a:srgbClr val="356885"/>
                </a:solidFill>
                <a:latin typeface="Trebuchet MS"/>
                <a:ea typeface="Trebuchet MS"/>
                <a:cs typeface="Trebuchet MS"/>
                <a:sym typeface="Trebuchet MS"/>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3"/>
                  </a:ext>
                </a:extLst>
              </a:rPr>
              <a:t> </a:t>
            </a:r>
            <a:r>
              <a:rPr lang="en-US" sz="2000" b="0" i="0" u="none" strike="noStrike" cap="none" dirty="0">
                <a:solidFill>
                  <a:srgbClr val="747779"/>
                </a:solidFill>
                <a:latin typeface="Trebuchet MS"/>
                <a:ea typeface="Trebuchet MS"/>
                <a:cs typeface="Trebuchet MS"/>
                <a:sym typeface="Trebuchet MS"/>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4"/>
                  </a:ext>
                </a:extLst>
              </a:rPr>
              <a:t>= technology</a:t>
            </a:r>
            <a:endParaRPr lang="en-US" sz="2000" dirty="0">
              <a:solidFill>
                <a:srgbClr val="747779"/>
              </a:solidFill>
              <a:latin typeface="Trebuchet MS"/>
              <a:ea typeface="Trebuchet MS"/>
              <a:cs typeface="Trebuchet MS"/>
              <a:sym typeface="Trebuchet MS"/>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5"/>
                </a:ext>
              </a:extLst>
            </a:endParaRPr>
          </a:p>
          <a:p>
            <a:pPr marL="457200" marR="0" lvl="0" indent="-317500" algn="l" rtl="0">
              <a:lnSpc>
                <a:spcPct val="100000"/>
              </a:lnSpc>
              <a:spcBef>
                <a:spcPts val="1000"/>
              </a:spcBef>
              <a:spcAft>
                <a:spcPts val="0"/>
              </a:spcAft>
              <a:buClr>
                <a:srgbClr val="5C9CB6"/>
              </a:buClr>
              <a:buSzPts val="1400"/>
              <a:buFont typeface="Trebuchet MS"/>
              <a:buChar char="●"/>
            </a:pPr>
            <a:r>
              <a:rPr lang="en-US" sz="2000" b="1" i="0" u="none" strike="noStrike" cap="none" dirty="0">
                <a:solidFill>
                  <a:srgbClr val="5C9CB6"/>
                </a:solidFill>
                <a:latin typeface="Trebuchet MS"/>
                <a:ea typeface="Trebuchet MS"/>
                <a:cs typeface="Trebuchet MS"/>
                <a:sym typeface="Trebuchet MS"/>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6"/>
                  </a:ext>
                </a:extLst>
              </a:rPr>
              <a:t>Aggregate</a:t>
            </a:r>
            <a:r>
              <a:rPr lang="en-US" sz="2000" b="0" i="0" u="none" strike="noStrike" cap="none" dirty="0">
                <a:solidFill>
                  <a:srgbClr val="747779"/>
                </a:solidFill>
                <a:latin typeface="Trebuchet MS"/>
                <a:ea typeface="Trebuchet MS"/>
                <a:cs typeface="Trebuchet MS"/>
                <a:sym typeface="Trebuchet MS"/>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7"/>
                  </a:ext>
                </a:extLst>
              </a:rPr>
              <a:t> = process</a:t>
            </a:r>
            <a:endParaRPr lang="en-US" sz="2000" b="0" i="0" u="none" strike="noStrike" cap="none" dirty="0">
              <a:solidFill>
                <a:srgbClr val="747779"/>
              </a:solidFill>
              <a:latin typeface="Trebuchet MS"/>
              <a:ea typeface="Trebuchet MS"/>
              <a:cs typeface="Trebuchet MS"/>
              <a:sym typeface="Trebuchet MS"/>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8"/>
                </a:ext>
              </a:extLst>
            </a:endParaRPr>
          </a:p>
          <a:p>
            <a:pPr marL="457200" marR="0" lvl="0" indent="-317500" algn="l" rtl="0">
              <a:lnSpc>
                <a:spcPct val="100000"/>
              </a:lnSpc>
              <a:spcBef>
                <a:spcPts val="1000"/>
              </a:spcBef>
              <a:spcAft>
                <a:spcPts val="0"/>
              </a:spcAft>
              <a:buClr>
                <a:srgbClr val="FFC000"/>
              </a:buClr>
              <a:buSzPts val="1400"/>
              <a:buFont typeface="Trebuchet MS"/>
              <a:buChar char="●"/>
            </a:pPr>
            <a:r>
              <a:rPr lang="en-US" sz="2000" b="1" i="0" u="none" strike="noStrike" cap="none" dirty="0">
                <a:solidFill>
                  <a:srgbClr val="FFC000"/>
                </a:solidFill>
                <a:latin typeface="Trebuchet MS"/>
                <a:ea typeface="Trebuchet MS"/>
                <a:cs typeface="Trebuchet MS"/>
                <a:sym typeface="Trebuchet MS"/>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9"/>
                  </a:ext>
                </a:extLst>
              </a:rPr>
              <a:t>Share</a:t>
            </a:r>
            <a:r>
              <a:rPr lang="en-US" sz="2000" b="0" i="0" u="none" strike="noStrike" cap="none" dirty="0">
                <a:solidFill>
                  <a:srgbClr val="747779"/>
                </a:solidFill>
                <a:latin typeface="Trebuchet MS"/>
                <a:ea typeface="Trebuchet MS"/>
                <a:cs typeface="Trebuchet MS"/>
                <a:sym typeface="Trebuchet MS"/>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10"/>
                  </a:ext>
                </a:extLst>
              </a:rPr>
              <a:t> = policy</a:t>
            </a:r>
            <a:endParaRPr lang="en-US" sz="1800" dirty="0">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11"/>
                </a:ext>
              </a:extLst>
            </a:endParaRPr>
          </a:p>
          <a:p>
            <a:pPr marL="457200" marR="0" lvl="0" indent="-317500" algn="l" rtl="0">
              <a:lnSpc>
                <a:spcPct val="100000"/>
              </a:lnSpc>
              <a:spcBef>
                <a:spcPts val="1000"/>
              </a:spcBef>
              <a:spcAft>
                <a:spcPts val="0"/>
              </a:spcAft>
              <a:buClr>
                <a:srgbClr val="75777A"/>
              </a:buClr>
              <a:buSzPts val="1400"/>
              <a:buFont typeface="Trebuchet MS"/>
              <a:buChar char="●"/>
            </a:pPr>
            <a:r>
              <a:rPr lang="en-US" sz="2000" b="1" i="0" u="none" strike="noStrike" cap="none" dirty="0">
                <a:solidFill>
                  <a:srgbClr val="747779"/>
                </a:solidFill>
                <a:latin typeface="Trebuchet MS"/>
                <a:ea typeface="Trebuchet MS"/>
                <a:cs typeface="Trebuchet MS"/>
                <a:sym typeface="Trebuchet MS"/>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12"/>
                  </a:ext>
                </a:extLst>
              </a:rPr>
              <a:t>Align</a:t>
            </a:r>
            <a:r>
              <a:rPr lang="en-US" sz="2000" b="0" i="0" u="none" strike="noStrike" cap="none" dirty="0">
                <a:solidFill>
                  <a:srgbClr val="747779"/>
                </a:solidFill>
                <a:latin typeface="Trebuchet MS"/>
                <a:ea typeface="Trebuchet MS"/>
                <a:cs typeface="Trebuchet MS"/>
                <a:sym typeface="Trebuchet MS"/>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13"/>
                  </a:ext>
                </a:extLst>
              </a:rPr>
              <a:t> = people</a:t>
            </a:r>
            <a:endParaRPr lang="en-US" sz="1800" b="0" i="0" u="none" strike="noStrike" cap="none" dirty="0">
              <a:solidFill>
                <a:srgbClr val="000000"/>
              </a:solidFill>
              <a:latin typeface="Calibri"/>
              <a:ea typeface="Calibri"/>
              <a:cs typeface="Calibri"/>
              <a:sym typeface="Calibri"/>
            </a:endParaRPr>
          </a:p>
        </p:txBody>
      </p:sp>
      <p:pic>
        <p:nvPicPr>
          <p:cNvPr id="5" name="Google Shape;311;p8">
            <a:extLst>
              <a:ext uri="{FF2B5EF4-FFF2-40B4-BE49-F238E27FC236}">
                <a16:creationId xmlns:a16="http://schemas.microsoft.com/office/drawing/2014/main" id="{79FE1B3B-3F51-48E1-9BFA-14DFF7E4ED3E}"/>
              </a:ext>
            </a:extLst>
          </p:cNvPr>
          <p:cNvPicPr preferRelativeResize="0">
            <a:picLocks noGrp="1"/>
          </p:cNvPicPr>
          <p:nvPr>
            <p:ph sz="quarter" idx="12"/>
          </p:nvPr>
        </p:nvPicPr>
        <p:blipFill rotWithShape="1">
          <a:blip r:embed="rId3">
            <a:alphaModFix/>
          </a:blip>
          <a:srcRect/>
          <a:stretch/>
        </p:blipFill>
        <p:spPr>
          <a:xfrm>
            <a:off x="7912359" y="1916637"/>
            <a:ext cx="3400605" cy="3462187"/>
          </a:xfrm>
          <a:prstGeom prst="rect">
            <a:avLst/>
          </a:prstGeom>
          <a:noFill/>
          <a:ln>
            <a:noFill/>
          </a:ln>
        </p:spPr>
      </p:pic>
      <p:sp>
        <p:nvSpPr>
          <p:cNvPr id="13" name="Title 3">
            <a:extLst>
              <a:ext uri="{FF2B5EF4-FFF2-40B4-BE49-F238E27FC236}">
                <a16:creationId xmlns:a16="http://schemas.microsoft.com/office/drawing/2014/main" id="{568EE8D5-A484-4D95-B4B3-E08247D145F8}"/>
              </a:ext>
            </a:extLst>
          </p:cNvPr>
          <p:cNvSpPr txBox="1">
            <a:spLocks/>
          </p:cNvSpPr>
          <p:nvPr/>
        </p:nvSpPr>
        <p:spPr>
          <a:xfrm>
            <a:off x="2667895" y="383899"/>
            <a:ext cx="8490069" cy="414511"/>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200" kern="1200" baseline="0">
                <a:solidFill>
                  <a:schemeClr val="accent1"/>
                </a:solidFill>
                <a:latin typeface="+mj-lt"/>
                <a:ea typeface="+mj-ea"/>
                <a:cs typeface="+mj-cs"/>
              </a:defRPr>
            </a:lvl1pPr>
          </a:lstStyle>
          <a:p>
            <a:r>
              <a:rPr lang="en-US"/>
              <a:t>VAN Goal</a:t>
            </a:r>
            <a:endParaRPr lang="en-US" dirty="0"/>
          </a:p>
        </p:txBody>
      </p:sp>
      <p:sp>
        <p:nvSpPr>
          <p:cNvPr id="15" name="Arrow: Pentagon 14">
            <a:extLst>
              <a:ext uri="{FF2B5EF4-FFF2-40B4-BE49-F238E27FC236}">
                <a16:creationId xmlns:a16="http://schemas.microsoft.com/office/drawing/2014/main" id="{96EAE65A-D128-43BF-AF3D-8E20A29031C8}"/>
              </a:ext>
            </a:extLst>
          </p:cNvPr>
          <p:cNvSpPr/>
          <p:nvPr/>
        </p:nvSpPr>
        <p:spPr>
          <a:xfrm>
            <a:off x="969488" y="383900"/>
            <a:ext cx="1531704" cy="414511"/>
          </a:xfrm>
          <a:prstGeom prst="homePlate">
            <a:avLst/>
          </a:prstGeom>
          <a:solidFill>
            <a:schemeClr val="bg1"/>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accent3"/>
                </a:solidFill>
              </a:rPr>
              <a:t>WHAT WE DO</a:t>
            </a:r>
          </a:p>
        </p:txBody>
      </p:sp>
    </p:spTree>
    <p:extLst>
      <p:ext uri="{BB962C8B-B14F-4D97-AF65-F5344CB8AC3E}">
        <p14:creationId xmlns:p14="http://schemas.microsoft.com/office/powerpoint/2010/main" val="41446980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31AC02A-A11D-4C38-8FC2-F0DCF530F9F7}"/>
              </a:ext>
            </a:extLst>
          </p:cNvPr>
          <p:cNvSpPr>
            <a:spLocks noGrp="1"/>
          </p:cNvSpPr>
          <p:nvPr>
            <p:ph type="title"/>
          </p:nvPr>
        </p:nvSpPr>
        <p:spPr>
          <a:xfrm>
            <a:off x="2667895" y="383899"/>
            <a:ext cx="8490069" cy="414511"/>
          </a:xfrm>
        </p:spPr>
        <p:txBody>
          <a:bodyPr/>
          <a:lstStyle/>
          <a:p>
            <a:r>
              <a:rPr lang="en-US" dirty="0"/>
              <a:t>Facilitate efficient connections</a:t>
            </a:r>
          </a:p>
        </p:txBody>
      </p:sp>
      <p:sp>
        <p:nvSpPr>
          <p:cNvPr id="6" name="Arrow: Pentagon 5">
            <a:extLst>
              <a:ext uri="{FF2B5EF4-FFF2-40B4-BE49-F238E27FC236}">
                <a16:creationId xmlns:a16="http://schemas.microsoft.com/office/drawing/2014/main" id="{1CDEFCCE-862B-46EA-B3EE-4BF61400BDE6}"/>
              </a:ext>
            </a:extLst>
          </p:cNvPr>
          <p:cNvSpPr/>
          <p:nvPr/>
        </p:nvSpPr>
        <p:spPr>
          <a:xfrm>
            <a:off x="969488" y="383900"/>
            <a:ext cx="1531704" cy="414511"/>
          </a:xfrm>
          <a:prstGeom prst="homePlate">
            <a:avLst/>
          </a:prstGeom>
          <a:solidFill>
            <a:schemeClr val="bg1"/>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accent3"/>
                </a:solidFill>
              </a:rPr>
              <a:t>WHAT WE DO</a:t>
            </a:r>
          </a:p>
        </p:txBody>
      </p:sp>
      <p:sp>
        <p:nvSpPr>
          <p:cNvPr id="7" name="Content Placeholder 6">
            <a:extLst>
              <a:ext uri="{FF2B5EF4-FFF2-40B4-BE49-F238E27FC236}">
                <a16:creationId xmlns:a16="http://schemas.microsoft.com/office/drawing/2014/main" id="{32617C43-6D86-4EE1-B7C3-BFEB855D192F}"/>
              </a:ext>
            </a:extLst>
          </p:cNvPr>
          <p:cNvSpPr>
            <a:spLocks noGrp="1"/>
          </p:cNvSpPr>
          <p:nvPr>
            <p:ph sz="quarter" idx="11"/>
          </p:nvPr>
        </p:nvSpPr>
        <p:spPr>
          <a:xfrm>
            <a:off x="838199" y="1157646"/>
            <a:ext cx="4402959" cy="414511"/>
          </a:xfrm>
        </p:spPr>
        <p:txBody>
          <a:bodyPr/>
          <a:lstStyle/>
          <a:p>
            <a:pPr algn="ctr"/>
            <a:r>
              <a:rPr lang="en-US" b="1" dirty="0">
                <a:solidFill>
                  <a:schemeClr val="accent4"/>
                </a:solidFill>
              </a:rPr>
              <a:t>Many connect to many</a:t>
            </a:r>
          </a:p>
        </p:txBody>
      </p:sp>
      <p:sp>
        <p:nvSpPr>
          <p:cNvPr id="9" name="Content Placeholder 8">
            <a:extLst>
              <a:ext uri="{FF2B5EF4-FFF2-40B4-BE49-F238E27FC236}">
                <a16:creationId xmlns:a16="http://schemas.microsoft.com/office/drawing/2014/main" id="{208EB91E-1868-4045-A779-6340DAAEE860}"/>
              </a:ext>
            </a:extLst>
          </p:cNvPr>
          <p:cNvSpPr>
            <a:spLocks noGrp="1"/>
          </p:cNvSpPr>
          <p:nvPr>
            <p:ph sz="quarter" idx="12"/>
          </p:nvPr>
        </p:nvSpPr>
        <p:spPr>
          <a:xfrm>
            <a:off x="6950843" y="1157653"/>
            <a:ext cx="4207123" cy="414504"/>
          </a:xfrm>
        </p:spPr>
        <p:txBody>
          <a:bodyPr/>
          <a:lstStyle/>
          <a:p>
            <a:pPr algn="ctr"/>
            <a:r>
              <a:rPr lang="en-US" b="1" dirty="0">
                <a:solidFill>
                  <a:schemeClr val="accent1"/>
                </a:solidFill>
              </a:rPr>
              <a:t>Many connect through one</a:t>
            </a:r>
          </a:p>
        </p:txBody>
      </p:sp>
      <p:cxnSp>
        <p:nvCxnSpPr>
          <p:cNvPr id="12" name="Straight Connector 11">
            <a:extLst>
              <a:ext uri="{FF2B5EF4-FFF2-40B4-BE49-F238E27FC236}">
                <a16:creationId xmlns:a16="http://schemas.microsoft.com/office/drawing/2014/main" id="{0E7F0E71-5D4E-488E-88CD-0D9972ABFC4D}"/>
              </a:ext>
            </a:extLst>
          </p:cNvPr>
          <p:cNvCxnSpPr>
            <a:cxnSpLocks/>
          </p:cNvCxnSpPr>
          <p:nvPr/>
        </p:nvCxnSpPr>
        <p:spPr>
          <a:xfrm flipV="1">
            <a:off x="6096000" y="1976727"/>
            <a:ext cx="0" cy="4251951"/>
          </a:xfrm>
          <a:prstGeom prst="line">
            <a:avLst/>
          </a:prstGeom>
          <a:ln w="19050">
            <a:solidFill>
              <a:schemeClr val="accent4"/>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A4ED7EB-53EC-4445-BD03-C9E69A718FE4}"/>
              </a:ext>
            </a:extLst>
          </p:cNvPr>
          <p:cNvCxnSpPr>
            <a:cxnSpLocks/>
          </p:cNvCxnSpPr>
          <p:nvPr/>
        </p:nvCxnSpPr>
        <p:spPr>
          <a:xfrm flipV="1">
            <a:off x="7724041" y="1606385"/>
            <a:ext cx="2660725" cy="1"/>
          </a:xfrm>
          <a:prstGeom prst="line">
            <a:avLst/>
          </a:prstGeom>
          <a:ln w="19050">
            <a:solidFill>
              <a:schemeClr val="accent1"/>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0F85B3D7-54DD-4BD4-AAB3-38E565DA9E10}"/>
              </a:ext>
            </a:extLst>
          </p:cNvPr>
          <p:cNvCxnSpPr>
            <a:cxnSpLocks/>
          </p:cNvCxnSpPr>
          <p:nvPr/>
        </p:nvCxnSpPr>
        <p:spPr>
          <a:xfrm flipV="1">
            <a:off x="1827449" y="1606379"/>
            <a:ext cx="2660725" cy="1"/>
          </a:xfrm>
          <a:prstGeom prst="line">
            <a:avLst/>
          </a:prstGeom>
          <a:ln w="19050">
            <a:solidFill>
              <a:schemeClr val="accent4"/>
            </a:solidFill>
            <a:prstDash val="sysDot"/>
          </a:ln>
        </p:spPr>
        <p:style>
          <a:lnRef idx="1">
            <a:schemeClr val="accent1"/>
          </a:lnRef>
          <a:fillRef idx="0">
            <a:schemeClr val="accent1"/>
          </a:fillRef>
          <a:effectRef idx="0">
            <a:schemeClr val="accent1"/>
          </a:effectRef>
          <a:fontRef idx="minor">
            <a:schemeClr val="tx1"/>
          </a:fontRef>
        </p:style>
      </p:cxnSp>
      <p:grpSp>
        <p:nvGrpSpPr>
          <p:cNvPr id="35" name="Group 34">
            <a:extLst>
              <a:ext uri="{FF2B5EF4-FFF2-40B4-BE49-F238E27FC236}">
                <a16:creationId xmlns:a16="http://schemas.microsoft.com/office/drawing/2014/main" id="{CCAB35DC-721F-432C-AF8E-275299D3B6BC}"/>
              </a:ext>
            </a:extLst>
          </p:cNvPr>
          <p:cNvGrpSpPr/>
          <p:nvPr/>
        </p:nvGrpSpPr>
        <p:grpSpPr>
          <a:xfrm>
            <a:off x="762452" y="1976727"/>
            <a:ext cx="1064997" cy="1433457"/>
            <a:chOff x="501535" y="2364003"/>
            <a:chExt cx="1064997" cy="1433457"/>
          </a:xfrm>
        </p:grpSpPr>
        <p:grpSp>
          <p:nvGrpSpPr>
            <p:cNvPr id="27" name="Group 26">
              <a:extLst>
                <a:ext uri="{FF2B5EF4-FFF2-40B4-BE49-F238E27FC236}">
                  <a16:creationId xmlns:a16="http://schemas.microsoft.com/office/drawing/2014/main" id="{E0A5727D-FD3C-4979-A1E0-2183955B02C8}"/>
                </a:ext>
              </a:extLst>
            </p:cNvPr>
            <p:cNvGrpSpPr/>
            <p:nvPr/>
          </p:nvGrpSpPr>
          <p:grpSpPr>
            <a:xfrm>
              <a:off x="501535" y="2364003"/>
              <a:ext cx="1064997" cy="1064997"/>
              <a:chOff x="1226372" y="3270325"/>
              <a:chExt cx="1064997" cy="1064997"/>
            </a:xfrm>
          </p:grpSpPr>
          <p:sp>
            <p:nvSpPr>
              <p:cNvPr id="26" name="Oval 25">
                <a:extLst>
                  <a:ext uri="{FF2B5EF4-FFF2-40B4-BE49-F238E27FC236}">
                    <a16:creationId xmlns:a16="http://schemas.microsoft.com/office/drawing/2014/main" id="{BC0B1FC3-895E-4211-8E8F-9F3C6A8891C6}"/>
                  </a:ext>
                </a:extLst>
              </p:cNvPr>
              <p:cNvSpPr/>
              <p:nvPr/>
            </p:nvSpPr>
            <p:spPr>
              <a:xfrm>
                <a:off x="1226372" y="3270325"/>
                <a:ext cx="1064997" cy="106499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3" name="Graphic 22" descr="Factory outline">
                <a:extLst>
                  <a:ext uri="{FF2B5EF4-FFF2-40B4-BE49-F238E27FC236}">
                    <a16:creationId xmlns:a16="http://schemas.microsoft.com/office/drawing/2014/main" id="{641BDE38-0599-47B8-9EEB-4BBC938EC06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47190" y="3337160"/>
                <a:ext cx="828344" cy="828344"/>
              </a:xfrm>
              <a:prstGeom prst="rect">
                <a:avLst/>
              </a:prstGeom>
            </p:spPr>
          </p:pic>
        </p:grpSp>
        <p:sp>
          <p:nvSpPr>
            <p:cNvPr id="28" name="Content Placeholder 5">
              <a:extLst>
                <a:ext uri="{FF2B5EF4-FFF2-40B4-BE49-F238E27FC236}">
                  <a16:creationId xmlns:a16="http://schemas.microsoft.com/office/drawing/2014/main" id="{653AECF8-AB9F-4947-B3C7-48C6457AC22F}"/>
                </a:ext>
              </a:extLst>
            </p:cNvPr>
            <p:cNvSpPr txBox="1">
              <a:spLocks/>
            </p:cNvSpPr>
            <p:nvPr/>
          </p:nvSpPr>
          <p:spPr>
            <a:xfrm>
              <a:off x="501535" y="3502345"/>
              <a:ext cx="1064997" cy="295115"/>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200" b="1" dirty="0">
                  <a:solidFill>
                    <a:schemeClr val="accent4"/>
                  </a:solidFill>
                </a:rPr>
                <a:t>SUPPLIER A</a:t>
              </a:r>
            </a:p>
          </p:txBody>
        </p:sp>
      </p:grpSp>
      <p:grpSp>
        <p:nvGrpSpPr>
          <p:cNvPr id="36" name="Group 35">
            <a:extLst>
              <a:ext uri="{FF2B5EF4-FFF2-40B4-BE49-F238E27FC236}">
                <a16:creationId xmlns:a16="http://schemas.microsoft.com/office/drawing/2014/main" id="{5EADC980-20A9-4AE2-A7BB-E97BDF8A405E}"/>
              </a:ext>
            </a:extLst>
          </p:cNvPr>
          <p:cNvGrpSpPr/>
          <p:nvPr/>
        </p:nvGrpSpPr>
        <p:grpSpPr>
          <a:xfrm>
            <a:off x="762452" y="3568859"/>
            <a:ext cx="1064997" cy="1433457"/>
            <a:chOff x="501535" y="2364003"/>
            <a:chExt cx="1064997" cy="1433457"/>
          </a:xfrm>
        </p:grpSpPr>
        <p:grpSp>
          <p:nvGrpSpPr>
            <p:cNvPr id="37" name="Group 36">
              <a:extLst>
                <a:ext uri="{FF2B5EF4-FFF2-40B4-BE49-F238E27FC236}">
                  <a16:creationId xmlns:a16="http://schemas.microsoft.com/office/drawing/2014/main" id="{F6FED19C-615B-469D-9695-3995E86953DD}"/>
                </a:ext>
              </a:extLst>
            </p:cNvPr>
            <p:cNvGrpSpPr/>
            <p:nvPr/>
          </p:nvGrpSpPr>
          <p:grpSpPr>
            <a:xfrm>
              <a:off x="501535" y="2364003"/>
              <a:ext cx="1064997" cy="1064997"/>
              <a:chOff x="1226372" y="3270325"/>
              <a:chExt cx="1064997" cy="1064997"/>
            </a:xfrm>
          </p:grpSpPr>
          <p:sp>
            <p:nvSpPr>
              <p:cNvPr id="39" name="Oval 38">
                <a:extLst>
                  <a:ext uri="{FF2B5EF4-FFF2-40B4-BE49-F238E27FC236}">
                    <a16:creationId xmlns:a16="http://schemas.microsoft.com/office/drawing/2014/main" id="{7EC68983-BD91-49CE-8064-247D18FE4DC9}"/>
                  </a:ext>
                </a:extLst>
              </p:cNvPr>
              <p:cNvSpPr/>
              <p:nvPr/>
            </p:nvSpPr>
            <p:spPr>
              <a:xfrm>
                <a:off x="1226372" y="3270325"/>
                <a:ext cx="1064997" cy="106499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0" name="Graphic 39" descr="Factory outline">
                <a:extLst>
                  <a:ext uri="{FF2B5EF4-FFF2-40B4-BE49-F238E27FC236}">
                    <a16:creationId xmlns:a16="http://schemas.microsoft.com/office/drawing/2014/main" id="{30EDCB47-D3EB-4C25-B4B7-ECD700F9C85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47190" y="3337160"/>
                <a:ext cx="828344" cy="828344"/>
              </a:xfrm>
              <a:prstGeom prst="rect">
                <a:avLst/>
              </a:prstGeom>
            </p:spPr>
          </p:pic>
        </p:grpSp>
        <p:sp>
          <p:nvSpPr>
            <p:cNvPr id="38" name="Content Placeholder 5">
              <a:extLst>
                <a:ext uri="{FF2B5EF4-FFF2-40B4-BE49-F238E27FC236}">
                  <a16:creationId xmlns:a16="http://schemas.microsoft.com/office/drawing/2014/main" id="{70F6B306-0E27-48A3-B352-4FECDAA0610D}"/>
                </a:ext>
              </a:extLst>
            </p:cNvPr>
            <p:cNvSpPr txBox="1">
              <a:spLocks/>
            </p:cNvSpPr>
            <p:nvPr/>
          </p:nvSpPr>
          <p:spPr>
            <a:xfrm>
              <a:off x="501535" y="3502345"/>
              <a:ext cx="1064997" cy="295115"/>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200" b="1" dirty="0">
                  <a:solidFill>
                    <a:schemeClr val="accent4"/>
                  </a:solidFill>
                </a:rPr>
                <a:t>SUPPLIER B</a:t>
              </a:r>
            </a:p>
          </p:txBody>
        </p:sp>
      </p:grpSp>
      <p:grpSp>
        <p:nvGrpSpPr>
          <p:cNvPr id="41" name="Group 40">
            <a:extLst>
              <a:ext uri="{FF2B5EF4-FFF2-40B4-BE49-F238E27FC236}">
                <a16:creationId xmlns:a16="http://schemas.microsoft.com/office/drawing/2014/main" id="{9BE7E90A-6FE9-479C-B05B-95E4B48AC383}"/>
              </a:ext>
            </a:extLst>
          </p:cNvPr>
          <p:cNvGrpSpPr/>
          <p:nvPr/>
        </p:nvGrpSpPr>
        <p:grpSpPr>
          <a:xfrm>
            <a:off x="762452" y="5160991"/>
            <a:ext cx="1064997" cy="1433457"/>
            <a:chOff x="501535" y="2364003"/>
            <a:chExt cx="1064997" cy="1433457"/>
          </a:xfrm>
        </p:grpSpPr>
        <p:grpSp>
          <p:nvGrpSpPr>
            <p:cNvPr id="42" name="Group 41">
              <a:extLst>
                <a:ext uri="{FF2B5EF4-FFF2-40B4-BE49-F238E27FC236}">
                  <a16:creationId xmlns:a16="http://schemas.microsoft.com/office/drawing/2014/main" id="{A9C09E7D-37A5-4F56-8918-25AB343E54EB}"/>
                </a:ext>
              </a:extLst>
            </p:cNvPr>
            <p:cNvGrpSpPr/>
            <p:nvPr/>
          </p:nvGrpSpPr>
          <p:grpSpPr>
            <a:xfrm>
              <a:off x="501535" y="2364003"/>
              <a:ext cx="1064997" cy="1064997"/>
              <a:chOff x="1226372" y="3270325"/>
              <a:chExt cx="1064997" cy="1064997"/>
            </a:xfrm>
          </p:grpSpPr>
          <p:sp>
            <p:nvSpPr>
              <p:cNvPr id="44" name="Oval 43">
                <a:extLst>
                  <a:ext uri="{FF2B5EF4-FFF2-40B4-BE49-F238E27FC236}">
                    <a16:creationId xmlns:a16="http://schemas.microsoft.com/office/drawing/2014/main" id="{A0E3D1E8-20A2-4088-B4AD-B1DB7926CD32}"/>
                  </a:ext>
                </a:extLst>
              </p:cNvPr>
              <p:cNvSpPr/>
              <p:nvPr/>
            </p:nvSpPr>
            <p:spPr>
              <a:xfrm>
                <a:off x="1226372" y="3270325"/>
                <a:ext cx="1064997" cy="106499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5" name="Graphic 44" descr="Factory outline">
                <a:extLst>
                  <a:ext uri="{FF2B5EF4-FFF2-40B4-BE49-F238E27FC236}">
                    <a16:creationId xmlns:a16="http://schemas.microsoft.com/office/drawing/2014/main" id="{4267FBDF-116A-4ED5-B2F6-2688D92E748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47190" y="3337160"/>
                <a:ext cx="828344" cy="828344"/>
              </a:xfrm>
              <a:prstGeom prst="rect">
                <a:avLst/>
              </a:prstGeom>
            </p:spPr>
          </p:pic>
        </p:grpSp>
        <p:sp>
          <p:nvSpPr>
            <p:cNvPr id="43" name="Content Placeholder 5">
              <a:extLst>
                <a:ext uri="{FF2B5EF4-FFF2-40B4-BE49-F238E27FC236}">
                  <a16:creationId xmlns:a16="http://schemas.microsoft.com/office/drawing/2014/main" id="{04995FD0-7E93-431F-AD6E-94849B5C644C}"/>
                </a:ext>
              </a:extLst>
            </p:cNvPr>
            <p:cNvSpPr txBox="1">
              <a:spLocks/>
            </p:cNvSpPr>
            <p:nvPr/>
          </p:nvSpPr>
          <p:spPr>
            <a:xfrm>
              <a:off x="501535" y="3502345"/>
              <a:ext cx="1064997" cy="295115"/>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200" b="1" dirty="0">
                  <a:solidFill>
                    <a:schemeClr val="accent4"/>
                  </a:solidFill>
                </a:rPr>
                <a:t>SUPPLIER C</a:t>
              </a:r>
            </a:p>
          </p:txBody>
        </p:sp>
      </p:grpSp>
      <p:grpSp>
        <p:nvGrpSpPr>
          <p:cNvPr id="52" name="Group 51">
            <a:extLst>
              <a:ext uri="{FF2B5EF4-FFF2-40B4-BE49-F238E27FC236}">
                <a16:creationId xmlns:a16="http://schemas.microsoft.com/office/drawing/2014/main" id="{488CD27D-6FA6-4405-98A9-5ADE082BEB32}"/>
              </a:ext>
            </a:extLst>
          </p:cNvPr>
          <p:cNvGrpSpPr/>
          <p:nvPr/>
        </p:nvGrpSpPr>
        <p:grpSpPr>
          <a:xfrm>
            <a:off x="4216983" y="1976727"/>
            <a:ext cx="1064997" cy="1433457"/>
            <a:chOff x="4071084" y="2105819"/>
            <a:chExt cx="1064997" cy="1433457"/>
          </a:xfrm>
        </p:grpSpPr>
        <p:grpSp>
          <p:nvGrpSpPr>
            <p:cNvPr id="46" name="Group 45">
              <a:extLst>
                <a:ext uri="{FF2B5EF4-FFF2-40B4-BE49-F238E27FC236}">
                  <a16:creationId xmlns:a16="http://schemas.microsoft.com/office/drawing/2014/main" id="{C79FD82A-BA4E-442A-BDDD-17A96F92B1B0}"/>
                </a:ext>
              </a:extLst>
            </p:cNvPr>
            <p:cNvGrpSpPr/>
            <p:nvPr/>
          </p:nvGrpSpPr>
          <p:grpSpPr>
            <a:xfrm>
              <a:off x="4071084" y="2105819"/>
              <a:ext cx="1064997" cy="1433457"/>
              <a:chOff x="501535" y="2364003"/>
              <a:chExt cx="1064997" cy="1433457"/>
            </a:xfrm>
          </p:grpSpPr>
          <p:sp>
            <p:nvSpPr>
              <p:cNvPr id="49" name="Oval 48">
                <a:extLst>
                  <a:ext uri="{FF2B5EF4-FFF2-40B4-BE49-F238E27FC236}">
                    <a16:creationId xmlns:a16="http://schemas.microsoft.com/office/drawing/2014/main" id="{55047262-068E-4CE3-8FD2-9B732935A561}"/>
                  </a:ext>
                </a:extLst>
              </p:cNvPr>
              <p:cNvSpPr/>
              <p:nvPr/>
            </p:nvSpPr>
            <p:spPr>
              <a:xfrm>
                <a:off x="501535" y="2364003"/>
                <a:ext cx="1064997" cy="106499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Content Placeholder 5">
                <a:extLst>
                  <a:ext uri="{FF2B5EF4-FFF2-40B4-BE49-F238E27FC236}">
                    <a16:creationId xmlns:a16="http://schemas.microsoft.com/office/drawing/2014/main" id="{C293803F-D707-4763-83AA-D4BAB4820C48}"/>
                  </a:ext>
                </a:extLst>
              </p:cNvPr>
              <p:cNvSpPr txBox="1">
                <a:spLocks/>
              </p:cNvSpPr>
              <p:nvPr/>
            </p:nvSpPr>
            <p:spPr>
              <a:xfrm>
                <a:off x="501535" y="3502345"/>
                <a:ext cx="1064997" cy="295115"/>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200" b="1" dirty="0">
                    <a:solidFill>
                      <a:schemeClr val="accent4"/>
                    </a:solidFill>
                  </a:rPr>
                  <a:t>COUNTRY A</a:t>
                </a:r>
              </a:p>
            </p:txBody>
          </p:sp>
        </p:grpSp>
        <p:pic>
          <p:nvPicPr>
            <p:cNvPr id="51" name="Graphic 50" descr="Flag outline">
              <a:extLst>
                <a:ext uri="{FF2B5EF4-FFF2-40B4-BE49-F238E27FC236}">
                  <a16:creationId xmlns:a16="http://schemas.microsoft.com/office/drawing/2014/main" id="{70838627-AF72-485A-8374-1C951F32A0B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245012" y="2315614"/>
              <a:ext cx="738655" cy="738655"/>
            </a:xfrm>
            <a:prstGeom prst="rect">
              <a:avLst/>
            </a:prstGeom>
          </p:spPr>
        </p:pic>
      </p:grpSp>
      <p:grpSp>
        <p:nvGrpSpPr>
          <p:cNvPr id="53" name="Group 52">
            <a:extLst>
              <a:ext uri="{FF2B5EF4-FFF2-40B4-BE49-F238E27FC236}">
                <a16:creationId xmlns:a16="http://schemas.microsoft.com/office/drawing/2014/main" id="{1B60373A-01D4-4BE1-BF87-2C845B7006D1}"/>
              </a:ext>
            </a:extLst>
          </p:cNvPr>
          <p:cNvGrpSpPr/>
          <p:nvPr/>
        </p:nvGrpSpPr>
        <p:grpSpPr>
          <a:xfrm>
            <a:off x="4216983" y="3568859"/>
            <a:ext cx="1064997" cy="1433457"/>
            <a:chOff x="4071084" y="2105819"/>
            <a:chExt cx="1064997" cy="1433457"/>
          </a:xfrm>
        </p:grpSpPr>
        <p:grpSp>
          <p:nvGrpSpPr>
            <p:cNvPr id="54" name="Group 53">
              <a:extLst>
                <a:ext uri="{FF2B5EF4-FFF2-40B4-BE49-F238E27FC236}">
                  <a16:creationId xmlns:a16="http://schemas.microsoft.com/office/drawing/2014/main" id="{F990A1DE-B504-4769-B384-4C6BC9BAE923}"/>
                </a:ext>
              </a:extLst>
            </p:cNvPr>
            <p:cNvGrpSpPr/>
            <p:nvPr/>
          </p:nvGrpSpPr>
          <p:grpSpPr>
            <a:xfrm>
              <a:off x="4071084" y="2105819"/>
              <a:ext cx="1064997" cy="1433457"/>
              <a:chOff x="501535" y="2364003"/>
              <a:chExt cx="1064997" cy="1433457"/>
            </a:xfrm>
          </p:grpSpPr>
          <p:sp>
            <p:nvSpPr>
              <p:cNvPr id="56" name="Oval 55">
                <a:extLst>
                  <a:ext uri="{FF2B5EF4-FFF2-40B4-BE49-F238E27FC236}">
                    <a16:creationId xmlns:a16="http://schemas.microsoft.com/office/drawing/2014/main" id="{8F2EA667-540C-4FB2-9C03-7F01B1F19BF0}"/>
                  </a:ext>
                </a:extLst>
              </p:cNvPr>
              <p:cNvSpPr/>
              <p:nvPr/>
            </p:nvSpPr>
            <p:spPr>
              <a:xfrm>
                <a:off x="501535" y="2364003"/>
                <a:ext cx="1064997" cy="106499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Content Placeholder 5">
                <a:extLst>
                  <a:ext uri="{FF2B5EF4-FFF2-40B4-BE49-F238E27FC236}">
                    <a16:creationId xmlns:a16="http://schemas.microsoft.com/office/drawing/2014/main" id="{D5CFB137-12AC-4F27-931D-9DA58DEE38B3}"/>
                  </a:ext>
                </a:extLst>
              </p:cNvPr>
              <p:cNvSpPr txBox="1">
                <a:spLocks/>
              </p:cNvSpPr>
              <p:nvPr/>
            </p:nvSpPr>
            <p:spPr>
              <a:xfrm>
                <a:off x="501535" y="3502345"/>
                <a:ext cx="1064997" cy="295115"/>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200" b="1" dirty="0">
                    <a:solidFill>
                      <a:schemeClr val="accent4"/>
                    </a:solidFill>
                  </a:rPr>
                  <a:t>COUNTRY B</a:t>
                </a:r>
              </a:p>
            </p:txBody>
          </p:sp>
        </p:grpSp>
        <p:pic>
          <p:nvPicPr>
            <p:cNvPr id="55" name="Graphic 54" descr="Flag outline">
              <a:extLst>
                <a:ext uri="{FF2B5EF4-FFF2-40B4-BE49-F238E27FC236}">
                  <a16:creationId xmlns:a16="http://schemas.microsoft.com/office/drawing/2014/main" id="{50C5F214-CE4A-4FE6-B59C-F21E1A239BB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245012" y="2315614"/>
              <a:ext cx="738655" cy="738655"/>
            </a:xfrm>
            <a:prstGeom prst="rect">
              <a:avLst/>
            </a:prstGeom>
          </p:spPr>
        </p:pic>
      </p:grpSp>
      <p:grpSp>
        <p:nvGrpSpPr>
          <p:cNvPr id="58" name="Group 57">
            <a:extLst>
              <a:ext uri="{FF2B5EF4-FFF2-40B4-BE49-F238E27FC236}">
                <a16:creationId xmlns:a16="http://schemas.microsoft.com/office/drawing/2014/main" id="{769CD618-6550-4EFD-BD9D-ABEEBDFA4F47}"/>
              </a:ext>
            </a:extLst>
          </p:cNvPr>
          <p:cNvGrpSpPr/>
          <p:nvPr/>
        </p:nvGrpSpPr>
        <p:grpSpPr>
          <a:xfrm>
            <a:off x="4216983" y="5160991"/>
            <a:ext cx="1064997" cy="1433457"/>
            <a:chOff x="4071084" y="2105819"/>
            <a:chExt cx="1064997" cy="1433457"/>
          </a:xfrm>
        </p:grpSpPr>
        <p:grpSp>
          <p:nvGrpSpPr>
            <p:cNvPr id="59" name="Group 58">
              <a:extLst>
                <a:ext uri="{FF2B5EF4-FFF2-40B4-BE49-F238E27FC236}">
                  <a16:creationId xmlns:a16="http://schemas.microsoft.com/office/drawing/2014/main" id="{B989D71E-50D5-47F5-8E22-0BD032234E7B}"/>
                </a:ext>
              </a:extLst>
            </p:cNvPr>
            <p:cNvGrpSpPr/>
            <p:nvPr/>
          </p:nvGrpSpPr>
          <p:grpSpPr>
            <a:xfrm>
              <a:off x="4071084" y="2105819"/>
              <a:ext cx="1064997" cy="1433457"/>
              <a:chOff x="501535" y="2364003"/>
              <a:chExt cx="1064997" cy="1433457"/>
            </a:xfrm>
          </p:grpSpPr>
          <p:sp>
            <p:nvSpPr>
              <p:cNvPr id="61" name="Oval 60">
                <a:extLst>
                  <a:ext uri="{FF2B5EF4-FFF2-40B4-BE49-F238E27FC236}">
                    <a16:creationId xmlns:a16="http://schemas.microsoft.com/office/drawing/2014/main" id="{4A013AFF-697D-4AAF-85F2-DAFA73944323}"/>
                  </a:ext>
                </a:extLst>
              </p:cNvPr>
              <p:cNvSpPr/>
              <p:nvPr/>
            </p:nvSpPr>
            <p:spPr>
              <a:xfrm>
                <a:off x="501535" y="2364003"/>
                <a:ext cx="1064997" cy="106499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Content Placeholder 5">
                <a:extLst>
                  <a:ext uri="{FF2B5EF4-FFF2-40B4-BE49-F238E27FC236}">
                    <a16:creationId xmlns:a16="http://schemas.microsoft.com/office/drawing/2014/main" id="{1E62864B-548C-466A-96F3-0854C877C6BE}"/>
                  </a:ext>
                </a:extLst>
              </p:cNvPr>
              <p:cNvSpPr txBox="1">
                <a:spLocks/>
              </p:cNvSpPr>
              <p:nvPr/>
            </p:nvSpPr>
            <p:spPr>
              <a:xfrm>
                <a:off x="501535" y="3502345"/>
                <a:ext cx="1064997" cy="295115"/>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200" b="1" dirty="0">
                    <a:solidFill>
                      <a:schemeClr val="accent4"/>
                    </a:solidFill>
                  </a:rPr>
                  <a:t>COUNTRY C</a:t>
                </a:r>
              </a:p>
            </p:txBody>
          </p:sp>
        </p:grpSp>
        <p:pic>
          <p:nvPicPr>
            <p:cNvPr id="60" name="Graphic 59" descr="Flag outline">
              <a:extLst>
                <a:ext uri="{FF2B5EF4-FFF2-40B4-BE49-F238E27FC236}">
                  <a16:creationId xmlns:a16="http://schemas.microsoft.com/office/drawing/2014/main" id="{D53D17E5-2217-467E-A5A1-13BA17BE706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245012" y="2315614"/>
              <a:ext cx="738655" cy="738655"/>
            </a:xfrm>
            <a:prstGeom prst="rect">
              <a:avLst/>
            </a:prstGeom>
          </p:spPr>
        </p:pic>
      </p:grpSp>
      <p:cxnSp>
        <p:nvCxnSpPr>
          <p:cNvPr id="64" name="Straight Connector 63">
            <a:extLst>
              <a:ext uri="{FF2B5EF4-FFF2-40B4-BE49-F238E27FC236}">
                <a16:creationId xmlns:a16="http://schemas.microsoft.com/office/drawing/2014/main" id="{77507CA5-DC03-41CC-98A3-DE6748DCACB1}"/>
              </a:ext>
            </a:extLst>
          </p:cNvPr>
          <p:cNvCxnSpPr/>
          <p:nvPr/>
        </p:nvCxnSpPr>
        <p:spPr>
          <a:xfrm>
            <a:off x="2050003" y="2457734"/>
            <a:ext cx="1947134" cy="0"/>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2EC07D5B-DE26-426C-843E-C172EF5DFBAF}"/>
              </a:ext>
            </a:extLst>
          </p:cNvPr>
          <p:cNvCxnSpPr>
            <a:cxnSpLocks/>
          </p:cNvCxnSpPr>
          <p:nvPr/>
        </p:nvCxnSpPr>
        <p:spPr>
          <a:xfrm>
            <a:off x="2050003" y="2457734"/>
            <a:ext cx="1947134" cy="1643623"/>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2874469D-97B4-4222-ABC0-84742A1A0DF2}"/>
              </a:ext>
            </a:extLst>
          </p:cNvPr>
          <p:cNvCxnSpPr>
            <a:cxnSpLocks/>
          </p:cNvCxnSpPr>
          <p:nvPr/>
        </p:nvCxnSpPr>
        <p:spPr>
          <a:xfrm>
            <a:off x="2047295" y="2457733"/>
            <a:ext cx="1949842" cy="3314653"/>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9A432E2F-42F1-413F-B203-E7FDADEB04C1}"/>
              </a:ext>
            </a:extLst>
          </p:cNvPr>
          <p:cNvCxnSpPr/>
          <p:nvPr/>
        </p:nvCxnSpPr>
        <p:spPr>
          <a:xfrm>
            <a:off x="2050003" y="4098836"/>
            <a:ext cx="1947134" cy="0"/>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72B3E3F0-7F3C-4037-973C-1EAECAC058AC}"/>
              </a:ext>
            </a:extLst>
          </p:cNvPr>
          <p:cNvCxnSpPr/>
          <p:nvPr/>
        </p:nvCxnSpPr>
        <p:spPr>
          <a:xfrm>
            <a:off x="2050003" y="5772386"/>
            <a:ext cx="1947134" cy="0"/>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48208743-760D-4968-B2BD-E7BB0FCD744F}"/>
              </a:ext>
            </a:extLst>
          </p:cNvPr>
          <p:cNvCxnSpPr>
            <a:cxnSpLocks/>
          </p:cNvCxnSpPr>
          <p:nvPr/>
        </p:nvCxnSpPr>
        <p:spPr>
          <a:xfrm>
            <a:off x="2050003" y="4096490"/>
            <a:ext cx="1947134" cy="1673462"/>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DDAFD663-E33C-4A4B-80FD-5C01FF11EF1B}"/>
              </a:ext>
            </a:extLst>
          </p:cNvPr>
          <p:cNvCxnSpPr>
            <a:cxnSpLocks/>
          </p:cNvCxnSpPr>
          <p:nvPr/>
        </p:nvCxnSpPr>
        <p:spPr>
          <a:xfrm flipV="1">
            <a:off x="2047295" y="2466927"/>
            <a:ext cx="1949842" cy="1634256"/>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2F9622D7-C94C-4AB0-B443-00EEAAAE6329}"/>
              </a:ext>
            </a:extLst>
          </p:cNvPr>
          <p:cNvCxnSpPr>
            <a:cxnSpLocks/>
          </p:cNvCxnSpPr>
          <p:nvPr/>
        </p:nvCxnSpPr>
        <p:spPr>
          <a:xfrm flipV="1">
            <a:off x="2047295" y="4113925"/>
            <a:ext cx="1949842" cy="1667653"/>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86DDB856-4A15-409B-BC3F-950D178844A5}"/>
              </a:ext>
            </a:extLst>
          </p:cNvPr>
          <p:cNvCxnSpPr>
            <a:cxnSpLocks/>
          </p:cNvCxnSpPr>
          <p:nvPr/>
        </p:nvCxnSpPr>
        <p:spPr>
          <a:xfrm flipV="1">
            <a:off x="2047295" y="2464493"/>
            <a:ext cx="1949842" cy="3298703"/>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92" name="Group 91">
            <a:extLst>
              <a:ext uri="{FF2B5EF4-FFF2-40B4-BE49-F238E27FC236}">
                <a16:creationId xmlns:a16="http://schemas.microsoft.com/office/drawing/2014/main" id="{926BD84A-9D33-4931-B36A-1637D250FA8C}"/>
              </a:ext>
            </a:extLst>
          </p:cNvPr>
          <p:cNvGrpSpPr/>
          <p:nvPr/>
        </p:nvGrpSpPr>
        <p:grpSpPr>
          <a:xfrm>
            <a:off x="6794639" y="1976727"/>
            <a:ext cx="1064997" cy="1433457"/>
            <a:chOff x="501535" y="2364003"/>
            <a:chExt cx="1064997" cy="1433457"/>
          </a:xfrm>
        </p:grpSpPr>
        <p:grpSp>
          <p:nvGrpSpPr>
            <p:cNvPr id="127" name="Group 126">
              <a:extLst>
                <a:ext uri="{FF2B5EF4-FFF2-40B4-BE49-F238E27FC236}">
                  <a16:creationId xmlns:a16="http://schemas.microsoft.com/office/drawing/2014/main" id="{52283EE5-18C2-4F43-B703-F2F36C6C568A}"/>
                </a:ext>
              </a:extLst>
            </p:cNvPr>
            <p:cNvGrpSpPr/>
            <p:nvPr/>
          </p:nvGrpSpPr>
          <p:grpSpPr>
            <a:xfrm>
              <a:off x="501535" y="2364003"/>
              <a:ext cx="1064997" cy="1064997"/>
              <a:chOff x="1226372" y="3270325"/>
              <a:chExt cx="1064997" cy="1064997"/>
            </a:xfrm>
          </p:grpSpPr>
          <p:sp>
            <p:nvSpPr>
              <p:cNvPr id="129" name="Oval 128">
                <a:extLst>
                  <a:ext uri="{FF2B5EF4-FFF2-40B4-BE49-F238E27FC236}">
                    <a16:creationId xmlns:a16="http://schemas.microsoft.com/office/drawing/2014/main" id="{67FEDF6A-D6D6-4A02-BF96-E67A8238AFD9}"/>
                  </a:ext>
                </a:extLst>
              </p:cNvPr>
              <p:cNvSpPr/>
              <p:nvPr/>
            </p:nvSpPr>
            <p:spPr>
              <a:xfrm>
                <a:off x="1226372" y="3270325"/>
                <a:ext cx="1064997" cy="10649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0" name="Graphic 129" descr="Factory outline">
                <a:extLst>
                  <a:ext uri="{FF2B5EF4-FFF2-40B4-BE49-F238E27FC236}">
                    <a16:creationId xmlns:a16="http://schemas.microsoft.com/office/drawing/2014/main" id="{8A0A63B4-5E6A-4984-A24C-5C97A0C2D16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47190" y="3337160"/>
                <a:ext cx="828344" cy="828344"/>
              </a:xfrm>
              <a:prstGeom prst="rect">
                <a:avLst/>
              </a:prstGeom>
            </p:spPr>
          </p:pic>
        </p:grpSp>
        <p:sp>
          <p:nvSpPr>
            <p:cNvPr id="128" name="Content Placeholder 5">
              <a:extLst>
                <a:ext uri="{FF2B5EF4-FFF2-40B4-BE49-F238E27FC236}">
                  <a16:creationId xmlns:a16="http://schemas.microsoft.com/office/drawing/2014/main" id="{BC112A14-A9B7-40C9-9080-49E570A0DB1D}"/>
                </a:ext>
              </a:extLst>
            </p:cNvPr>
            <p:cNvSpPr txBox="1">
              <a:spLocks/>
            </p:cNvSpPr>
            <p:nvPr/>
          </p:nvSpPr>
          <p:spPr>
            <a:xfrm>
              <a:off x="501535" y="3502345"/>
              <a:ext cx="1064997" cy="295115"/>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200" b="1" dirty="0">
                  <a:solidFill>
                    <a:schemeClr val="accent1"/>
                  </a:solidFill>
                </a:rPr>
                <a:t>SUPPLIER A</a:t>
              </a:r>
            </a:p>
          </p:txBody>
        </p:sp>
      </p:grpSp>
      <p:grpSp>
        <p:nvGrpSpPr>
          <p:cNvPr id="93" name="Group 92">
            <a:extLst>
              <a:ext uri="{FF2B5EF4-FFF2-40B4-BE49-F238E27FC236}">
                <a16:creationId xmlns:a16="http://schemas.microsoft.com/office/drawing/2014/main" id="{5CE2E095-D1E7-4EE6-82F5-74E8F280E66C}"/>
              </a:ext>
            </a:extLst>
          </p:cNvPr>
          <p:cNvGrpSpPr/>
          <p:nvPr/>
        </p:nvGrpSpPr>
        <p:grpSpPr>
          <a:xfrm>
            <a:off x="6794639" y="3568859"/>
            <a:ext cx="1064997" cy="1433457"/>
            <a:chOff x="501535" y="2364003"/>
            <a:chExt cx="1064997" cy="1433457"/>
          </a:xfrm>
        </p:grpSpPr>
        <p:grpSp>
          <p:nvGrpSpPr>
            <p:cNvPr id="123" name="Group 122">
              <a:extLst>
                <a:ext uri="{FF2B5EF4-FFF2-40B4-BE49-F238E27FC236}">
                  <a16:creationId xmlns:a16="http://schemas.microsoft.com/office/drawing/2014/main" id="{4D851D80-1425-4345-AFC6-280CACD285B8}"/>
                </a:ext>
              </a:extLst>
            </p:cNvPr>
            <p:cNvGrpSpPr/>
            <p:nvPr/>
          </p:nvGrpSpPr>
          <p:grpSpPr>
            <a:xfrm>
              <a:off x="501535" y="2364003"/>
              <a:ext cx="1064997" cy="1064997"/>
              <a:chOff x="1226372" y="3270325"/>
              <a:chExt cx="1064997" cy="1064997"/>
            </a:xfrm>
          </p:grpSpPr>
          <p:sp>
            <p:nvSpPr>
              <p:cNvPr id="125" name="Oval 124">
                <a:extLst>
                  <a:ext uri="{FF2B5EF4-FFF2-40B4-BE49-F238E27FC236}">
                    <a16:creationId xmlns:a16="http://schemas.microsoft.com/office/drawing/2014/main" id="{02DF1030-349B-425B-AD33-8890ADDB373A}"/>
                  </a:ext>
                </a:extLst>
              </p:cNvPr>
              <p:cNvSpPr/>
              <p:nvPr/>
            </p:nvSpPr>
            <p:spPr>
              <a:xfrm>
                <a:off x="1226372" y="3270325"/>
                <a:ext cx="1064997" cy="10649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6" name="Graphic 125" descr="Factory outline">
                <a:extLst>
                  <a:ext uri="{FF2B5EF4-FFF2-40B4-BE49-F238E27FC236}">
                    <a16:creationId xmlns:a16="http://schemas.microsoft.com/office/drawing/2014/main" id="{C204611A-E5D9-433B-A928-A948E4CDACD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47190" y="3337160"/>
                <a:ext cx="828344" cy="828344"/>
              </a:xfrm>
              <a:prstGeom prst="rect">
                <a:avLst/>
              </a:prstGeom>
            </p:spPr>
          </p:pic>
        </p:grpSp>
        <p:sp>
          <p:nvSpPr>
            <p:cNvPr id="124" name="Content Placeholder 5">
              <a:extLst>
                <a:ext uri="{FF2B5EF4-FFF2-40B4-BE49-F238E27FC236}">
                  <a16:creationId xmlns:a16="http://schemas.microsoft.com/office/drawing/2014/main" id="{BEFCD8AF-AD0D-4CFD-BB0D-76204E8B331B}"/>
                </a:ext>
              </a:extLst>
            </p:cNvPr>
            <p:cNvSpPr txBox="1">
              <a:spLocks/>
            </p:cNvSpPr>
            <p:nvPr/>
          </p:nvSpPr>
          <p:spPr>
            <a:xfrm>
              <a:off x="501535" y="3502345"/>
              <a:ext cx="1064997" cy="295115"/>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200" b="1" dirty="0">
                  <a:solidFill>
                    <a:schemeClr val="accent1"/>
                  </a:solidFill>
                </a:rPr>
                <a:t>SUPPLIER B</a:t>
              </a:r>
            </a:p>
          </p:txBody>
        </p:sp>
      </p:grpSp>
      <p:grpSp>
        <p:nvGrpSpPr>
          <p:cNvPr id="94" name="Group 93">
            <a:extLst>
              <a:ext uri="{FF2B5EF4-FFF2-40B4-BE49-F238E27FC236}">
                <a16:creationId xmlns:a16="http://schemas.microsoft.com/office/drawing/2014/main" id="{E997B1EE-30D1-485B-A74A-5C2EB3E0C57C}"/>
              </a:ext>
            </a:extLst>
          </p:cNvPr>
          <p:cNvGrpSpPr/>
          <p:nvPr/>
        </p:nvGrpSpPr>
        <p:grpSpPr>
          <a:xfrm>
            <a:off x="6794639" y="5160991"/>
            <a:ext cx="1064997" cy="1433457"/>
            <a:chOff x="501535" y="2364003"/>
            <a:chExt cx="1064997" cy="1433457"/>
          </a:xfrm>
        </p:grpSpPr>
        <p:grpSp>
          <p:nvGrpSpPr>
            <p:cNvPr id="119" name="Group 118">
              <a:extLst>
                <a:ext uri="{FF2B5EF4-FFF2-40B4-BE49-F238E27FC236}">
                  <a16:creationId xmlns:a16="http://schemas.microsoft.com/office/drawing/2014/main" id="{BD9BA92A-894E-4777-9DD7-EB0A8E4F373B}"/>
                </a:ext>
              </a:extLst>
            </p:cNvPr>
            <p:cNvGrpSpPr/>
            <p:nvPr/>
          </p:nvGrpSpPr>
          <p:grpSpPr>
            <a:xfrm>
              <a:off x="501535" y="2364003"/>
              <a:ext cx="1064997" cy="1064997"/>
              <a:chOff x="1226372" y="3270325"/>
              <a:chExt cx="1064997" cy="1064997"/>
            </a:xfrm>
          </p:grpSpPr>
          <p:sp>
            <p:nvSpPr>
              <p:cNvPr id="121" name="Oval 120">
                <a:extLst>
                  <a:ext uri="{FF2B5EF4-FFF2-40B4-BE49-F238E27FC236}">
                    <a16:creationId xmlns:a16="http://schemas.microsoft.com/office/drawing/2014/main" id="{6E36A1BE-9189-47F7-8234-252BA7B8FB64}"/>
                  </a:ext>
                </a:extLst>
              </p:cNvPr>
              <p:cNvSpPr/>
              <p:nvPr/>
            </p:nvSpPr>
            <p:spPr>
              <a:xfrm>
                <a:off x="1226372" y="3270325"/>
                <a:ext cx="1064997" cy="10649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2" name="Graphic 121" descr="Factory outline">
                <a:extLst>
                  <a:ext uri="{FF2B5EF4-FFF2-40B4-BE49-F238E27FC236}">
                    <a16:creationId xmlns:a16="http://schemas.microsoft.com/office/drawing/2014/main" id="{36312C6B-2395-4099-91B4-17AD67EEC09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47190" y="3337160"/>
                <a:ext cx="828344" cy="828344"/>
              </a:xfrm>
              <a:prstGeom prst="rect">
                <a:avLst/>
              </a:prstGeom>
            </p:spPr>
          </p:pic>
        </p:grpSp>
        <p:sp>
          <p:nvSpPr>
            <p:cNvPr id="120" name="Content Placeholder 5">
              <a:extLst>
                <a:ext uri="{FF2B5EF4-FFF2-40B4-BE49-F238E27FC236}">
                  <a16:creationId xmlns:a16="http://schemas.microsoft.com/office/drawing/2014/main" id="{D7A21B23-C3A5-44FA-BA9E-057B70AC7D4C}"/>
                </a:ext>
              </a:extLst>
            </p:cNvPr>
            <p:cNvSpPr txBox="1">
              <a:spLocks/>
            </p:cNvSpPr>
            <p:nvPr/>
          </p:nvSpPr>
          <p:spPr>
            <a:xfrm>
              <a:off x="501535" y="3502345"/>
              <a:ext cx="1064997" cy="295115"/>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200" b="1" dirty="0">
                  <a:solidFill>
                    <a:schemeClr val="accent1"/>
                  </a:solidFill>
                </a:rPr>
                <a:t>SUPPLIER C</a:t>
              </a:r>
            </a:p>
          </p:txBody>
        </p:sp>
      </p:grpSp>
      <p:grpSp>
        <p:nvGrpSpPr>
          <p:cNvPr id="95" name="Group 94">
            <a:extLst>
              <a:ext uri="{FF2B5EF4-FFF2-40B4-BE49-F238E27FC236}">
                <a16:creationId xmlns:a16="http://schemas.microsoft.com/office/drawing/2014/main" id="{E3F10614-FCEF-419E-A60D-BF008E6ED4AA}"/>
              </a:ext>
            </a:extLst>
          </p:cNvPr>
          <p:cNvGrpSpPr/>
          <p:nvPr/>
        </p:nvGrpSpPr>
        <p:grpSpPr>
          <a:xfrm>
            <a:off x="10249170" y="1976727"/>
            <a:ext cx="1064997" cy="1433457"/>
            <a:chOff x="4071084" y="2105819"/>
            <a:chExt cx="1064997" cy="1433457"/>
          </a:xfrm>
        </p:grpSpPr>
        <p:grpSp>
          <p:nvGrpSpPr>
            <p:cNvPr id="115" name="Group 114">
              <a:extLst>
                <a:ext uri="{FF2B5EF4-FFF2-40B4-BE49-F238E27FC236}">
                  <a16:creationId xmlns:a16="http://schemas.microsoft.com/office/drawing/2014/main" id="{7FB04891-819F-4FD5-8356-BB9838AB63B8}"/>
                </a:ext>
              </a:extLst>
            </p:cNvPr>
            <p:cNvGrpSpPr/>
            <p:nvPr/>
          </p:nvGrpSpPr>
          <p:grpSpPr>
            <a:xfrm>
              <a:off x="4071084" y="2105819"/>
              <a:ext cx="1064997" cy="1433457"/>
              <a:chOff x="501535" y="2364003"/>
              <a:chExt cx="1064997" cy="1433457"/>
            </a:xfrm>
          </p:grpSpPr>
          <p:sp>
            <p:nvSpPr>
              <p:cNvPr id="117" name="Oval 116">
                <a:extLst>
                  <a:ext uri="{FF2B5EF4-FFF2-40B4-BE49-F238E27FC236}">
                    <a16:creationId xmlns:a16="http://schemas.microsoft.com/office/drawing/2014/main" id="{CD1C2EF9-1997-4358-BBCA-11FD733A98A0}"/>
                  </a:ext>
                </a:extLst>
              </p:cNvPr>
              <p:cNvSpPr/>
              <p:nvPr/>
            </p:nvSpPr>
            <p:spPr>
              <a:xfrm>
                <a:off x="501535" y="2364003"/>
                <a:ext cx="1064997" cy="10649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8" name="Content Placeholder 5">
                <a:extLst>
                  <a:ext uri="{FF2B5EF4-FFF2-40B4-BE49-F238E27FC236}">
                    <a16:creationId xmlns:a16="http://schemas.microsoft.com/office/drawing/2014/main" id="{6D9EAC79-671D-4F0D-9408-BE7D9D1F6D91}"/>
                  </a:ext>
                </a:extLst>
              </p:cNvPr>
              <p:cNvSpPr txBox="1">
                <a:spLocks/>
              </p:cNvSpPr>
              <p:nvPr/>
            </p:nvSpPr>
            <p:spPr>
              <a:xfrm>
                <a:off x="501535" y="3502345"/>
                <a:ext cx="1064997" cy="295115"/>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200" b="1" dirty="0">
                    <a:solidFill>
                      <a:schemeClr val="accent4"/>
                    </a:solidFill>
                  </a:rPr>
                  <a:t>COUNTRY A</a:t>
                </a:r>
              </a:p>
            </p:txBody>
          </p:sp>
        </p:grpSp>
        <p:pic>
          <p:nvPicPr>
            <p:cNvPr id="116" name="Graphic 115" descr="Flag outline">
              <a:extLst>
                <a:ext uri="{FF2B5EF4-FFF2-40B4-BE49-F238E27FC236}">
                  <a16:creationId xmlns:a16="http://schemas.microsoft.com/office/drawing/2014/main" id="{B43991F1-AAA8-4C5E-8A51-204B976846C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245012" y="2315614"/>
              <a:ext cx="738655" cy="738655"/>
            </a:xfrm>
            <a:prstGeom prst="rect">
              <a:avLst/>
            </a:prstGeom>
          </p:spPr>
        </p:pic>
      </p:grpSp>
      <p:grpSp>
        <p:nvGrpSpPr>
          <p:cNvPr id="96" name="Group 95">
            <a:extLst>
              <a:ext uri="{FF2B5EF4-FFF2-40B4-BE49-F238E27FC236}">
                <a16:creationId xmlns:a16="http://schemas.microsoft.com/office/drawing/2014/main" id="{18C5E4BE-50BD-4B4B-9B2F-D6BE1860C18F}"/>
              </a:ext>
            </a:extLst>
          </p:cNvPr>
          <p:cNvGrpSpPr/>
          <p:nvPr/>
        </p:nvGrpSpPr>
        <p:grpSpPr>
          <a:xfrm>
            <a:off x="10249170" y="3568859"/>
            <a:ext cx="1064997" cy="1433457"/>
            <a:chOff x="4071084" y="2105819"/>
            <a:chExt cx="1064997" cy="1433457"/>
          </a:xfrm>
        </p:grpSpPr>
        <p:grpSp>
          <p:nvGrpSpPr>
            <p:cNvPr id="111" name="Group 110">
              <a:extLst>
                <a:ext uri="{FF2B5EF4-FFF2-40B4-BE49-F238E27FC236}">
                  <a16:creationId xmlns:a16="http://schemas.microsoft.com/office/drawing/2014/main" id="{23EE5462-A455-4E5D-8A54-7A9F4FEDE7FA}"/>
                </a:ext>
              </a:extLst>
            </p:cNvPr>
            <p:cNvGrpSpPr/>
            <p:nvPr/>
          </p:nvGrpSpPr>
          <p:grpSpPr>
            <a:xfrm>
              <a:off x="4071084" y="2105819"/>
              <a:ext cx="1064997" cy="1433457"/>
              <a:chOff x="501535" y="2364003"/>
              <a:chExt cx="1064997" cy="1433457"/>
            </a:xfrm>
          </p:grpSpPr>
          <p:sp>
            <p:nvSpPr>
              <p:cNvPr id="113" name="Oval 112">
                <a:extLst>
                  <a:ext uri="{FF2B5EF4-FFF2-40B4-BE49-F238E27FC236}">
                    <a16:creationId xmlns:a16="http://schemas.microsoft.com/office/drawing/2014/main" id="{A446571A-951B-4C57-A69C-45D88B29F9F1}"/>
                  </a:ext>
                </a:extLst>
              </p:cNvPr>
              <p:cNvSpPr/>
              <p:nvPr/>
            </p:nvSpPr>
            <p:spPr>
              <a:xfrm>
                <a:off x="501535" y="2364003"/>
                <a:ext cx="1064997" cy="10649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4" name="Content Placeholder 5">
                <a:extLst>
                  <a:ext uri="{FF2B5EF4-FFF2-40B4-BE49-F238E27FC236}">
                    <a16:creationId xmlns:a16="http://schemas.microsoft.com/office/drawing/2014/main" id="{76D5A305-D15C-41A0-A973-12A78EDC7584}"/>
                  </a:ext>
                </a:extLst>
              </p:cNvPr>
              <p:cNvSpPr txBox="1">
                <a:spLocks/>
              </p:cNvSpPr>
              <p:nvPr/>
            </p:nvSpPr>
            <p:spPr>
              <a:xfrm>
                <a:off x="501535" y="3502345"/>
                <a:ext cx="1064997" cy="295115"/>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200" b="1" dirty="0">
                    <a:solidFill>
                      <a:schemeClr val="accent4"/>
                    </a:solidFill>
                  </a:rPr>
                  <a:t>COUNTRY B</a:t>
                </a:r>
              </a:p>
            </p:txBody>
          </p:sp>
        </p:grpSp>
        <p:pic>
          <p:nvPicPr>
            <p:cNvPr id="112" name="Graphic 111" descr="Flag outline">
              <a:extLst>
                <a:ext uri="{FF2B5EF4-FFF2-40B4-BE49-F238E27FC236}">
                  <a16:creationId xmlns:a16="http://schemas.microsoft.com/office/drawing/2014/main" id="{52FB8ADE-D970-4A4B-BA78-891FE1E169B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245012" y="2315614"/>
              <a:ext cx="738655" cy="738655"/>
            </a:xfrm>
            <a:prstGeom prst="rect">
              <a:avLst/>
            </a:prstGeom>
          </p:spPr>
        </p:pic>
      </p:grpSp>
      <p:grpSp>
        <p:nvGrpSpPr>
          <p:cNvPr id="97" name="Group 96">
            <a:extLst>
              <a:ext uri="{FF2B5EF4-FFF2-40B4-BE49-F238E27FC236}">
                <a16:creationId xmlns:a16="http://schemas.microsoft.com/office/drawing/2014/main" id="{33235153-E121-4E6B-8B6E-FA3F5105B486}"/>
              </a:ext>
            </a:extLst>
          </p:cNvPr>
          <p:cNvGrpSpPr/>
          <p:nvPr/>
        </p:nvGrpSpPr>
        <p:grpSpPr>
          <a:xfrm>
            <a:off x="10249170" y="5160991"/>
            <a:ext cx="1064997" cy="1433457"/>
            <a:chOff x="4071084" y="2105819"/>
            <a:chExt cx="1064997" cy="1433457"/>
          </a:xfrm>
        </p:grpSpPr>
        <p:grpSp>
          <p:nvGrpSpPr>
            <p:cNvPr id="107" name="Group 106">
              <a:extLst>
                <a:ext uri="{FF2B5EF4-FFF2-40B4-BE49-F238E27FC236}">
                  <a16:creationId xmlns:a16="http://schemas.microsoft.com/office/drawing/2014/main" id="{A27999B2-D672-498A-8EB0-C84EE3C2234E}"/>
                </a:ext>
              </a:extLst>
            </p:cNvPr>
            <p:cNvGrpSpPr/>
            <p:nvPr/>
          </p:nvGrpSpPr>
          <p:grpSpPr>
            <a:xfrm>
              <a:off x="4071084" y="2105819"/>
              <a:ext cx="1064997" cy="1433457"/>
              <a:chOff x="501535" y="2364003"/>
              <a:chExt cx="1064997" cy="1433457"/>
            </a:xfrm>
          </p:grpSpPr>
          <p:sp>
            <p:nvSpPr>
              <p:cNvPr id="109" name="Oval 108">
                <a:extLst>
                  <a:ext uri="{FF2B5EF4-FFF2-40B4-BE49-F238E27FC236}">
                    <a16:creationId xmlns:a16="http://schemas.microsoft.com/office/drawing/2014/main" id="{B3C1403A-1AE0-4982-8B1B-83C1CBF3D055}"/>
                  </a:ext>
                </a:extLst>
              </p:cNvPr>
              <p:cNvSpPr/>
              <p:nvPr/>
            </p:nvSpPr>
            <p:spPr>
              <a:xfrm>
                <a:off x="501535" y="2364003"/>
                <a:ext cx="1064997" cy="10649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0" name="Content Placeholder 5">
                <a:extLst>
                  <a:ext uri="{FF2B5EF4-FFF2-40B4-BE49-F238E27FC236}">
                    <a16:creationId xmlns:a16="http://schemas.microsoft.com/office/drawing/2014/main" id="{EA369AD7-26B2-4127-B0D9-079817115334}"/>
                  </a:ext>
                </a:extLst>
              </p:cNvPr>
              <p:cNvSpPr txBox="1">
                <a:spLocks/>
              </p:cNvSpPr>
              <p:nvPr/>
            </p:nvSpPr>
            <p:spPr>
              <a:xfrm>
                <a:off x="501535" y="3502345"/>
                <a:ext cx="1064997" cy="295115"/>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200" b="1" dirty="0">
                    <a:solidFill>
                      <a:schemeClr val="accent4"/>
                    </a:solidFill>
                  </a:rPr>
                  <a:t>COUNTRY C</a:t>
                </a:r>
              </a:p>
            </p:txBody>
          </p:sp>
        </p:grpSp>
        <p:pic>
          <p:nvPicPr>
            <p:cNvPr id="108" name="Graphic 107" descr="Flag outline">
              <a:extLst>
                <a:ext uri="{FF2B5EF4-FFF2-40B4-BE49-F238E27FC236}">
                  <a16:creationId xmlns:a16="http://schemas.microsoft.com/office/drawing/2014/main" id="{BA19ADE1-92A5-4BE4-8116-C8E07C6831C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245012" y="2315614"/>
              <a:ext cx="738655" cy="738655"/>
            </a:xfrm>
            <a:prstGeom prst="rect">
              <a:avLst/>
            </a:prstGeom>
          </p:spPr>
        </p:pic>
      </p:grpSp>
      <p:sp>
        <p:nvSpPr>
          <p:cNvPr id="131" name="Oval 130">
            <a:extLst>
              <a:ext uri="{FF2B5EF4-FFF2-40B4-BE49-F238E27FC236}">
                <a16:creationId xmlns:a16="http://schemas.microsoft.com/office/drawing/2014/main" id="{19C83D4D-78FD-43CC-A487-76BB3C1B46B4}"/>
              </a:ext>
            </a:extLst>
          </p:cNvPr>
          <p:cNvSpPr/>
          <p:nvPr/>
        </p:nvSpPr>
        <p:spPr>
          <a:xfrm>
            <a:off x="8487108" y="3581003"/>
            <a:ext cx="1134590" cy="1134590"/>
          </a:xfrm>
          <a:prstGeom prst="ellipse">
            <a:avLst/>
          </a:prstGeom>
          <a:solidFill>
            <a:schemeClr val="bg2"/>
          </a:solidFill>
          <a:ln w="28575">
            <a:noFill/>
          </a:ln>
          <a:effectLst>
            <a:outerShdw blurRad="635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2" name="Google Shape;279;p4">
            <a:extLst>
              <a:ext uri="{FF2B5EF4-FFF2-40B4-BE49-F238E27FC236}">
                <a16:creationId xmlns:a16="http://schemas.microsoft.com/office/drawing/2014/main" id="{87D9BAFD-BA9C-402B-A63C-FDE538251D1F}"/>
              </a:ext>
            </a:extLst>
          </p:cNvPr>
          <p:cNvPicPr preferRelativeResize="0"/>
          <p:nvPr/>
        </p:nvPicPr>
        <p:blipFill rotWithShape="1">
          <a:blip r:embed="rId7">
            <a:alphaModFix/>
          </a:blip>
          <a:srcRect/>
          <a:stretch/>
        </p:blipFill>
        <p:spPr>
          <a:xfrm>
            <a:off x="8620238" y="3962054"/>
            <a:ext cx="869510" cy="553588"/>
          </a:xfrm>
          <a:prstGeom prst="rect">
            <a:avLst/>
          </a:prstGeom>
          <a:noFill/>
          <a:ln>
            <a:noFill/>
          </a:ln>
        </p:spPr>
      </p:pic>
      <p:grpSp>
        <p:nvGrpSpPr>
          <p:cNvPr id="161" name="Group 160">
            <a:extLst>
              <a:ext uri="{FF2B5EF4-FFF2-40B4-BE49-F238E27FC236}">
                <a16:creationId xmlns:a16="http://schemas.microsoft.com/office/drawing/2014/main" id="{D2B62386-23BB-4F9E-B46C-C898C5F3C5CF}"/>
              </a:ext>
            </a:extLst>
          </p:cNvPr>
          <p:cNvGrpSpPr/>
          <p:nvPr/>
        </p:nvGrpSpPr>
        <p:grpSpPr>
          <a:xfrm>
            <a:off x="7973898" y="2509225"/>
            <a:ext cx="446202" cy="3184265"/>
            <a:chOff x="7973898" y="2638317"/>
            <a:chExt cx="446202" cy="3184265"/>
          </a:xfrm>
        </p:grpSpPr>
        <p:cxnSp>
          <p:nvCxnSpPr>
            <p:cNvPr id="147" name="Straight Arrow Connector 146">
              <a:extLst>
                <a:ext uri="{FF2B5EF4-FFF2-40B4-BE49-F238E27FC236}">
                  <a16:creationId xmlns:a16="http://schemas.microsoft.com/office/drawing/2014/main" id="{9DA676D0-EA6E-4F02-BADA-DC4B098A8658}"/>
                </a:ext>
              </a:extLst>
            </p:cNvPr>
            <p:cNvCxnSpPr>
              <a:cxnSpLocks/>
            </p:cNvCxnSpPr>
            <p:nvPr/>
          </p:nvCxnSpPr>
          <p:spPr>
            <a:xfrm>
              <a:off x="7974051" y="2638317"/>
              <a:ext cx="446049" cy="1578254"/>
            </a:xfrm>
            <a:prstGeom prst="straightConnector1">
              <a:avLst/>
            </a:prstGeom>
            <a:ln w="190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51" name="Straight Arrow Connector 150">
              <a:extLst>
                <a:ext uri="{FF2B5EF4-FFF2-40B4-BE49-F238E27FC236}">
                  <a16:creationId xmlns:a16="http://schemas.microsoft.com/office/drawing/2014/main" id="{00EF03D0-F799-46A5-9F69-37FFC7369DAB}"/>
                </a:ext>
              </a:extLst>
            </p:cNvPr>
            <p:cNvCxnSpPr>
              <a:cxnSpLocks/>
            </p:cNvCxnSpPr>
            <p:nvPr/>
          </p:nvCxnSpPr>
          <p:spPr>
            <a:xfrm flipV="1">
              <a:off x="7973898" y="4367940"/>
              <a:ext cx="446202" cy="1454642"/>
            </a:xfrm>
            <a:prstGeom prst="straightConnector1">
              <a:avLst/>
            </a:prstGeom>
            <a:ln w="190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54" name="Straight Arrow Connector 153">
              <a:extLst>
                <a:ext uri="{FF2B5EF4-FFF2-40B4-BE49-F238E27FC236}">
                  <a16:creationId xmlns:a16="http://schemas.microsoft.com/office/drawing/2014/main" id="{CE41FC9E-F3CF-4FCF-BD1D-77D86827BD82}"/>
                </a:ext>
              </a:extLst>
            </p:cNvPr>
            <p:cNvCxnSpPr>
              <a:cxnSpLocks/>
            </p:cNvCxnSpPr>
            <p:nvPr/>
          </p:nvCxnSpPr>
          <p:spPr>
            <a:xfrm>
              <a:off x="7995465" y="4292255"/>
              <a:ext cx="354240" cy="0"/>
            </a:xfrm>
            <a:prstGeom prst="straightConnector1">
              <a:avLst/>
            </a:prstGeom>
            <a:ln w="19050">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162" name="Group 161">
            <a:extLst>
              <a:ext uri="{FF2B5EF4-FFF2-40B4-BE49-F238E27FC236}">
                <a16:creationId xmlns:a16="http://schemas.microsoft.com/office/drawing/2014/main" id="{B210D603-8C10-4C58-86BA-EE00663FE783}"/>
              </a:ext>
            </a:extLst>
          </p:cNvPr>
          <p:cNvGrpSpPr/>
          <p:nvPr/>
        </p:nvGrpSpPr>
        <p:grpSpPr>
          <a:xfrm flipH="1">
            <a:off x="9710914" y="2509225"/>
            <a:ext cx="446202" cy="3184265"/>
            <a:chOff x="7973898" y="2638317"/>
            <a:chExt cx="446202" cy="3184265"/>
          </a:xfrm>
        </p:grpSpPr>
        <p:cxnSp>
          <p:nvCxnSpPr>
            <p:cNvPr id="163" name="Straight Arrow Connector 162">
              <a:extLst>
                <a:ext uri="{FF2B5EF4-FFF2-40B4-BE49-F238E27FC236}">
                  <a16:creationId xmlns:a16="http://schemas.microsoft.com/office/drawing/2014/main" id="{14523158-BCD8-499E-B3DC-82E0E3B58B1C}"/>
                </a:ext>
              </a:extLst>
            </p:cNvPr>
            <p:cNvCxnSpPr>
              <a:cxnSpLocks/>
            </p:cNvCxnSpPr>
            <p:nvPr/>
          </p:nvCxnSpPr>
          <p:spPr>
            <a:xfrm>
              <a:off x="7974051" y="2638317"/>
              <a:ext cx="446049" cy="1578254"/>
            </a:xfrm>
            <a:prstGeom prst="straightConnector1">
              <a:avLst/>
            </a:prstGeom>
            <a:ln w="190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64" name="Straight Arrow Connector 163">
              <a:extLst>
                <a:ext uri="{FF2B5EF4-FFF2-40B4-BE49-F238E27FC236}">
                  <a16:creationId xmlns:a16="http://schemas.microsoft.com/office/drawing/2014/main" id="{EA02424B-A1B4-4BFF-82BC-DC038EFDB2BD}"/>
                </a:ext>
              </a:extLst>
            </p:cNvPr>
            <p:cNvCxnSpPr>
              <a:cxnSpLocks/>
            </p:cNvCxnSpPr>
            <p:nvPr/>
          </p:nvCxnSpPr>
          <p:spPr>
            <a:xfrm flipV="1">
              <a:off x="7973898" y="4367940"/>
              <a:ext cx="446202" cy="1454642"/>
            </a:xfrm>
            <a:prstGeom prst="straightConnector1">
              <a:avLst/>
            </a:prstGeom>
            <a:ln w="190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65" name="Straight Arrow Connector 164">
              <a:extLst>
                <a:ext uri="{FF2B5EF4-FFF2-40B4-BE49-F238E27FC236}">
                  <a16:creationId xmlns:a16="http://schemas.microsoft.com/office/drawing/2014/main" id="{71F39125-91C0-4BEE-8799-EEB0FB00698D}"/>
                </a:ext>
              </a:extLst>
            </p:cNvPr>
            <p:cNvCxnSpPr>
              <a:cxnSpLocks/>
            </p:cNvCxnSpPr>
            <p:nvPr/>
          </p:nvCxnSpPr>
          <p:spPr>
            <a:xfrm>
              <a:off x="7995465" y="4292255"/>
              <a:ext cx="354240" cy="0"/>
            </a:xfrm>
            <a:prstGeom prst="straightConnector1">
              <a:avLst/>
            </a:prstGeom>
            <a:ln w="19050">
              <a:headEnd type="triangle"/>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357126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671C8B75-66AF-4BA0-B021-8E4A8340139C}"/>
              </a:ext>
            </a:extLst>
          </p:cNvPr>
          <p:cNvCxnSpPr>
            <a:cxnSpLocks/>
          </p:cNvCxnSpPr>
          <p:nvPr/>
        </p:nvCxnSpPr>
        <p:spPr>
          <a:xfrm flipV="1">
            <a:off x="6096000" y="1726866"/>
            <a:ext cx="0" cy="4435809"/>
          </a:xfrm>
          <a:prstGeom prst="line">
            <a:avLst/>
          </a:prstGeom>
          <a:ln w="19050">
            <a:solidFill>
              <a:schemeClr val="accent4"/>
            </a:solidFill>
            <a:prstDash val="sysDot"/>
          </a:ln>
        </p:spPr>
        <p:style>
          <a:lnRef idx="1">
            <a:schemeClr val="accent1"/>
          </a:lnRef>
          <a:fillRef idx="0">
            <a:schemeClr val="accent1"/>
          </a:fillRef>
          <a:effectRef idx="0">
            <a:schemeClr val="accent1"/>
          </a:effectRef>
          <a:fontRef idx="minor">
            <a:schemeClr val="tx1"/>
          </a:fontRef>
        </p:style>
      </p:cxnSp>
      <p:sp>
        <p:nvSpPr>
          <p:cNvPr id="14" name="Content Placeholder 6">
            <a:extLst>
              <a:ext uri="{FF2B5EF4-FFF2-40B4-BE49-F238E27FC236}">
                <a16:creationId xmlns:a16="http://schemas.microsoft.com/office/drawing/2014/main" id="{6CF05024-CF77-4EE7-86E3-3A0C302A52CA}"/>
              </a:ext>
            </a:extLst>
          </p:cNvPr>
          <p:cNvSpPr txBox="1">
            <a:spLocks/>
          </p:cNvSpPr>
          <p:nvPr/>
        </p:nvSpPr>
        <p:spPr>
          <a:xfrm>
            <a:off x="838199" y="1420122"/>
            <a:ext cx="4402959" cy="414511"/>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b="1" dirty="0">
                <a:solidFill>
                  <a:schemeClr val="accent4"/>
                </a:solidFill>
              </a:rPr>
              <a:t>Past</a:t>
            </a:r>
          </a:p>
        </p:txBody>
      </p:sp>
      <p:sp>
        <p:nvSpPr>
          <p:cNvPr id="15" name="Content Placeholder 8">
            <a:extLst>
              <a:ext uri="{FF2B5EF4-FFF2-40B4-BE49-F238E27FC236}">
                <a16:creationId xmlns:a16="http://schemas.microsoft.com/office/drawing/2014/main" id="{1F605EC0-000C-48F0-BFA7-3ED2874298DA}"/>
              </a:ext>
            </a:extLst>
          </p:cNvPr>
          <p:cNvSpPr txBox="1">
            <a:spLocks/>
          </p:cNvSpPr>
          <p:nvPr/>
        </p:nvSpPr>
        <p:spPr>
          <a:xfrm>
            <a:off x="6950843" y="1420129"/>
            <a:ext cx="4207123" cy="414504"/>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b="1" dirty="0">
                <a:solidFill>
                  <a:schemeClr val="accent1"/>
                </a:solidFill>
              </a:rPr>
              <a:t>Present and Future</a:t>
            </a:r>
          </a:p>
        </p:txBody>
      </p:sp>
      <p:cxnSp>
        <p:nvCxnSpPr>
          <p:cNvPr id="16" name="Straight Connector 15">
            <a:extLst>
              <a:ext uri="{FF2B5EF4-FFF2-40B4-BE49-F238E27FC236}">
                <a16:creationId xmlns:a16="http://schemas.microsoft.com/office/drawing/2014/main" id="{DECE6A93-3F8B-4E10-BFBD-8535BF21BE54}"/>
              </a:ext>
            </a:extLst>
          </p:cNvPr>
          <p:cNvCxnSpPr>
            <a:cxnSpLocks/>
          </p:cNvCxnSpPr>
          <p:nvPr/>
        </p:nvCxnSpPr>
        <p:spPr>
          <a:xfrm>
            <a:off x="7971416" y="1911892"/>
            <a:ext cx="2194560" cy="1"/>
          </a:xfrm>
          <a:prstGeom prst="line">
            <a:avLst/>
          </a:prstGeom>
          <a:ln w="19050">
            <a:solidFill>
              <a:schemeClr val="accent1"/>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AD9A72D-928D-4A39-8B8B-01CB4A8EEF9D}"/>
              </a:ext>
            </a:extLst>
          </p:cNvPr>
          <p:cNvCxnSpPr>
            <a:cxnSpLocks/>
          </p:cNvCxnSpPr>
          <p:nvPr/>
        </p:nvCxnSpPr>
        <p:spPr>
          <a:xfrm>
            <a:off x="2807746" y="1911886"/>
            <a:ext cx="484094" cy="0"/>
          </a:xfrm>
          <a:prstGeom prst="line">
            <a:avLst/>
          </a:prstGeom>
          <a:ln w="19050">
            <a:solidFill>
              <a:schemeClr val="accent4"/>
            </a:solidFill>
            <a:prstDash val="sysDot"/>
          </a:ln>
        </p:spPr>
        <p:style>
          <a:lnRef idx="1">
            <a:schemeClr val="accent1"/>
          </a:lnRef>
          <a:fillRef idx="0">
            <a:schemeClr val="accent1"/>
          </a:fillRef>
          <a:effectRef idx="0">
            <a:schemeClr val="accent1"/>
          </a:effectRef>
          <a:fontRef idx="minor">
            <a:schemeClr val="tx1"/>
          </a:fontRef>
        </p:style>
      </p:cxnSp>
      <p:sp>
        <p:nvSpPr>
          <p:cNvPr id="28" name="Title 3">
            <a:extLst>
              <a:ext uri="{FF2B5EF4-FFF2-40B4-BE49-F238E27FC236}">
                <a16:creationId xmlns:a16="http://schemas.microsoft.com/office/drawing/2014/main" id="{D0C4C501-3CA1-4C5C-B1D8-652A32185E23}"/>
              </a:ext>
            </a:extLst>
          </p:cNvPr>
          <p:cNvSpPr txBox="1">
            <a:spLocks/>
          </p:cNvSpPr>
          <p:nvPr/>
        </p:nvSpPr>
        <p:spPr>
          <a:xfrm>
            <a:off x="2667895" y="383899"/>
            <a:ext cx="8490069" cy="414511"/>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200" kern="1200" baseline="0">
                <a:solidFill>
                  <a:schemeClr val="accent1"/>
                </a:solidFill>
                <a:latin typeface="+mj-lt"/>
                <a:ea typeface="+mj-ea"/>
                <a:cs typeface="+mj-cs"/>
              </a:defRPr>
            </a:lvl1pPr>
          </a:lstStyle>
          <a:p>
            <a:r>
              <a:rPr lang="en-US" dirty="0"/>
              <a:t>Unify tools and processes </a:t>
            </a:r>
          </a:p>
        </p:txBody>
      </p:sp>
      <p:sp>
        <p:nvSpPr>
          <p:cNvPr id="29" name="Arrow: Pentagon 28">
            <a:extLst>
              <a:ext uri="{FF2B5EF4-FFF2-40B4-BE49-F238E27FC236}">
                <a16:creationId xmlns:a16="http://schemas.microsoft.com/office/drawing/2014/main" id="{4DAB2661-D07C-421A-A400-D6AF344B1D43}"/>
              </a:ext>
            </a:extLst>
          </p:cNvPr>
          <p:cNvSpPr/>
          <p:nvPr/>
        </p:nvSpPr>
        <p:spPr>
          <a:xfrm>
            <a:off x="969488" y="383900"/>
            <a:ext cx="1531704" cy="414511"/>
          </a:xfrm>
          <a:prstGeom prst="homePlate">
            <a:avLst/>
          </a:prstGeom>
          <a:solidFill>
            <a:schemeClr val="bg1"/>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accent3"/>
                </a:solidFill>
              </a:rPr>
              <a:t>WHAT WE DO</a:t>
            </a:r>
          </a:p>
        </p:txBody>
      </p:sp>
      <p:grpSp>
        <p:nvGrpSpPr>
          <p:cNvPr id="45" name="Group 44">
            <a:extLst>
              <a:ext uri="{FF2B5EF4-FFF2-40B4-BE49-F238E27FC236}">
                <a16:creationId xmlns:a16="http://schemas.microsoft.com/office/drawing/2014/main" id="{839386EB-A0E5-4002-9917-EB3ADDEF5CCA}"/>
              </a:ext>
            </a:extLst>
          </p:cNvPr>
          <p:cNvGrpSpPr/>
          <p:nvPr/>
        </p:nvGrpSpPr>
        <p:grpSpPr>
          <a:xfrm>
            <a:off x="410814" y="2232847"/>
            <a:ext cx="5425780" cy="1247585"/>
            <a:chOff x="410814" y="2309047"/>
            <a:chExt cx="5425780" cy="1247585"/>
          </a:xfrm>
        </p:grpSpPr>
        <p:pic>
          <p:nvPicPr>
            <p:cNvPr id="24" name="Graphic 23" descr="Statistics outline">
              <a:extLst>
                <a:ext uri="{FF2B5EF4-FFF2-40B4-BE49-F238E27FC236}">
                  <a16:creationId xmlns:a16="http://schemas.microsoft.com/office/drawing/2014/main" id="{5D08BA4B-70EA-474B-B4DF-44CF049576B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94361" y="2309047"/>
              <a:ext cx="755724" cy="755724"/>
            </a:xfrm>
            <a:prstGeom prst="rect">
              <a:avLst/>
            </a:prstGeom>
          </p:spPr>
        </p:pic>
        <p:sp>
          <p:nvSpPr>
            <p:cNvPr id="25" name="Content Placeholder 5">
              <a:extLst>
                <a:ext uri="{FF2B5EF4-FFF2-40B4-BE49-F238E27FC236}">
                  <a16:creationId xmlns:a16="http://schemas.microsoft.com/office/drawing/2014/main" id="{C8A5D104-BF3E-44F0-9C2D-14961D7B6547}"/>
                </a:ext>
              </a:extLst>
            </p:cNvPr>
            <p:cNvSpPr txBox="1">
              <a:spLocks/>
            </p:cNvSpPr>
            <p:nvPr/>
          </p:nvSpPr>
          <p:spPr>
            <a:xfrm>
              <a:off x="410814" y="3201824"/>
              <a:ext cx="1281495" cy="295115"/>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100" b="1" dirty="0">
                  <a:solidFill>
                    <a:schemeClr val="accent4"/>
                  </a:solidFill>
                </a:rPr>
                <a:t>FORECASTING</a:t>
              </a:r>
            </a:p>
          </p:txBody>
        </p:sp>
        <p:pic>
          <p:nvPicPr>
            <p:cNvPr id="31" name="Graphic 30" descr="Good Inventory outline">
              <a:extLst>
                <a:ext uri="{FF2B5EF4-FFF2-40B4-BE49-F238E27FC236}">
                  <a16:creationId xmlns:a16="http://schemas.microsoft.com/office/drawing/2014/main" id="{3B4508D8-076E-44D6-8C32-C8C98DC98F4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030144" y="2337192"/>
              <a:ext cx="755724" cy="755724"/>
            </a:xfrm>
            <a:prstGeom prst="rect">
              <a:avLst/>
            </a:prstGeom>
          </p:spPr>
        </p:pic>
        <p:sp>
          <p:nvSpPr>
            <p:cNvPr id="32" name="Content Placeholder 5">
              <a:extLst>
                <a:ext uri="{FF2B5EF4-FFF2-40B4-BE49-F238E27FC236}">
                  <a16:creationId xmlns:a16="http://schemas.microsoft.com/office/drawing/2014/main" id="{0565AC57-27DC-4BD7-ADC8-500DC7267274}"/>
                </a:ext>
              </a:extLst>
            </p:cNvPr>
            <p:cNvSpPr txBox="1">
              <a:spLocks/>
            </p:cNvSpPr>
            <p:nvPr/>
          </p:nvSpPr>
          <p:spPr>
            <a:xfrm>
              <a:off x="1692309" y="3142129"/>
              <a:ext cx="1431395" cy="414503"/>
            </a:xfrm>
            <a:prstGeom prst="rect">
              <a:avLst/>
            </a:prstGeom>
          </p:spPr>
          <p:txBody>
            <a:bodyPr vert="horz" lIns="91440" tIns="45720" rIns="91440" bIns="45720" rtlCol="0">
              <a:normAutofit lnSpcReduction="10000"/>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100" b="1" dirty="0">
                  <a:solidFill>
                    <a:schemeClr val="accent4"/>
                  </a:solidFill>
                </a:rPr>
                <a:t>PROCUREMENT </a:t>
              </a:r>
              <a:br>
                <a:rPr lang="en-US" sz="1100" b="1" dirty="0">
                  <a:solidFill>
                    <a:schemeClr val="accent4"/>
                  </a:solidFill>
                </a:rPr>
              </a:br>
              <a:r>
                <a:rPr lang="en-US" sz="1100" b="1" dirty="0">
                  <a:solidFill>
                    <a:schemeClr val="accent4"/>
                  </a:solidFill>
                </a:rPr>
                <a:t>&amp; ORDERS</a:t>
              </a:r>
            </a:p>
          </p:txBody>
        </p:sp>
        <p:pic>
          <p:nvPicPr>
            <p:cNvPr id="34" name="Graphic 33" descr="Freight outline">
              <a:extLst>
                <a:ext uri="{FF2B5EF4-FFF2-40B4-BE49-F238E27FC236}">
                  <a16:creationId xmlns:a16="http://schemas.microsoft.com/office/drawing/2014/main" id="{5C9A9161-0218-4F27-B0C3-772D3889949E}"/>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344431" y="2386403"/>
              <a:ext cx="755725" cy="755725"/>
            </a:xfrm>
            <a:prstGeom prst="rect">
              <a:avLst/>
            </a:prstGeom>
          </p:spPr>
        </p:pic>
        <p:sp>
          <p:nvSpPr>
            <p:cNvPr id="35" name="Content Placeholder 5">
              <a:extLst>
                <a:ext uri="{FF2B5EF4-FFF2-40B4-BE49-F238E27FC236}">
                  <a16:creationId xmlns:a16="http://schemas.microsoft.com/office/drawing/2014/main" id="{3FF2FC62-2798-48B6-91DE-E850CFD3A6D5}"/>
                </a:ext>
              </a:extLst>
            </p:cNvPr>
            <p:cNvSpPr txBox="1">
              <a:spLocks/>
            </p:cNvSpPr>
            <p:nvPr/>
          </p:nvSpPr>
          <p:spPr>
            <a:xfrm>
              <a:off x="3045274" y="3142129"/>
              <a:ext cx="1431395" cy="414503"/>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100" b="1" dirty="0">
                  <a:solidFill>
                    <a:schemeClr val="accent4"/>
                  </a:solidFill>
                </a:rPr>
                <a:t>SHIPMENT</a:t>
              </a:r>
            </a:p>
          </p:txBody>
        </p:sp>
        <p:pic>
          <p:nvPicPr>
            <p:cNvPr id="37" name="Graphic 36" descr="Warehouse outline">
              <a:extLst>
                <a:ext uri="{FF2B5EF4-FFF2-40B4-BE49-F238E27FC236}">
                  <a16:creationId xmlns:a16="http://schemas.microsoft.com/office/drawing/2014/main" id="{BA8B9B7E-21E9-4579-9731-2EF05010933D}"/>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743035" y="2337192"/>
              <a:ext cx="755724" cy="755724"/>
            </a:xfrm>
            <a:prstGeom prst="rect">
              <a:avLst/>
            </a:prstGeom>
          </p:spPr>
        </p:pic>
        <p:sp>
          <p:nvSpPr>
            <p:cNvPr id="38" name="Content Placeholder 5">
              <a:extLst>
                <a:ext uri="{FF2B5EF4-FFF2-40B4-BE49-F238E27FC236}">
                  <a16:creationId xmlns:a16="http://schemas.microsoft.com/office/drawing/2014/main" id="{D6D5DF9C-41A3-43C4-AD75-864106F3A4A2}"/>
                </a:ext>
              </a:extLst>
            </p:cNvPr>
            <p:cNvSpPr txBox="1">
              <a:spLocks/>
            </p:cNvSpPr>
            <p:nvPr/>
          </p:nvSpPr>
          <p:spPr>
            <a:xfrm>
              <a:off x="4405199" y="3142129"/>
              <a:ext cx="1431395" cy="414503"/>
            </a:xfrm>
            <a:prstGeom prst="rect">
              <a:avLst/>
            </a:prstGeom>
          </p:spPr>
          <p:txBody>
            <a:bodyPr vert="horz" lIns="91440" tIns="45720" rIns="91440" bIns="45720" rtlCol="0" anchor="ctr">
              <a:normAutofit lnSpcReduction="10000"/>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100" b="1" dirty="0">
                  <a:solidFill>
                    <a:schemeClr val="accent4"/>
                  </a:solidFill>
                </a:rPr>
                <a:t>CONSUMPTION &amp; STOCK</a:t>
              </a:r>
            </a:p>
          </p:txBody>
        </p:sp>
      </p:grpSp>
      <p:sp>
        <p:nvSpPr>
          <p:cNvPr id="40" name="Arrow: Pentagon 39">
            <a:extLst>
              <a:ext uri="{FF2B5EF4-FFF2-40B4-BE49-F238E27FC236}">
                <a16:creationId xmlns:a16="http://schemas.microsoft.com/office/drawing/2014/main" id="{588912BE-6A43-4731-B33B-5C79B53062CD}"/>
              </a:ext>
            </a:extLst>
          </p:cNvPr>
          <p:cNvSpPr/>
          <p:nvPr/>
        </p:nvSpPr>
        <p:spPr>
          <a:xfrm>
            <a:off x="1692309" y="3706766"/>
            <a:ext cx="2712877" cy="503284"/>
          </a:xfrm>
          <a:prstGeom prst="homePlate">
            <a:avLst/>
          </a:prstGeom>
          <a:solidFill>
            <a:schemeClr val="accent4"/>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rtl="0">
              <a:lnSpc>
                <a:spcPct val="100000"/>
              </a:lnSpc>
              <a:spcBef>
                <a:spcPts val="0"/>
              </a:spcBef>
              <a:spcAft>
                <a:spcPts val="0"/>
              </a:spcAft>
              <a:buClr>
                <a:srgbClr val="000000"/>
              </a:buClr>
              <a:buSzPts val="1600"/>
              <a:buFont typeface="Arial"/>
              <a:buNone/>
            </a:pPr>
            <a:r>
              <a:rPr lang="en-US" sz="1800" b="1" i="0" u="none" strike="noStrike" cap="none" dirty="0">
                <a:solidFill>
                  <a:schemeClr val="lt1"/>
                </a:solidFill>
                <a:latin typeface="Trebuchet MS"/>
                <a:ea typeface="Trebuchet MS"/>
                <a:cs typeface="Trebuchet MS"/>
                <a:sym typeface="Trebuchet MS"/>
              </a:rPr>
              <a:t>RH Interchange</a:t>
            </a:r>
            <a:endParaRPr lang="en-US" sz="2000" b="0" i="0" u="none" strike="noStrike" cap="none" dirty="0">
              <a:solidFill>
                <a:schemeClr val="dk1"/>
              </a:solidFill>
              <a:latin typeface="Trebuchet MS"/>
              <a:ea typeface="Trebuchet MS"/>
              <a:cs typeface="Trebuchet MS"/>
              <a:sym typeface="Trebuchet MS"/>
            </a:endParaRPr>
          </a:p>
        </p:txBody>
      </p:sp>
      <p:sp>
        <p:nvSpPr>
          <p:cNvPr id="41" name="Arrow: Pentagon 40">
            <a:extLst>
              <a:ext uri="{FF2B5EF4-FFF2-40B4-BE49-F238E27FC236}">
                <a16:creationId xmlns:a16="http://schemas.microsoft.com/office/drawing/2014/main" id="{5F66BCCF-3642-4AE6-9485-47622D6FE13C}"/>
              </a:ext>
            </a:extLst>
          </p:cNvPr>
          <p:cNvSpPr/>
          <p:nvPr/>
        </p:nvSpPr>
        <p:spPr>
          <a:xfrm>
            <a:off x="2667895" y="4271091"/>
            <a:ext cx="3237603" cy="503284"/>
          </a:xfrm>
          <a:prstGeom prst="homePlate">
            <a:avLst/>
          </a:prstGeom>
          <a:solidFill>
            <a:schemeClr val="accent4"/>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rtl="0">
              <a:lnSpc>
                <a:spcPct val="100000"/>
              </a:lnSpc>
              <a:spcBef>
                <a:spcPts val="0"/>
              </a:spcBef>
              <a:spcAft>
                <a:spcPts val="0"/>
              </a:spcAft>
              <a:buClr>
                <a:srgbClr val="000000"/>
              </a:buClr>
              <a:buSzPts val="1600"/>
              <a:buFont typeface="Arial"/>
              <a:buNone/>
            </a:pPr>
            <a:r>
              <a:rPr lang="en-US" sz="1800" b="1" i="0" u="none" strike="noStrike" cap="none" dirty="0" err="1">
                <a:solidFill>
                  <a:schemeClr val="lt1"/>
                </a:solidFill>
                <a:latin typeface="Trebuchet MS"/>
                <a:ea typeface="Trebuchet MS"/>
                <a:cs typeface="Trebuchet MS"/>
                <a:sym typeface="Trebuchet MS"/>
              </a:rPr>
              <a:t>CARhs</a:t>
            </a:r>
            <a:r>
              <a:rPr lang="en-US" sz="1800" b="1" i="0" u="none" strike="noStrike" cap="none" dirty="0">
                <a:solidFill>
                  <a:schemeClr val="lt1"/>
                </a:solidFill>
                <a:latin typeface="Trebuchet MS"/>
                <a:ea typeface="Trebuchet MS"/>
                <a:cs typeface="Trebuchet MS"/>
                <a:sym typeface="Trebuchet MS"/>
              </a:rPr>
              <a:t> work stream</a:t>
            </a:r>
            <a:endParaRPr lang="en-US" sz="2000" b="0" i="0" u="none" strike="noStrike" cap="none" dirty="0">
              <a:solidFill>
                <a:schemeClr val="dk1"/>
              </a:solidFill>
              <a:latin typeface="Trebuchet MS"/>
              <a:ea typeface="Trebuchet MS"/>
              <a:cs typeface="Trebuchet MS"/>
              <a:sym typeface="Trebuchet MS"/>
            </a:endParaRPr>
          </a:p>
        </p:txBody>
      </p:sp>
      <p:sp>
        <p:nvSpPr>
          <p:cNvPr id="42" name="Arrow: Pentagon 41">
            <a:extLst>
              <a:ext uri="{FF2B5EF4-FFF2-40B4-BE49-F238E27FC236}">
                <a16:creationId xmlns:a16="http://schemas.microsoft.com/office/drawing/2014/main" id="{6355EAA1-E857-4252-9F82-59E3B84908F0}"/>
              </a:ext>
            </a:extLst>
          </p:cNvPr>
          <p:cNvSpPr/>
          <p:nvPr/>
        </p:nvSpPr>
        <p:spPr>
          <a:xfrm>
            <a:off x="4476669" y="4835416"/>
            <a:ext cx="1428829" cy="503284"/>
          </a:xfrm>
          <a:prstGeom prst="homePlate">
            <a:avLst/>
          </a:prstGeom>
          <a:solidFill>
            <a:schemeClr val="accent4"/>
          </a:solidFill>
          <a:ln w="50800" cap="sq">
            <a:solidFill>
              <a:schemeClr val="accent3"/>
            </a:solidFill>
            <a:prstDash val="solid"/>
            <a:round/>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rtl="0">
              <a:lnSpc>
                <a:spcPct val="100000"/>
              </a:lnSpc>
              <a:spcBef>
                <a:spcPts val="0"/>
              </a:spcBef>
              <a:spcAft>
                <a:spcPts val="0"/>
              </a:spcAft>
              <a:buClr>
                <a:srgbClr val="000000"/>
              </a:buClr>
              <a:buSzPts val="1600"/>
              <a:buFont typeface="Arial"/>
              <a:buNone/>
            </a:pPr>
            <a:r>
              <a:rPr lang="en-US" sz="1800" b="1" i="0" u="none" strike="noStrike" cap="none" dirty="0">
                <a:solidFill>
                  <a:schemeClr val="lt1"/>
                </a:solidFill>
                <a:latin typeface="Trebuchet MS"/>
                <a:ea typeface="Trebuchet MS"/>
                <a:cs typeface="Trebuchet MS"/>
                <a:sym typeface="Trebuchet MS"/>
              </a:rPr>
              <a:t>PPMR</a:t>
            </a:r>
            <a:endParaRPr lang="en-US" sz="2000" b="0" i="0" u="none" strike="noStrike" cap="none" dirty="0">
              <a:solidFill>
                <a:schemeClr val="dk1"/>
              </a:solidFill>
              <a:latin typeface="Trebuchet MS"/>
              <a:ea typeface="Trebuchet MS"/>
              <a:cs typeface="Trebuchet MS"/>
              <a:sym typeface="Trebuchet MS"/>
            </a:endParaRPr>
          </a:p>
        </p:txBody>
      </p:sp>
      <p:sp>
        <p:nvSpPr>
          <p:cNvPr id="43" name="Arrow: Pentagon 42">
            <a:extLst>
              <a:ext uri="{FF2B5EF4-FFF2-40B4-BE49-F238E27FC236}">
                <a16:creationId xmlns:a16="http://schemas.microsoft.com/office/drawing/2014/main" id="{88A84239-AAE0-4AE5-A8CC-61D3DF3821E3}"/>
              </a:ext>
            </a:extLst>
          </p:cNvPr>
          <p:cNvSpPr/>
          <p:nvPr/>
        </p:nvSpPr>
        <p:spPr>
          <a:xfrm>
            <a:off x="594361" y="5399742"/>
            <a:ext cx="5311137" cy="503284"/>
          </a:xfrm>
          <a:prstGeom prst="homePlate">
            <a:avLst/>
          </a:prstGeom>
          <a:solidFill>
            <a:schemeClr val="accent4"/>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rtl="0">
              <a:lnSpc>
                <a:spcPct val="100000"/>
              </a:lnSpc>
              <a:spcBef>
                <a:spcPts val="0"/>
              </a:spcBef>
              <a:spcAft>
                <a:spcPts val="0"/>
              </a:spcAft>
              <a:buClr>
                <a:srgbClr val="000000"/>
              </a:buClr>
              <a:buSzPts val="1600"/>
              <a:buFont typeface="Arial"/>
              <a:buNone/>
            </a:pPr>
            <a:r>
              <a:rPr lang="en-US" sz="1800" b="1" i="0" u="none" strike="noStrike" cap="none" dirty="0">
                <a:solidFill>
                  <a:schemeClr val="lt1"/>
                </a:solidFill>
                <a:latin typeface="Trebuchet MS"/>
                <a:ea typeface="Trebuchet MS"/>
                <a:cs typeface="Trebuchet MS"/>
                <a:sym typeface="Trebuchet MS"/>
              </a:rPr>
              <a:t>CSP work stream and CSP Tool</a:t>
            </a:r>
            <a:endParaRPr lang="en-US" sz="2000" b="0" i="0" u="none" strike="noStrike" cap="none" dirty="0">
              <a:solidFill>
                <a:schemeClr val="dk1"/>
              </a:solidFill>
              <a:latin typeface="Trebuchet MS"/>
              <a:ea typeface="Trebuchet MS"/>
              <a:cs typeface="Trebuchet MS"/>
              <a:sym typeface="Trebuchet MS"/>
            </a:endParaRPr>
          </a:p>
        </p:txBody>
      </p:sp>
      <p:grpSp>
        <p:nvGrpSpPr>
          <p:cNvPr id="46" name="Group 45">
            <a:extLst>
              <a:ext uri="{FF2B5EF4-FFF2-40B4-BE49-F238E27FC236}">
                <a16:creationId xmlns:a16="http://schemas.microsoft.com/office/drawing/2014/main" id="{396ADB39-5D76-461B-9688-90F8662CBBC3}"/>
              </a:ext>
            </a:extLst>
          </p:cNvPr>
          <p:cNvGrpSpPr/>
          <p:nvPr/>
        </p:nvGrpSpPr>
        <p:grpSpPr>
          <a:xfrm>
            <a:off x="6344889" y="2232847"/>
            <a:ext cx="5425780" cy="1247585"/>
            <a:chOff x="410814" y="2309047"/>
            <a:chExt cx="5425780" cy="1247585"/>
          </a:xfrm>
        </p:grpSpPr>
        <p:pic>
          <p:nvPicPr>
            <p:cNvPr id="47" name="Graphic 46" descr="Statistics outline">
              <a:extLst>
                <a:ext uri="{FF2B5EF4-FFF2-40B4-BE49-F238E27FC236}">
                  <a16:creationId xmlns:a16="http://schemas.microsoft.com/office/drawing/2014/main" id="{9EA1E464-81DD-4C24-8C04-0AAFF3395532}"/>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594361" y="2309047"/>
              <a:ext cx="755724" cy="755724"/>
            </a:xfrm>
            <a:prstGeom prst="rect">
              <a:avLst/>
            </a:prstGeom>
          </p:spPr>
        </p:pic>
        <p:sp>
          <p:nvSpPr>
            <p:cNvPr id="48" name="Content Placeholder 5">
              <a:extLst>
                <a:ext uri="{FF2B5EF4-FFF2-40B4-BE49-F238E27FC236}">
                  <a16:creationId xmlns:a16="http://schemas.microsoft.com/office/drawing/2014/main" id="{40909C00-487B-4DD9-86D7-36B62F4303B6}"/>
                </a:ext>
              </a:extLst>
            </p:cNvPr>
            <p:cNvSpPr txBox="1">
              <a:spLocks/>
            </p:cNvSpPr>
            <p:nvPr/>
          </p:nvSpPr>
          <p:spPr>
            <a:xfrm>
              <a:off x="410814" y="3201824"/>
              <a:ext cx="1281495" cy="295115"/>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100" b="1" dirty="0">
                  <a:solidFill>
                    <a:schemeClr val="accent1"/>
                  </a:solidFill>
                </a:rPr>
                <a:t>FORECASTING</a:t>
              </a:r>
            </a:p>
          </p:txBody>
        </p:sp>
        <p:pic>
          <p:nvPicPr>
            <p:cNvPr id="49" name="Graphic 48" descr="Good Inventory outline">
              <a:extLst>
                <a:ext uri="{FF2B5EF4-FFF2-40B4-BE49-F238E27FC236}">
                  <a16:creationId xmlns:a16="http://schemas.microsoft.com/office/drawing/2014/main" id="{568DF650-6A80-4B61-B3A9-BC674E513895}"/>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2030144" y="2337192"/>
              <a:ext cx="755724" cy="755724"/>
            </a:xfrm>
            <a:prstGeom prst="rect">
              <a:avLst/>
            </a:prstGeom>
          </p:spPr>
        </p:pic>
        <p:sp>
          <p:nvSpPr>
            <p:cNvPr id="50" name="Content Placeholder 5">
              <a:extLst>
                <a:ext uri="{FF2B5EF4-FFF2-40B4-BE49-F238E27FC236}">
                  <a16:creationId xmlns:a16="http://schemas.microsoft.com/office/drawing/2014/main" id="{09D09D95-58B6-44D5-86E8-DE06C6D5A286}"/>
                </a:ext>
              </a:extLst>
            </p:cNvPr>
            <p:cNvSpPr txBox="1">
              <a:spLocks/>
            </p:cNvSpPr>
            <p:nvPr/>
          </p:nvSpPr>
          <p:spPr>
            <a:xfrm>
              <a:off x="1692309" y="3142129"/>
              <a:ext cx="1431395" cy="414503"/>
            </a:xfrm>
            <a:prstGeom prst="rect">
              <a:avLst/>
            </a:prstGeom>
          </p:spPr>
          <p:txBody>
            <a:bodyPr vert="horz" lIns="91440" tIns="45720" rIns="91440" bIns="45720" rtlCol="0">
              <a:normAutofit lnSpcReduction="10000"/>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100" b="1" dirty="0">
                  <a:solidFill>
                    <a:schemeClr val="accent1"/>
                  </a:solidFill>
                </a:rPr>
                <a:t>PROCUREMENT </a:t>
              </a:r>
              <a:br>
                <a:rPr lang="en-US" sz="1100" b="1" dirty="0">
                  <a:solidFill>
                    <a:schemeClr val="accent1"/>
                  </a:solidFill>
                </a:rPr>
              </a:br>
              <a:r>
                <a:rPr lang="en-US" sz="1100" b="1" dirty="0">
                  <a:solidFill>
                    <a:schemeClr val="accent1"/>
                  </a:solidFill>
                </a:rPr>
                <a:t>&amp; ORDERS</a:t>
              </a:r>
            </a:p>
          </p:txBody>
        </p:sp>
        <p:sp>
          <p:nvSpPr>
            <p:cNvPr id="52" name="Content Placeholder 5">
              <a:extLst>
                <a:ext uri="{FF2B5EF4-FFF2-40B4-BE49-F238E27FC236}">
                  <a16:creationId xmlns:a16="http://schemas.microsoft.com/office/drawing/2014/main" id="{9EE08B8C-D582-4C03-B25D-B05362FC9326}"/>
                </a:ext>
              </a:extLst>
            </p:cNvPr>
            <p:cNvSpPr txBox="1">
              <a:spLocks/>
            </p:cNvSpPr>
            <p:nvPr/>
          </p:nvSpPr>
          <p:spPr>
            <a:xfrm>
              <a:off x="3045274" y="3142129"/>
              <a:ext cx="1431395" cy="414503"/>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100" b="1" dirty="0">
                  <a:solidFill>
                    <a:schemeClr val="accent1"/>
                  </a:solidFill>
                </a:rPr>
                <a:t>SHIPMENT</a:t>
              </a:r>
            </a:p>
          </p:txBody>
        </p:sp>
        <p:pic>
          <p:nvPicPr>
            <p:cNvPr id="53" name="Graphic 52" descr="Warehouse outline">
              <a:extLst>
                <a:ext uri="{FF2B5EF4-FFF2-40B4-BE49-F238E27FC236}">
                  <a16:creationId xmlns:a16="http://schemas.microsoft.com/office/drawing/2014/main" id="{3D298DD9-2C90-4E67-807B-ED584DE3BD0A}"/>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4743035" y="2337192"/>
              <a:ext cx="755724" cy="755724"/>
            </a:xfrm>
            <a:prstGeom prst="rect">
              <a:avLst/>
            </a:prstGeom>
          </p:spPr>
        </p:pic>
        <p:sp>
          <p:nvSpPr>
            <p:cNvPr id="54" name="Content Placeholder 5">
              <a:extLst>
                <a:ext uri="{FF2B5EF4-FFF2-40B4-BE49-F238E27FC236}">
                  <a16:creationId xmlns:a16="http://schemas.microsoft.com/office/drawing/2014/main" id="{0DD9DCEE-C0F2-410A-AE27-A9C3C8A04D8D}"/>
                </a:ext>
              </a:extLst>
            </p:cNvPr>
            <p:cNvSpPr txBox="1">
              <a:spLocks/>
            </p:cNvSpPr>
            <p:nvPr/>
          </p:nvSpPr>
          <p:spPr>
            <a:xfrm>
              <a:off x="4405199" y="3142129"/>
              <a:ext cx="1431395" cy="414503"/>
            </a:xfrm>
            <a:prstGeom prst="rect">
              <a:avLst/>
            </a:prstGeom>
          </p:spPr>
          <p:txBody>
            <a:bodyPr vert="horz" lIns="91440" tIns="45720" rIns="91440" bIns="45720" rtlCol="0" anchor="ctr">
              <a:normAutofit lnSpcReduction="10000"/>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100" b="1" dirty="0">
                  <a:solidFill>
                    <a:schemeClr val="accent1"/>
                  </a:solidFill>
                </a:rPr>
                <a:t>CONSUMPTION &amp; STOCK</a:t>
              </a:r>
            </a:p>
          </p:txBody>
        </p:sp>
      </p:grpSp>
      <p:sp>
        <p:nvSpPr>
          <p:cNvPr id="55" name="Arrow: Pentagon 54">
            <a:extLst>
              <a:ext uri="{FF2B5EF4-FFF2-40B4-BE49-F238E27FC236}">
                <a16:creationId xmlns:a16="http://schemas.microsoft.com/office/drawing/2014/main" id="{7FA0B374-154C-45D2-85DF-5B717CAB756F}"/>
              </a:ext>
            </a:extLst>
          </p:cNvPr>
          <p:cNvSpPr/>
          <p:nvPr/>
        </p:nvSpPr>
        <p:spPr>
          <a:xfrm>
            <a:off x="6528436" y="3767807"/>
            <a:ext cx="5311137" cy="503284"/>
          </a:xfrm>
          <a:prstGeom prst="homePlate">
            <a:avLst/>
          </a:prstGeom>
          <a:solidFill>
            <a:schemeClr val="accent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rtl="0">
              <a:lnSpc>
                <a:spcPct val="100000"/>
              </a:lnSpc>
              <a:spcBef>
                <a:spcPts val="0"/>
              </a:spcBef>
              <a:spcAft>
                <a:spcPts val="0"/>
              </a:spcAft>
              <a:buClr>
                <a:srgbClr val="000000"/>
              </a:buClr>
              <a:buSzPts val="1600"/>
              <a:buFont typeface="Arial"/>
              <a:buNone/>
            </a:pPr>
            <a:r>
              <a:rPr lang="en-US" sz="1800" b="1" i="0" u="none" strike="noStrike" cap="none" dirty="0">
                <a:solidFill>
                  <a:schemeClr val="lt1"/>
                </a:solidFill>
                <a:latin typeface="Trebuchet MS"/>
                <a:ea typeface="Trebuchet MS"/>
                <a:cs typeface="Trebuchet MS"/>
                <a:sym typeface="Trebuchet MS"/>
              </a:rPr>
              <a:t>GLOBAL FP VAN</a:t>
            </a:r>
            <a:endParaRPr lang="en-US" sz="2000" b="0" i="0" u="none" strike="noStrike" cap="none" dirty="0">
              <a:solidFill>
                <a:schemeClr val="dk1"/>
              </a:solidFill>
              <a:latin typeface="Trebuchet MS"/>
              <a:ea typeface="Trebuchet MS"/>
              <a:cs typeface="Trebuchet MS"/>
              <a:sym typeface="Trebuchet MS"/>
            </a:endParaRPr>
          </a:p>
        </p:txBody>
      </p:sp>
      <p:pic>
        <p:nvPicPr>
          <p:cNvPr id="56" name="Google Shape;355;p10">
            <a:extLst>
              <a:ext uri="{FF2B5EF4-FFF2-40B4-BE49-F238E27FC236}">
                <a16:creationId xmlns:a16="http://schemas.microsoft.com/office/drawing/2014/main" id="{DF1D394C-059F-4B32-A4FB-C891199FAE69}"/>
              </a:ext>
            </a:extLst>
          </p:cNvPr>
          <p:cNvPicPr preferRelativeResize="0"/>
          <p:nvPr/>
        </p:nvPicPr>
        <p:blipFill rotWithShape="1">
          <a:blip r:embed="rId17">
            <a:alphaModFix/>
          </a:blip>
          <a:srcRect/>
          <a:stretch/>
        </p:blipFill>
        <p:spPr>
          <a:xfrm>
            <a:off x="8335055" y="4668959"/>
            <a:ext cx="1654649" cy="968932"/>
          </a:xfrm>
          <a:prstGeom prst="rect">
            <a:avLst/>
          </a:prstGeom>
          <a:noFill/>
          <a:ln>
            <a:noFill/>
          </a:ln>
        </p:spPr>
      </p:pic>
      <p:pic>
        <p:nvPicPr>
          <p:cNvPr id="44" name="Graphic 43" descr="Airplane outline">
            <a:extLst>
              <a:ext uri="{FF2B5EF4-FFF2-40B4-BE49-F238E27FC236}">
                <a16:creationId xmlns:a16="http://schemas.microsoft.com/office/drawing/2014/main" id="{25421567-919C-40C3-8EEE-7EFF75F8B0DC}"/>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rot="3600000">
            <a:off x="3503660" y="1853968"/>
            <a:ext cx="790387" cy="790387"/>
          </a:xfrm>
          <a:prstGeom prst="rect">
            <a:avLst/>
          </a:prstGeom>
        </p:spPr>
      </p:pic>
      <p:grpSp>
        <p:nvGrpSpPr>
          <p:cNvPr id="60" name="Group 59">
            <a:extLst>
              <a:ext uri="{FF2B5EF4-FFF2-40B4-BE49-F238E27FC236}">
                <a16:creationId xmlns:a16="http://schemas.microsoft.com/office/drawing/2014/main" id="{7B513D7F-7017-4CC9-82DE-789F94D67467}"/>
              </a:ext>
            </a:extLst>
          </p:cNvPr>
          <p:cNvGrpSpPr/>
          <p:nvPr/>
        </p:nvGrpSpPr>
        <p:grpSpPr>
          <a:xfrm>
            <a:off x="9371914" y="1904582"/>
            <a:ext cx="967360" cy="1194494"/>
            <a:chOff x="5943249" y="1203215"/>
            <a:chExt cx="967360" cy="1194494"/>
          </a:xfrm>
        </p:grpSpPr>
        <p:pic>
          <p:nvPicPr>
            <p:cNvPr id="61" name="Graphic 60" descr="Airplane outline">
              <a:extLst>
                <a:ext uri="{FF2B5EF4-FFF2-40B4-BE49-F238E27FC236}">
                  <a16:creationId xmlns:a16="http://schemas.microsoft.com/office/drawing/2014/main" id="{5C259170-51E7-467F-A0DA-015FA39F4F29}"/>
                </a:ext>
              </a:extLst>
            </p:cNvPr>
            <p:cNvPicPr>
              <a:picLocks noChangeAspect="1"/>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rot="3600000">
              <a:off x="6120222" y="1203215"/>
              <a:ext cx="790387" cy="790387"/>
            </a:xfrm>
            <a:prstGeom prst="rect">
              <a:avLst/>
            </a:prstGeom>
          </p:spPr>
        </p:pic>
        <p:pic>
          <p:nvPicPr>
            <p:cNvPr id="62" name="Graphic 61" descr="Freight outline">
              <a:extLst>
                <a:ext uri="{FF2B5EF4-FFF2-40B4-BE49-F238E27FC236}">
                  <a16:creationId xmlns:a16="http://schemas.microsoft.com/office/drawing/2014/main" id="{2E52671E-A35E-4F5B-ACDC-518B407BA28D}"/>
                </a:ext>
              </a:extLst>
            </p:cNvPr>
            <p:cNvPicPr>
              <a:picLocks noChangeAspect="1"/>
            </p:cNvPicPr>
            <p:nvPr/>
          </p:nvPicPr>
          <p:blipFill>
            <a:blip r:embed="rId22">
              <a:extLst>
                <a:ext uri="{28A0092B-C50C-407E-A947-70E740481C1C}">
                  <a14:useLocalDpi xmlns:a14="http://schemas.microsoft.com/office/drawing/2010/main" val="0"/>
                </a:ext>
                <a:ext uri="{96DAC541-7B7A-43D3-8B79-37D633B846F1}">
                  <asvg:svgBlip xmlns:asvg="http://schemas.microsoft.com/office/drawing/2016/SVG/main" r:embed="rId23"/>
                </a:ext>
              </a:extLst>
            </a:blip>
            <a:stretch>
              <a:fillRect/>
            </a:stretch>
          </p:blipFill>
          <p:spPr>
            <a:xfrm>
              <a:off x="5943249" y="1641984"/>
              <a:ext cx="755725" cy="755725"/>
            </a:xfrm>
            <a:prstGeom prst="rect">
              <a:avLst/>
            </a:prstGeom>
          </p:spPr>
        </p:pic>
      </p:grpSp>
    </p:spTree>
    <p:extLst>
      <p:ext uri="{BB962C8B-B14F-4D97-AF65-F5344CB8AC3E}">
        <p14:creationId xmlns:p14="http://schemas.microsoft.com/office/powerpoint/2010/main" val="39284772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AEBC7-5346-4AEB-8DCD-B6AC36AE69C3}"/>
              </a:ext>
            </a:extLst>
          </p:cNvPr>
          <p:cNvSpPr>
            <a:spLocks noGrp="1"/>
          </p:cNvSpPr>
          <p:nvPr>
            <p:ph type="title"/>
          </p:nvPr>
        </p:nvSpPr>
        <p:spPr>
          <a:xfrm>
            <a:off x="4096052" y="1957892"/>
            <a:ext cx="3562048" cy="3166558"/>
          </a:xfrm>
        </p:spPr>
        <p:txBody>
          <a:bodyPr/>
          <a:lstStyle/>
          <a:p>
            <a:r>
              <a:rPr lang="en-US" sz="3200" dirty="0"/>
              <a:t>Operationalizing the VAN: </a:t>
            </a:r>
            <a:r>
              <a:rPr lang="en-US" sz="3200" b="0" dirty="0"/>
              <a:t>Progress to date</a:t>
            </a:r>
            <a:endParaRPr lang="en-US" b="0" dirty="0"/>
          </a:p>
        </p:txBody>
      </p:sp>
    </p:spTree>
    <p:extLst>
      <p:ext uri="{BB962C8B-B14F-4D97-AF65-F5344CB8AC3E}">
        <p14:creationId xmlns:p14="http://schemas.microsoft.com/office/powerpoint/2010/main" val="29567324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D2CF14E-0D3B-4DA6-81B3-8F59E249B142}"/>
              </a:ext>
            </a:extLst>
          </p:cNvPr>
          <p:cNvSpPr>
            <a:spLocks noGrp="1"/>
          </p:cNvSpPr>
          <p:nvPr>
            <p:ph type="title"/>
          </p:nvPr>
        </p:nvSpPr>
        <p:spPr/>
        <p:txBody>
          <a:bodyPr/>
          <a:lstStyle/>
          <a:p>
            <a:r>
              <a:rPr lang="en-US" dirty="0"/>
              <a:t>Sample of current member organizations</a:t>
            </a:r>
          </a:p>
        </p:txBody>
      </p:sp>
      <p:sp>
        <p:nvSpPr>
          <p:cNvPr id="4" name="Content Placeholder 3">
            <a:extLst>
              <a:ext uri="{FF2B5EF4-FFF2-40B4-BE49-F238E27FC236}">
                <a16:creationId xmlns:a16="http://schemas.microsoft.com/office/drawing/2014/main" id="{9CC37237-C85C-4CB6-8A6C-35D86E1FE6F4}"/>
              </a:ext>
            </a:extLst>
          </p:cNvPr>
          <p:cNvSpPr>
            <a:spLocks noGrp="1"/>
          </p:cNvSpPr>
          <p:nvPr>
            <p:ph sz="quarter" idx="11"/>
          </p:nvPr>
        </p:nvSpPr>
        <p:spPr>
          <a:xfrm>
            <a:off x="838199" y="1989517"/>
            <a:ext cx="5257801" cy="4267200"/>
          </a:xfrm>
        </p:spPr>
        <p:txBody>
          <a:bodyPr>
            <a:normAutofit fontScale="85000" lnSpcReduction="20000"/>
          </a:bodyPr>
          <a:lstStyle/>
          <a:p>
            <a:r>
              <a:rPr lang="en-US" b="1" dirty="0">
                <a:solidFill>
                  <a:schemeClr val="accent1"/>
                </a:solidFill>
              </a:rPr>
              <a:t>GOVERNMENTS</a:t>
            </a:r>
          </a:p>
          <a:p>
            <a:r>
              <a:rPr lang="en-US" dirty="0"/>
              <a:t>Ethiopia</a:t>
            </a:r>
          </a:p>
          <a:p>
            <a:r>
              <a:rPr lang="en-US" dirty="0"/>
              <a:t>Ghana</a:t>
            </a:r>
          </a:p>
          <a:p>
            <a:r>
              <a:rPr lang="en-US" dirty="0"/>
              <a:t>Malawi</a:t>
            </a:r>
          </a:p>
          <a:p>
            <a:r>
              <a:rPr lang="en-US" dirty="0"/>
              <a:t>Nigeria</a:t>
            </a:r>
          </a:p>
          <a:p>
            <a:endParaRPr lang="en-US" dirty="0"/>
          </a:p>
          <a:p>
            <a:r>
              <a:rPr lang="en-US" b="1" dirty="0">
                <a:solidFill>
                  <a:schemeClr val="accent1"/>
                </a:solidFill>
              </a:rPr>
              <a:t>DONORS AND PROCURERS</a:t>
            </a:r>
          </a:p>
          <a:p>
            <a:r>
              <a:rPr lang="en-US" dirty="0"/>
              <a:t>Bill &amp; Melinda Gates Foundation</a:t>
            </a:r>
          </a:p>
          <a:p>
            <a:r>
              <a:rPr lang="en-US" dirty="0"/>
              <a:t>United Kingdom Foreign, Commonwealth &amp; Development Office</a:t>
            </a:r>
          </a:p>
          <a:p>
            <a:r>
              <a:rPr lang="en-US" dirty="0"/>
              <a:t>United Nations Population Fund</a:t>
            </a:r>
          </a:p>
          <a:p>
            <a:r>
              <a:rPr lang="en-US" dirty="0"/>
              <a:t>United States Agency for International Development</a:t>
            </a:r>
          </a:p>
          <a:p>
            <a:r>
              <a:rPr lang="en-US" dirty="0"/>
              <a:t>West African Health Organization</a:t>
            </a:r>
          </a:p>
        </p:txBody>
      </p:sp>
      <p:sp>
        <p:nvSpPr>
          <p:cNvPr id="7" name="Content Placeholder 3">
            <a:extLst>
              <a:ext uri="{FF2B5EF4-FFF2-40B4-BE49-F238E27FC236}">
                <a16:creationId xmlns:a16="http://schemas.microsoft.com/office/drawing/2014/main" id="{B60C1943-2F71-4630-A71A-4CAE63724503}"/>
              </a:ext>
            </a:extLst>
          </p:cNvPr>
          <p:cNvSpPr txBox="1">
            <a:spLocks/>
          </p:cNvSpPr>
          <p:nvPr/>
        </p:nvSpPr>
        <p:spPr>
          <a:xfrm>
            <a:off x="6553200" y="1989517"/>
            <a:ext cx="4800601" cy="4267200"/>
          </a:xfrm>
          <a:prstGeom prst="rect">
            <a:avLst/>
          </a:prstGeom>
        </p:spPr>
        <p:txBody>
          <a:bodyPr vert="horz" lIns="91440" tIns="45720" rIns="91440" bIns="45720" rtlCol="0">
            <a:normAutofit fontScale="85000" lnSpcReduction="10000"/>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accent1"/>
                </a:solidFill>
              </a:rPr>
              <a:t>TECHNICAL ASSISTANCE PARTNERS</a:t>
            </a:r>
          </a:p>
          <a:p>
            <a:r>
              <a:rPr lang="en-US" dirty="0"/>
              <a:t>Clinton Health Access Initiative</a:t>
            </a:r>
          </a:p>
          <a:p>
            <a:r>
              <a:rPr lang="en-US" dirty="0"/>
              <a:t>Global Health Supply Chain Program-Procurement and Supply Management project</a:t>
            </a:r>
          </a:p>
          <a:p>
            <a:r>
              <a:rPr lang="en-US" dirty="0"/>
              <a:t>Global Health Supply Chain Program-Technical Assistance Francophone Task Order</a:t>
            </a:r>
          </a:p>
          <a:p>
            <a:r>
              <a:rPr lang="en-US" dirty="0"/>
              <a:t>John Snow, Inc.</a:t>
            </a:r>
          </a:p>
          <a:p>
            <a:endParaRPr lang="en-US" dirty="0"/>
          </a:p>
          <a:p>
            <a:r>
              <a:rPr lang="en-US" b="1" dirty="0">
                <a:solidFill>
                  <a:schemeClr val="accent1"/>
                </a:solidFill>
              </a:rPr>
              <a:t>SUPPLIERS AND MANUFACTURERS</a:t>
            </a:r>
          </a:p>
          <a:p>
            <a:r>
              <a:rPr lang="en-US" dirty="0"/>
              <a:t>Mylan Laboratories, Ltd.</a:t>
            </a:r>
          </a:p>
          <a:p>
            <a:r>
              <a:rPr lang="en-US" dirty="0"/>
              <a:t>Shanghai Dahua Pharmaceutical Co., Ltd./DKT WomanCare</a:t>
            </a:r>
          </a:p>
          <a:p>
            <a:r>
              <a:rPr lang="en-US" dirty="0"/>
              <a:t>Global Services SAS</a:t>
            </a:r>
          </a:p>
        </p:txBody>
      </p:sp>
    </p:spTree>
    <p:extLst>
      <p:ext uri="{BB962C8B-B14F-4D97-AF65-F5344CB8AC3E}">
        <p14:creationId xmlns:p14="http://schemas.microsoft.com/office/powerpoint/2010/main" val="33329418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2335A-3F6B-45A7-808C-20F62538FAFD}"/>
              </a:ext>
            </a:extLst>
          </p:cNvPr>
          <p:cNvSpPr>
            <a:spLocks noGrp="1"/>
          </p:cNvSpPr>
          <p:nvPr>
            <p:ph type="title"/>
          </p:nvPr>
        </p:nvSpPr>
        <p:spPr/>
        <p:txBody>
          <a:bodyPr/>
          <a:lstStyle/>
          <a:p>
            <a:r>
              <a:rPr lang="en-US" dirty="0"/>
              <a:t>Central governance</a:t>
            </a:r>
          </a:p>
        </p:txBody>
      </p:sp>
      <p:graphicFrame>
        <p:nvGraphicFramePr>
          <p:cNvPr id="4" name="Content Placeholder 3">
            <a:extLst>
              <a:ext uri="{FF2B5EF4-FFF2-40B4-BE49-F238E27FC236}">
                <a16:creationId xmlns:a16="http://schemas.microsoft.com/office/drawing/2014/main" id="{34AADB8C-F0D7-4663-8585-1DE2C96842BA}"/>
              </a:ext>
            </a:extLst>
          </p:cNvPr>
          <p:cNvGraphicFramePr>
            <a:graphicFrameLocks noGrp="1"/>
          </p:cNvGraphicFramePr>
          <p:nvPr>
            <p:ph sz="quarter" idx="11"/>
            <p:extLst>
              <p:ext uri="{D42A27DB-BD31-4B8C-83A1-F6EECF244321}">
                <p14:modId xmlns:p14="http://schemas.microsoft.com/office/powerpoint/2010/main" val="2589406926"/>
              </p:ext>
            </p:extLst>
          </p:nvPr>
        </p:nvGraphicFramePr>
        <p:xfrm>
          <a:off x="482600" y="1930399"/>
          <a:ext cx="4197348" cy="35533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id="{97381DC5-5CB9-40DD-B70C-F83BFA740174}"/>
              </a:ext>
            </a:extLst>
          </p:cNvPr>
          <p:cNvSpPr txBox="1"/>
          <p:nvPr/>
        </p:nvSpPr>
        <p:spPr>
          <a:xfrm>
            <a:off x="3324456" y="2073932"/>
            <a:ext cx="5815150" cy="923330"/>
          </a:xfrm>
          <a:prstGeom prst="rect">
            <a:avLst/>
          </a:prstGeom>
          <a:noFill/>
        </p:spPr>
        <p:txBody>
          <a:bodyPr wrap="square">
            <a:spAutoFit/>
          </a:bodyPr>
          <a:lstStyle/>
          <a:p>
            <a:pPr marL="285750" indent="-285750">
              <a:buFont typeface="Arial" panose="020B0604020202020204" pitchFamily="34" charset="0"/>
              <a:buChar char="•"/>
            </a:pPr>
            <a:r>
              <a:rPr lang="en-US" dirty="0">
                <a:solidFill>
                  <a:schemeClr val="accent1">
                    <a:lumMod val="50000"/>
                  </a:schemeClr>
                </a:solidFill>
              </a:rPr>
              <a:t>Resolve conflicting priorities and handle escalations </a:t>
            </a:r>
          </a:p>
          <a:p>
            <a:pPr marL="285750" indent="-285750">
              <a:buFont typeface="Arial" panose="020B0604020202020204" pitchFamily="34" charset="0"/>
              <a:buChar char="•"/>
            </a:pPr>
            <a:r>
              <a:rPr lang="en-US" dirty="0">
                <a:solidFill>
                  <a:schemeClr val="accent1">
                    <a:lumMod val="50000"/>
                  </a:schemeClr>
                </a:solidFill>
              </a:rPr>
              <a:t>Set direction</a:t>
            </a:r>
          </a:p>
          <a:p>
            <a:pPr marL="285750" indent="-285750">
              <a:buFont typeface="Arial" panose="020B0604020202020204" pitchFamily="34" charset="0"/>
              <a:buChar char="•"/>
            </a:pPr>
            <a:r>
              <a:rPr lang="en-US" dirty="0">
                <a:solidFill>
                  <a:schemeClr val="accent1">
                    <a:lumMod val="50000"/>
                  </a:schemeClr>
                </a:solidFill>
              </a:rPr>
              <a:t>Define scope and approach</a:t>
            </a:r>
          </a:p>
        </p:txBody>
      </p:sp>
      <p:sp>
        <p:nvSpPr>
          <p:cNvPr id="7" name="TextBox 6">
            <a:extLst>
              <a:ext uri="{FF2B5EF4-FFF2-40B4-BE49-F238E27FC236}">
                <a16:creationId xmlns:a16="http://schemas.microsoft.com/office/drawing/2014/main" id="{13F732F6-2C3E-46B6-A7B4-C83CC9F8BB8F}"/>
              </a:ext>
            </a:extLst>
          </p:cNvPr>
          <p:cNvSpPr txBox="1"/>
          <p:nvPr/>
        </p:nvSpPr>
        <p:spPr>
          <a:xfrm>
            <a:off x="4111573" y="3310973"/>
            <a:ext cx="4892578" cy="923330"/>
          </a:xfrm>
          <a:prstGeom prst="rect">
            <a:avLst/>
          </a:prstGeom>
          <a:noFill/>
        </p:spPr>
        <p:txBody>
          <a:bodyPr wrap="square">
            <a:spAutoFit/>
          </a:bodyPr>
          <a:lstStyle/>
          <a:p>
            <a:pPr marL="285750" indent="-285750">
              <a:buFont typeface="Arial" panose="020B0604020202020204" pitchFamily="34" charset="0"/>
              <a:buChar char="•"/>
            </a:pPr>
            <a:r>
              <a:rPr lang="en-US" dirty="0">
                <a:solidFill>
                  <a:schemeClr val="accent1"/>
                </a:solidFill>
              </a:rPr>
              <a:t>Accept scope and approach</a:t>
            </a:r>
          </a:p>
          <a:p>
            <a:pPr marL="285750" indent="-285750">
              <a:buFont typeface="Arial" panose="020B0604020202020204" pitchFamily="34" charset="0"/>
              <a:buChar char="•"/>
            </a:pPr>
            <a:r>
              <a:rPr lang="en-US" dirty="0">
                <a:solidFill>
                  <a:schemeClr val="accent1"/>
                </a:solidFill>
              </a:rPr>
              <a:t>Manage project and implementation </a:t>
            </a:r>
          </a:p>
          <a:p>
            <a:pPr marL="285750" indent="-285750">
              <a:buFont typeface="Arial" panose="020B0604020202020204" pitchFamily="34" charset="0"/>
              <a:buChar char="•"/>
            </a:pPr>
            <a:r>
              <a:rPr lang="en-US" dirty="0">
                <a:solidFill>
                  <a:schemeClr val="accent1"/>
                </a:solidFill>
              </a:rPr>
              <a:t>Provide feedback and recommendations</a:t>
            </a:r>
          </a:p>
        </p:txBody>
      </p:sp>
      <p:sp>
        <p:nvSpPr>
          <p:cNvPr id="8" name="TextBox 7">
            <a:extLst>
              <a:ext uri="{FF2B5EF4-FFF2-40B4-BE49-F238E27FC236}">
                <a16:creationId xmlns:a16="http://schemas.microsoft.com/office/drawing/2014/main" id="{F9B7C02F-B4D2-46D1-A9DF-D0FC7CF70D7A}"/>
              </a:ext>
            </a:extLst>
          </p:cNvPr>
          <p:cNvSpPr txBox="1"/>
          <p:nvPr/>
        </p:nvSpPr>
        <p:spPr>
          <a:xfrm>
            <a:off x="4777740" y="4521898"/>
            <a:ext cx="5022476" cy="923330"/>
          </a:xfrm>
          <a:prstGeom prst="rect">
            <a:avLst/>
          </a:prstGeom>
          <a:noFill/>
        </p:spPr>
        <p:txBody>
          <a:bodyPr wrap="square">
            <a:spAutoFit/>
          </a:bodyPr>
          <a:lstStyle/>
          <a:p>
            <a:pPr marL="285750" indent="-285750">
              <a:buFont typeface="Arial" panose="020B0604020202020204" pitchFamily="34" charset="0"/>
              <a:buChar char="•"/>
            </a:pPr>
            <a:r>
              <a:rPr lang="en-US" dirty="0">
                <a:solidFill>
                  <a:schemeClr val="accent1">
                    <a:lumMod val="60000"/>
                    <a:lumOff val="40000"/>
                  </a:schemeClr>
                </a:solidFill>
              </a:rPr>
              <a:t>Provide technical input to design and implementation </a:t>
            </a:r>
          </a:p>
          <a:p>
            <a:pPr marL="285750" indent="-285750">
              <a:buFont typeface="Arial" panose="020B0604020202020204" pitchFamily="34" charset="0"/>
              <a:buChar char="•"/>
            </a:pPr>
            <a:r>
              <a:rPr lang="en-US" dirty="0">
                <a:solidFill>
                  <a:schemeClr val="accent1">
                    <a:lumMod val="60000"/>
                    <a:lumOff val="40000"/>
                  </a:schemeClr>
                </a:solidFill>
              </a:rPr>
              <a:t>Gather and refine requirements</a:t>
            </a:r>
          </a:p>
        </p:txBody>
      </p:sp>
      <p:grpSp>
        <p:nvGrpSpPr>
          <p:cNvPr id="13" name="Group 12">
            <a:extLst>
              <a:ext uri="{FF2B5EF4-FFF2-40B4-BE49-F238E27FC236}">
                <a16:creationId xmlns:a16="http://schemas.microsoft.com/office/drawing/2014/main" id="{18E674B0-05A3-449B-B7C0-4987CF4688C9}"/>
              </a:ext>
            </a:extLst>
          </p:cNvPr>
          <p:cNvGrpSpPr/>
          <p:nvPr/>
        </p:nvGrpSpPr>
        <p:grpSpPr>
          <a:xfrm>
            <a:off x="657225" y="5343079"/>
            <a:ext cx="3848097" cy="762000"/>
            <a:chOff x="749301" y="5029385"/>
            <a:chExt cx="3848097" cy="762000"/>
          </a:xfrm>
        </p:grpSpPr>
        <p:sp>
          <p:nvSpPr>
            <p:cNvPr id="9" name="Rectangle: Rounded Corners 8">
              <a:extLst>
                <a:ext uri="{FF2B5EF4-FFF2-40B4-BE49-F238E27FC236}">
                  <a16:creationId xmlns:a16="http://schemas.microsoft.com/office/drawing/2014/main" id="{5576084F-B5AA-4EA8-A9AE-153C1D0B6CAF}"/>
                </a:ext>
              </a:extLst>
            </p:cNvPr>
            <p:cNvSpPr/>
            <p:nvPr/>
          </p:nvSpPr>
          <p:spPr>
            <a:xfrm>
              <a:off x="749301" y="5029385"/>
              <a:ext cx="812799" cy="762000"/>
            </a:xfrm>
            <a:prstGeom prst="roundRect">
              <a:avLst/>
            </a:prstGeom>
            <a:solidFill>
              <a:schemeClr val="accent1">
                <a:lumMod val="60000"/>
                <a:lumOff val="40000"/>
              </a:schemeClr>
            </a:solid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USERS: </a:t>
              </a:r>
              <a:r>
                <a:rPr lang="en-US" sz="1000" dirty="0"/>
                <a:t>Process</a:t>
              </a:r>
              <a:endParaRPr lang="en-US" sz="1200" dirty="0"/>
            </a:p>
          </p:txBody>
        </p:sp>
        <p:sp>
          <p:nvSpPr>
            <p:cNvPr id="10" name="Rectangle: Rounded Corners 9">
              <a:extLst>
                <a:ext uri="{FF2B5EF4-FFF2-40B4-BE49-F238E27FC236}">
                  <a16:creationId xmlns:a16="http://schemas.microsoft.com/office/drawing/2014/main" id="{50C1883E-5F03-44E5-8D33-3E1EBFC57425}"/>
                </a:ext>
              </a:extLst>
            </p:cNvPr>
            <p:cNvSpPr/>
            <p:nvPr/>
          </p:nvSpPr>
          <p:spPr>
            <a:xfrm>
              <a:off x="1727201" y="5029385"/>
              <a:ext cx="812799" cy="762000"/>
            </a:xfrm>
            <a:prstGeom prst="roundRect">
              <a:avLst/>
            </a:prstGeom>
            <a:solidFill>
              <a:schemeClr val="accent1">
                <a:lumMod val="60000"/>
                <a:lumOff val="40000"/>
              </a:schemeClr>
            </a:solid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Data Sharing: </a:t>
              </a:r>
              <a:r>
                <a:rPr lang="en-US" sz="1000" dirty="0"/>
                <a:t>Policy</a:t>
              </a:r>
              <a:endParaRPr lang="en-US" sz="1200" dirty="0"/>
            </a:p>
          </p:txBody>
        </p:sp>
        <p:sp>
          <p:nvSpPr>
            <p:cNvPr id="11" name="Rectangle: Rounded Corners 10">
              <a:extLst>
                <a:ext uri="{FF2B5EF4-FFF2-40B4-BE49-F238E27FC236}">
                  <a16:creationId xmlns:a16="http://schemas.microsoft.com/office/drawing/2014/main" id="{70D320BB-9ABB-4995-9959-9502A8245354}"/>
                </a:ext>
              </a:extLst>
            </p:cNvPr>
            <p:cNvSpPr/>
            <p:nvPr/>
          </p:nvSpPr>
          <p:spPr>
            <a:xfrm>
              <a:off x="2755900" y="5029385"/>
              <a:ext cx="812799" cy="762000"/>
            </a:xfrm>
            <a:prstGeom prst="roundRect">
              <a:avLst/>
            </a:prstGeom>
            <a:solidFill>
              <a:schemeClr val="accent1">
                <a:lumMod val="60000"/>
                <a:lumOff val="40000"/>
              </a:schemeClr>
            </a:solid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Data </a:t>
              </a:r>
              <a:r>
                <a:rPr lang="en-US" sz="1200" dirty="0" err="1"/>
                <a:t>Mgmt</a:t>
              </a:r>
              <a:r>
                <a:rPr lang="en-US" sz="1200" dirty="0"/>
                <a:t>: </a:t>
              </a:r>
              <a:r>
                <a:rPr lang="en-US" sz="1000" dirty="0"/>
                <a:t>Structure</a:t>
              </a:r>
              <a:endParaRPr lang="en-US" sz="1200" dirty="0"/>
            </a:p>
          </p:txBody>
        </p:sp>
        <p:sp>
          <p:nvSpPr>
            <p:cNvPr id="12" name="Rectangle: Rounded Corners 11">
              <a:extLst>
                <a:ext uri="{FF2B5EF4-FFF2-40B4-BE49-F238E27FC236}">
                  <a16:creationId xmlns:a16="http://schemas.microsoft.com/office/drawing/2014/main" id="{07E08CD9-6CA3-4734-8455-7A216ABEE1DE}"/>
                </a:ext>
              </a:extLst>
            </p:cNvPr>
            <p:cNvSpPr/>
            <p:nvPr/>
          </p:nvSpPr>
          <p:spPr>
            <a:xfrm>
              <a:off x="3784599" y="5029385"/>
              <a:ext cx="812799" cy="762000"/>
            </a:xfrm>
            <a:prstGeom prst="roundRect">
              <a:avLst/>
            </a:prstGeom>
            <a:solidFill>
              <a:schemeClr val="accent1">
                <a:lumMod val="60000"/>
                <a:lumOff val="40000"/>
              </a:schemeClr>
            </a:solid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Tech </a:t>
              </a:r>
              <a:r>
                <a:rPr lang="en-US" sz="1200" dirty="0" err="1"/>
                <a:t>Mgmt</a:t>
              </a:r>
              <a:r>
                <a:rPr lang="en-US" sz="1200" dirty="0"/>
                <a:t>: </a:t>
              </a:r>
              <a:r>
                <a:rPr lang="en-US" sz="1000" dirty="0"/>
                <a:t>System</a:t>
              </a:r>
              <a:endParaRPr lang="en-US" sz="1200" dirty="0"/>
            </a:p>
          </p:txBody>
        </p:sp>
      </p:grpSp>
      <p:cxnSp>
        <p:nvCxnSpPr>
          <p:cNvPr id="14" name="Straight Connector 13">
            <a:extLst>
              <a:ext uri="{FF2B5EF4-FFF2-40B4-BE49-F238E27FC236}">
                <a16:creationId xmlns:a16="http://schemas.microsoft.com/office/drawing/2014/main" id="{A8BBC5B4-1A46-42E2-AC67-AAED8FBA119C}"/>
              </a:ext>
            </a:extLst>
          </p:cNvPr>
          <p:cNvCxnSpPr>
            <a:cxnSpLocks/>
          </p:cNvCxnSpPr>
          <p:nvPr/>
        </p:nvCxnSpPr>
        <p:spPr>
          <a:xfrm flipV="1">
            <a:off x="9483478" y="1731957"/>
            <a:ext cx="0" cy="3945386"/>
          </a:xfrm>
          <a:prstGeom prst="line">
            <a:avLst/>
          </a:prstGeom>
          <a:ln w="19050">
            <a:solidFill>
              <a:schemeClr val="accent4"/>
            </a:solidFill>
            <a:prstDash val="sysDot"/>
          </a:ln>
        </p:spPr>
        <p:style>
          <a:lnRef idx="1">
            <a:schemeClr val="accent1"/>
          </a:lnRef>
          <a:fillRef idx="0">
            <a:schemeClr val="accent1"/>
          </a:fillRef>
          <a:effectRef idx="0">
            <a:schemeClr val="accent1"/>
          </a:effectRef>
          <a:fontRef idx="minor">
            <a:schemeClr val="tx1"/>
          </a:fontRef>
        </p:style>
      </p:cxnSp>
      <p:pic>
        <p:nvPicPr>
          <p:cNvPr id="20" name="Graphic 19" descr="World outline">
            <a:extLst>
              <a:ext uri="{FF2B5EF4-FFF2-40B4-BE49-F238E27FC236}">
                <a16:creationId xmlns:a16="http://schemas.microsoft.com/office/drawing/2014/main" id="{2E4234FD-DE84-400A-BB9A-CE4480B069BB}"/>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0672193" y="4573843"/>
            <a:ext cx="686168" cy="686168"/>
          </a:xfrm>
          <a:prstGeom prst="rect">
            <a:avLst/>
          </a:prstGeom>
        </p:spPr>
      </p:pic>
      <p:pic>
        <p:nvPicPr>
          <p:cNvPr id="22" name="Graphic 21" descr="Social network outline">
            <a:extLst>
              <a:ext uri="{FF2B5EF4-FFF2-40B4-BE49-F238E27FC236}">
                <a16:creationId xmlns:a16="http://schemas.microsoft.com/office/drawing/2014/main" id="{322C5C1D-AF33-4FF1-9F19-D030E25136BD}"/>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530063" y="1797320"/>
            <a:ext cx="686168" cy="686168"/>
          </a:xfrm>
          <a:prstGeom prst="rect">
            <a:avLst/>
          </a:prstGeom>
        </p:spPr>
      </p:pic>
      <p:pic>
        <p:nvPicPr>
          <p:cNvPr id="24" name="Graphic 23" descr="Employee badge outline">
            <a:extLst>
              <a:ext uri="{FF2B5EF4-FFF2-40B4-BE49-F238E27FC236}">
                <a16:creationId xmlns:a16="http://schemas.microsoft.com/office/drawing/2014/main" id="{D9A81EBD-4CA8-4C09-9C8F-A2D3A127DB61}"/>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0628297" y="3251793"/>
            <a:ext cx="686168" cy="686168"/>
          </a:xfrm>
          <a:prstGeom prst="rect">
            <a:avLst/>
          </a:prstGeom>
        </p:spPr>
      </p:pic>
      <p:sp>
        <p:nvSpPr>
          <p:cNvPr id="25" name="TextBox 24">
            <a:extLst>
              <a:ext uri="{FF2B5EF4-FFF2-40B4-BE49-F238E27FC236}">
                <a16:creationId xmlns:a16="http://schemas.microsoft.com/office/drawing/2014/main" id="{E648EC32-1764-48ED-9F35-0E9AABB2238F}"/>
              </a:ext>
            </a:extLst>
          </p:cNvPr>
          <p:cNvSpPr txBox="1"/>
          <p:nvPr/>
        </p:nvSpPr>
        <p:spPr>
          <a:xfrm>
            <a:off x="9862254" y="1867477"/>
            <a:ext cx="766050" cy="584775"/>
          </a:xfrm>
          <a:prstGeom prst="rect">
            <a:avLst/>
          </a:prstGeom>
          <a:noFill/>
        </p:spPr>
        <p:txBody>
          <a:bodyPr wrap="square" rtlCol="0">
            <a:spAutoFit/>
          </a:bodyPr>
          <a:lstStyle/>
          <a:p>
            <a:pPr algn="ctr"/>
            <a:r>
              <a:rPr lang="en-US" sz="3200" b="1" dirty="0">
                <a:solidFill>
                  <a:schemeClr val="accent4"/>
                </a:solidFill>
              </a:rPr>
              <a:t>8</a:t>
            </a:r>
          </a:p>
        </p:txBody>
      </p:sp>
      <p:sp>
        <p:nvSpPr>
          <p:cNvPr id="26" name="TextBox 25">
            <a:extLst>
              <a:ext uri="{FF2B5EF4-FFF2-40B4-BE49-F238E27FC236}">
                <a16:creationId xmlns:a16="http://schemas.microsoft.com/office/drawing/2014/main" id="{3F48DE6E-98A2-4ABA-AA27-0CE220B50902}"/>
              </a:ext>
            </a:extLst>
          </p:cNvPr>
          <p:cNvSpPr txBox="1"/>
          <p:nvPr/>
        </p:nvSpPr>
        <p:spPr>
          <a:xfrm>
            <a:off x="9906143" y="3321950"/>
            <a:ext cx="766050" cy="584775"/>
          </a:xfrm>
          <a:prstGeom prst="rect">
            <a:avLst/>
          </a:prstGeom>
          <a:noFill/>
        </p:spPr>
        <p:txBody>
          <a:bodyPr wrap="square" rtlCol="0">
            <a:spAutoFit/>
          </a:bodyPr>
          <a:lstStyle/>
          <a:p>
            <a:pPr algn="ctr"/>
            <a:r>
              <a:rPr lang="en-US" sz="3200" b="1" dirty="0">
                <a:solidFill>
                  <a:schemeClr val="accent4"/>
                </a:solidFill>
              </a:rPr>
              <a:t>17</a:t>
            </a:r>
          </a:p>
        </p:txBody>
      </p:sp>
      <p:sp>
        <p:nvSpPr>
          <p:cNvPr id="27" name="TextBox 26">
            <a:extLst>
              <a:ext uri="{FF2B5EF4-FFF2-40B4-BE49-F238E27FC236}">
                <a16:creationId xmlns:a16="http://schemas.microsoft.com/office/drawing/2014/main" id="{52432960-D4AE-43F3-8F4E-73822E455ABC}"/>
              </a:ext>
            </a:extLst>
          </p:cNvPr>
          <p:cNvSpPr txBox="1"/>
          <p:nvPr/>
        </p:nvSpPr>
        <p:spPr>
          <a:xfrm>
            <a:off x="9588439" y="4644000"/>
            <a:ext cx="1152202" cy="584775"/>
          </a:xfrm>
          <a:prstGeom prst="rect">
            <a:avLst/>
          </a:prstGeom>
          <a:noFill/>
        </p:spPr>
        <p:txBody>
          <a:bodyPr wrap="square" rtlCol="0">
            <a:spAutoFit/>
          </a:bodyPr>
          <a:lstStyle/>
          <a:p>
            <a:pPr algn="ctr"/>
            <a:r>
              <a:rPr lang="en-US" sz="3200" b="1" dirty="0">
                <a:solidFill>
                  <a:schemeClr val="accent4"/>
                </a:solidFill>
              </a:rPr>
              <a:t>+140</a:t>
            </a:r>
          </a:p>
        </p:txBody>
      </p:sp>
      <p:sp>
        <p:nvSpPr>
          <p:cNvPr id="29" name="Content Placeholder 5">
            <a:extLst>
              <a:ext uri="{FF2B5EF4-FFF2-40B4-BE49-F238E27FC236}">
                <a16:creationId xmlns:a16="http://schemas.microsoft.com/office/drawing/2014/main" id="{B78B4ABA-9938-41A6-BC41-716B333BE83E}"/>
              </a:ext>
            </a:extLst>
          </p:cNvPr>
          <p:cNvSpPr txBox="1">
            <a:spLocks/>
          </p:cNvSpPr>
          <p:nvPr/>
        </p:nvSpPr>
        <p:spPr>
          <a:xfrm>
            <a:off x="9588439" y="2527653"/>
            <a:ext cx="1943760" cy="295115"/>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200" b="1" dirty="0">
                <a:solidFill>
                  <a:schemeClr val="accent4"/>
                </a:solidFill>
              </a:rPr>
              <a:t>Steerco Member Orgs</a:t>
            </a:r>
          </a:p>
        </p:txBody>
      </p:sp>
      <p:sp>
        <p:nvSpPr>
          <p:cNvPr id="30" name="Content Placeholder 5">
            <a:extLst>
              <a:ext uri="{FF2B5EF4-FFF2-40B4-BE49-F238E27FC236}">
                <a16:creationId xmlns:a16="http://schemas.microsoft.com/office/drawing/2014/main" id="{2E0289D6-9374-4016-83EE-AFA4B35D72FF}"/>
              </a:ext>
            </a:extLst>
          </p:cNvPr>
          <p:cNvSpPr txBox="1">
            <a:spLocks/>
          </p:cNvSpPr>
          <p:nvPr/>
        </p:nvSpPr>
        <p:spPr>
          <a:xfrm>
            <a:off x="9906143" y="3906725"/>
            <a:ext cx="1314152" cy="295115"/>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200" b="1" dirty="0">
                <a:solidFill>
                  <a:schemeClr val="accent4"/>
                </a:solidFill>
              </a:rPr>
              <a:t>Member Orgs</a:t>
            </a:r>
          </a:p>
        </p:txBody>
      </p:sp>
      <p:sp>
        <p:nvSpPr>
          <p:cNvPr id="31" name="Content Placeholder 5">
            <a:extLst>
              <a:ext uri="{FF2B5EF4-FFF2-40B4-BE49-F238E27FC236}">
                <a16:creationId xmlns:a16="http://schemas.microsoft.com/office/drawing/2014/main" id="{E967A72A-104F-4579-A0A4-C3148A6FCD17}"/>
              </a:ext>
            </a:extLst>
          </p:cNvPr>
          <p:cNvSpPr txBox="1">
            <a:spLocks/>
          </p:cNvSpPr>
          <p:nvPr/>
        </p:nvSpPr>
        <p:spPr>
          <a:xfrm>
            <a:off x="9769965" y="5228775"/>
            <a:ext cx="1629739" cy="295115"/>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200" b="1" dirty="0">
                <a:solidFill>
                  <a:schemeClr val="accent4"/>
                </a:solidFill>
              </a:rPr>
              <a:t>Users</a:t>
            </a:r>
          </a:p>
        </p:txBody>
      </p:sp>
    </p:spTree>
    <p:extLst>
      <p:ext uri="{BB962C8B-B14F-4D97-AF65-F5344CB8AC3E}">
        <p14:creationId xmlns:p14="http://schemas.microsoft.com/office/powerpoint/2010/main" val="38974075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13955-CE89-46C4-8DB4-34DD5423A8EB}"/>
              </a:ext>
            </a:extLst>
          </p:cNvPr>
          <p:cNvSpPr>
            <a:spLocks noGrp="1"/>
          </p:cNvSpPr>
          <p:nvPr>
            <p:ph type="title"/>
          </p:nvPr>
        </p:nvSpPr>
        <p:spPr/>
        <p:txBody>
          <a:bodyPr/>
          <a:lstStyle/>
          <a:p>
            <a:r>
              <a:rPr lang="en-US" dirty="0"/>
              <a:t>The VAN today: Statistics</a:t>
            </a:r>
          </a:p>
        </p:txBody>
      </p:sp>
      <p:pic>
        <p:nvPicPr>
          <p:cNvPr id="4" name="Google Shape;398;p15">
            <a:extLst>
              <a:ext uri="{FF2B5EF4-FFF2-40B4-BE49-F238E27FC236}">
                <a16:creationId xmlns:a16="http://schemas.microsoft.com/office/drawing/2014/main" id="{3FA0A8FA-E912-4DA8-A27B-9970F25BC106}"/>
              </a:ext>
            </a:extLst>
          </p:cNvPr>
          <p:cNvPicPr preferRelativeResize="0">
            <a:picLocks noGrp="1"/>
          </p:cNvPicPr>
          <p:nvPr>
            <p:ph sz="quarter" idx="11"/>
          </p:nvPr>
        </p:nvPicPr>
        <p:blipFill rotWithShape="1">
          <a:blip r:embed="rId3">
            <a:alphaModFix/>
          </a:blip>
          <a:srcRect l="626" t="13013"/>
          <a:stretch/>
        </p:blipFill>
        <p:spPr>
          <a:xfrm>
            <a:off x="936118" y="1880056"/>
            <a:ext cx="10319764" cy="3649053"/>
          </a:xfrm>
          <a:prstGeom prst="rect">
            <a:avLst/>
          </a:prstGeom>
          <a:noFill/>
          <a:ln w="28575" cap="flat" cmpd="sng">
            <a:noFill/>
            <a:prstDash val="solid"/>
            <a:round/>
            <a:headEnd type="none" w="sm" len="sm"/>
            <a:tailEnd type="none" w="sm" len="sm"/>
          </a:ln>
          <a:effectLst>
            <a:outerShdw blurRad="190500" algn="ctr" rotWithShape="0">
              <a:prstClr val="black">
                <a:alpha val="10000"/>
              </a:prstClr>
            </a:outerShdw>
          </a:effectLst>
        </p:spPr>
      </p:pic>
      <p:sp>
        <p:nvSpPr>
          <p:cNvPr id="5" name="Google Shape;397;p15">
            <a:extLst>
              <a:ext uri="{FF2B5EF4-FFF2-40B4-BE49-F238E27FC236}">
                <a16:creationId xmlns:a16="http://schemas.microsoft.com/office/drawing/2014/main" id="{25C4479D-03D3-42D7-B599-4BB10C545B86}"/>
              </a:ext>
            </a:extLst>
          </p:cNvPr>
          <p:cNvSpPr txBox="1"/>
          <p:nvPr/>
        </p:nvSpPr>
        <p:spPr>
          <a:xfrm>
            <a:off x="3898349" y="5855739"/>
            <a:ext cx="4199467" cy="21544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800" b="1" i="0" u="none" strike="noStrike" cap="none" dirty="0">
                <a:solidFill>
                  <a:schemeClr val="accent4"/>
                </a:solidFill>
                <a:latin typeface="+mj-lt"/>
                <a:ea typeface="Arial"/>
                <a:cs typeface="Arial"/>
                <a:sym typeface="Arial"/>
              </a:rPr>
              <a:t>Data updated 0</a:t>
            </a:r>
            <a:r>
              <a:rPr lang="en-US" sz="800" b="1" dirty="0">
                <a:solidFill>
                  <a:schemeClr val="accent4"/>
                </a:solidFill>
                <a:latin typeface="+mj-lt"/>
              </a:rPr>
              <a:t>1/2021</a:t>
            </a:r>
            <a:endParaRPr b="1" dirty="0">
              <a:solidFill>
                <a:schemeClr val="accent4"/>
              </a:solidFill>
              <a:latin typeface="+mj-lt"/>
            </a:endParaRPr>
          </a:p>
        </p:txBody>
      </p:sp>
    </p:spTree>
    <p:extLst>
      <p:ext uri="{BB962C8B-B14F-4D97-AF65-F5344CB8AC3E}">
        <p14:creationId xmlns:p14="http://schemas.microsoft.com/office/powerpoint/2010/main" val="13868083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06922-74B2-4B77-97DC-7FC5A74852E5}"/>
              </a:ext>
            </a:extLst>
          </p:cNvPr>
          <p:cNvSpPr>
            <a:spLocks noGrp="1"/>
          </p:cNvSpPr>
          <p:nvPr>
            <p:ph type="title"/>
          </p:nvPr>
        </p:nvSpPr>
        <p:spPr/>
        <p:txBody>
          <a:bodyPr/>
          <a:lstStyle/>
          <a:p>
            <a:r>
              <a:rPr lang="en-US" dirty="0"/>
              <a:t>The VAN today: Decision-making</a:t>
            </a:r>
          </a:p>
        </p:txBody>
      </p:sp>
      <p:grpSp>
        <p:nvGrpSpPr>
          <p:cNvPr id="4" name="Google Shape;406;p16">
            <a:extLst>
              <a:ext uri="{FF2B5EF4-FFF2-40B4-BE49-F238E27FC236}">
                <a16:creationId xmlns:a16="http://schemas.microsoft.com/office/drawing/2014/main" id="{42D6F177-8896-46E4-BFE0-070E9A3D152C}"/>
              </a:ext>
            </a:extLst>
          </p:cNvPr>
          <p:cNvGrpSpPr/>
          <p:nvPr/>
        </p:nvGrpSpPr>
        <p:grpSpPr>
          <a:xfrm>
            <a:off x="1027623" y="1816878"/>
            <a:ext cx="7840154" cy="2682514"/>
            <a:chOff x="2545375" y="2271654"/>
            <a:chExt cx="6585432" cy="1887161"/>
          </a:xfrm>
        </p:grpSpPr>
        <p:pic>
          <p:nvPicPr>
            <p:cNvPr id="5" name="Google Shape;407;p16" descr="A screenshot of a computer&#10;&#10;Description automatically generated">
              <a:extLst>
                <a:ext uri="{FF2B5EF4-FFF2-40B4-BE49-F238E27FC236}">
                  <a16:creationId xmlns:a16="http://schemas.microsoft.com/office/drawing/2014/main" id="{766DA570-8B52-4C7C-9496-75AF524EDF64}"/>
                </a:ext>
              </a:extLst>
            </p:cNvPr>
            <p:cNvPicPr preferRelativeResize="0"/>
            <p:nvPr/>
          </p:nvPicPr>
          <p:blipFill rotWithShape="1">
            <a:blip r:embed="rId3">
              <a:alphaModFix/>
            </a:blip>
            <a:srcRect/>
            <a:stretch/>
          </p:blipFill>
          <p:spPr>
            <a:xfrm>
              <a:off x="2545375" y="2271654"/>
              <a:ext cx="4700771" cy="1532243"/>
            </a:xfrm>
            <a:prstGeom prst="rect">
              <a:avLst/>
            </a:prstGeom>
            <a:noFill/>
            <a:ln w="66675" cap="flat" cmpd="sng">
              <a:noFill/>
              <a:prstDash val="solid"/>
              <a:round/>
              <a:headEnd type="none" w="sm" len="sm"/>
              <a:tailEnd type="none" w="sm" len="sm"/>
            </a:ln>
          </p:spPr>
        </p:pic>
        <p:sp>
          <p:nvSpPr>
            <p:cNvPr id="6" name="Google Shape;408;p16">
              <a:extLst>
                <a:ext uri="{FF2B5EF4-FFF2-40B4-BE49-F238E27FC236}">
                  <a16:creationId xmlns:a16="http://schemas.microsoft.com/office/drawing/2014/main" id="{5022D8F9-53F6-41B7-A5ED-A6D7B95C93CD}"/>
                </a:ext>
              </a:extLst>
            </p:cNvPr>
            <p:cNvSpPr/>
            <p:nvPr/>
          </p:nvSpPr>
          <p:spPr>
            <a:xfrm>
              <a:off x="7246146" y="2475086"/>
              <a:ext cx="1879252" cy="310883"/>
            </a:xfrm>
            <a:prstGeom prst="leftArrow">
              <a:avLst>
                <a:gd name="adj1" fmla="val 50000"/>
                <a:gd name="adj2" fmla="val 50000"/>
              </a:avLst>
            </a:prstGeom>
            <a:solidFill>
              <a:schemeClr val="accent1"/>
            </a:solidFill>
            <a:ln w="9525" cap="rnd"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50"/>
                <a:buFont typeface="Arial"/>
                <a:buNone/>
              </a:pPr>
              <a:r>
                <a:rPr lang="en-US" sz="1100" b="1" i="0" u="none" strike="noStrike" cap="none" dirty="0">
                  <a:solidFill>
                    <a:schemeClr val="lt1"/>
                  </a:solidFill>
                  <a:latin typeface="Trebuchet MS"/>
                  <a:ea typeface="Trebuchet MS"/>
                  <a:cs typeface="Trebuchet MS"/>
                  <a:sym typeface="Trebuchet MS"/>
                </a:rPr>
                <a:t>Consumption</a:t>
              </a:r>
              <a:endParaRPr sz="1600" b="1" i="0" u="none" strike="noStrike" cap="none" dirty="0">
                <a:solidFill>
                  <a:srgbClr val="000000"/>
                </a:solidFill>
                <a:latin typeface="Arial"/>
                <a:ea typeface="Arial"/>
                <a:cs typeface="Arial"/>
                <a:sym typeface="Arial"/>
              </a:endParaRPr>
            </a:p>
          </p:txBody>
        </p:sp>
        <p:sp>
          <p:nvSpPr>
            <p:cNvPr id="7" name="Google Shape;409;p16">
              <a:extLst>
                <a:ext uri="{FF2B5EF4-FFF2-40B4-BE49-F238E27FC236}">
                  <a16:creationId xmlns:a16="http://schemas.microsoft.com/office/drawing/2014/main" id="{F0F6C0A5-83BF-406E-9582-FDE725569980}"/>
                </a:ext>
              </a:extLst>
            </p:cNvPr>
            <p:cNvSpPr/>
            <p:nvPr/>
          </p:nvSpPr>
          <p:spPr>
            <a:xfrm>
              <a:off x="7264898" y="2853751"/>
              <a:ext cx="1865909" cy="310883"/>
            </a:xfrm>
            <a:prstGeom prst="leftArrow">
              <a:avLst>
                <a:gd name="adj1" fmla="val 50000"/>
                <a:gd name="adj2" fmla="val 50000"/>
              </a:avLst>
            </a:prstGeom>
            <a:solidFill>
              <a:schemeClr val="accent1"/>
            </a:solidFill>
            <a:ln w="9525" cap="rnd"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50"/>
                <a:buFont typeface="Arial"/>
                <a:buNone/>
              </a:pPr>
              <a:r>
                <a:rPr lang="en-US" sz="1100" b="1" i="0" u="none" strike="noStrike" cap="none" dirty="0">
                  <a:solidFill>
                    <a:schemeClr val="lt1"/>
                  </a:solidFill>
                  <a:latin typeface="Trebuchet MS"/>
                  <a:ea typeface="Trebuchet MS"/>
                  <a:cs typeface="Trebuchet MS"/>
                  <a:sym typeface="Trebuchet MS"/>
                </a:rPr>
                <a:t>Future orders</a:t>
              </a:r>
              <a:endParaRPr sz="1600" b="1" i="0" u="none" strike="noStrike" cap="none" dirty="0">
                <a:solidFill>
                  <a:srgbClr val="000000"/>
                </a:solidFill>
                <a:latin typeface="Arial"/>
                <a:ea typeface="Arial"/>
                <a:cs typeface="Arial"/>
                <a:sym typeface="Arial"/>
              </a:endParaRPr>
            </a:p>
          </p:txBody>
        </p:sp>
        <p:sp>
          <p:nvSpPr>
            <p:cNvPr id="9" name="Google Shape;411;p16">
              <a:extLst>
                <a:ext uri="{FF2B5EF4-FFF2-40B4-BE49-F238E27FC236}">
                  <a16:creationId xmlns:a16="http://schemas.microsoft.com/office/drawing/2014/main" id="{587C8473-16C7-46FE-8F54-591C8DBE339B}"/>
                </a:ext>
              </a:extLst>
            </p:cNvPr>
            <p:cNvSpPr/>
            <p:nvPr/>
          </p:nvSpPr>
          <p:spPr>
            <a:xfrm>
              <a:off x="3126735" y="3918642"/>
              <a:ext cx="1926431" cy="240173"/>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73003" y="1292"/>
                  </a:moveTo>
                  <a:lnTo>
                    <a:pt x="83172" y="-598730"/>
                  </a:lnTo>
                </a:path>
              </a:pathLst>
            </a:custGeom>
            <a:solidFill>
              <a:schemeClr val="accent1"/>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50"/>
                <a:buFont typeface="Arial"/>
                <a:buNone/>
              </a:pPr>
              <a:r>
                <a:rPr lang="en-US" sz="1100" b="1" i="0" u="none" strike="noStrike" cap="none" dirty="0">
                  <a:solidFill>
                    <a:schemeClr val="lt1"/>
                  </a:solidFill>
                  <a:latin typeface="Trebuchet MS"/>
                  <a:ea typeface="Trebuchet MS"/>
                  <a:cs typeface="Trebuchet MS"/>
                  <a:sym typeface="Trebuchet MS"/>
                </a:rPr>
                <a:t>Most recent inventory</a:t>
              </a:r>
              <a:endParaRPr sz="1600" b="1" i="0" u="none" strike="noStrike" cap="none" dirty="0">
                <a:solidFill>
                  <a:srgbClr val="000000"/>
                </a:solidFill>
                <a:latin typeface="Arial"/>
                <a:ea typeface="Arial"/>
                <a:cs typeface="Arial"/>
                <a:sym typeface="Arial"/>
              </a:endParaRPr>
            </a:p>
          </p:txBody>
        </p:sp>
        <p:sp>
          <p:nvSpPr>
            <p:cNvPr id="10" name="Google Shape;412;p16">
              <a:extLst>
                <a:ext uri="{FF2B5EF4-FFF2-40B4-BE49-F238E27FC236}">
                  <a16:creationId xmlns:a16="http://schemas.microsoft.com/office/drawing/2014/main" id="{868388D8-6401-45A4-9201-FBB5EA003A23}"/>
                </a:ext>
              </a:extLst>
            </p:cNvPr>
            <p:cNvSpPr/>
            <p:nvPr/>
          </p:nvSpPr>
          <p:spPr>
            <a:xfrm>
              <a:off x="7264898" y="3232417"/>
              <a:ext cx="1865909" cy="310883"/>
            </a:xfrm>
            <a:prstGeom prst="leftArrow">
              <a:avLst>
                <a:gd name="adj1" fmla="val 50000"/>
                <a:gd name="adj2" fmla="val 50000"/>
              </a:avLst>
            </a:prstGeom>
            <a:solidFill>
              <a:schemeClr val="accent1"/>
            </a:solidFill>
            <a:ln w="9525" cap="rnd"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50"/>
                <a:buFont typeface="Arial"/>
                <a:buNone/>
              </a:pPr>
              <a:r>
                <a:rPr lang="en-US" sz="1100" b="1" i="0" u="none" strike="noStrike" cap="none" dirty="0">
                  <a:solidFill>
                    <a:schemeClr val="lt1"/>
                  </a:solidFill>
                  <a:latin typeface="Trebuchet MS"/>
                  <a:ea typeface="Trebuchet MS"/>
                  <a:cs typeface="Trebuchet MS"/>
                  <a:sym typeface="Trebuchet MS"/>
                </a:rPr>
                <a:t>Projected Months of Stock</a:t>
              </a:r>
              <a:endParaRPr sz="1600" b="1" i="0" u="none" strike="noStrike" cap="none" dirty="0">
                <a:solidFill>
                  <a:srgbClr val="000000"/>
                </a:solidFill>
                <a:latin typeface="Arial"/>
                <a:ea typeface="Arial"/>
                <a:cs typeface="Arial"/>
                <a:sym typeface="Arial"/>
              </a:endParaRPr>
            </a:p>
          </p:txBody>
        </p:sp>
      </p:grpSp>
      <p:pic>
        <p:nvPicPr>
          <p:cNvPr id="12" name="Google Shape;407;p16" descr="A screenshot of a computer&#10;&#10;Description automatically generated">
            <a:extLst>
              <a:ext uri="{FF2B5EF4-FFF2-40B4-BE49-F238E27FC236}">
                <a16:creationId xmlns:a16="http://schemas.microsoft.com/office/drawing/2014/main" id="{EFA65F93-00C9-4E8F-BB70-DD24B3C0B555}"/>
              </a:ext>
            </a:extLst>
          </p:cNvPr>
          <p:cNvPicPr preferRelativeResize="0"/>
          <p:nvPr/>
        </p:nvPicPr>
        <p:blipFill rotWithShape="1">
          <a:blip r:embed="rId3">
            <a:alphaModFix/>
          </a:blip>
          <a:srcRect l="28787" t="23585" r="61896" b="52731"/>
          <a:stretch/>
        </p:blipFill>
        <p:spPr>
          <a:xfrm>
            <a:off x="2490309" y="2146944"/>
            <a:ext cx="752354" cy="744378"/>
          </a:xfrm>
          <a:prstGeom prst="flowChartConnector">
            <a:avLst/>
          </a:prstGeom>
          <a:noFill/>
          <a:ln w="66675" cap="flat" cmpd="sng">
            <a:noFill/>
            <a:prstDash val="solid"/>
            <a:round/>
            <a:headEnd type="none" w="sm" len="sm"/>
            <a:tailEnd type="none" w="sm" len="sm"/>
          </a:ln>
          <a:effectLst>
            <a:outerShdw blurRad="63500" sx="102000" sy="102000" algn="ctr" rotWithShape="0">
              <a:prstClr val="black">
                <a:alpha val="40000"/>
              </a:prstClr>
            </a:outerShdw>
          </a:effectLst>
        </p:spPr>
      </p:pic>
      <p:cxnSp>
        <p:nvCxnSpPr>
          <p:cNvPr id="13" name="Straight Connector 12">
            <a:extLst>
              <a:ext uri="{FF2B5EF4-FFF2-40B4-BE49-F238E27FC236}">
                <a16:creationId xmlns:a16="http://schemas.microsoft.com/office/drawing/2014/main" id="{657C8884-EECF-46B1-9FD8-02A1063A7707}"/>
              </a:ext>
            </a:extLst>
          </p:cNvPr>
          <p:cNvCxnSpPr>
            <a:cxnSpLocks/>
          </p:cNvCxnSpPr>
          <p:nvPr/>
        </p:nvCxnSpPr>
        <p:spPr>
          <a:xfrm flipV="1">
            <a:off x="2844397" y="2905885"/>
            <a:ext cx="0" cy="1252112"/>
          </a:xfrm>
          <a:prstGeom prst="line">
            <a:avLst/>
          </a:prstGeom>
          <a:ln w="19050">
            <a:solidFill>
              <a:schemeClr val="accent1"/>
            </a:solidFill>
            <a:prstDash val="sysDot"/>
          </a:ln>
        </p:spPr>
        <p:style>
          <a:lnRef idx="1">
            <a:schemeClr val="accent1"/>
          </a:lnRef>
          <a:fillRef idx="0">
            <a:schemeClr val="accent1"/>
          </a:fillRef>
          <a:effectRef idx="0">
            <a:schemeClr val="accent1"/>
          </a:effectRef>
          <a:fontRef idx="minor">
            <a:schemeClr val="tx1"/>
          </a:fontRef>
        </p:style>
      </p:cxnSp>
      <p:pic>
        <p:nvPicPr>
          <p:cNvPr id="17" name="Google Shape;413;p16">
            <a:extLst>
              <a:ext uri="{FF2B5EF4-FFF2-40B4-BE49-F238E27FC236}">
                <a16:creationId xmlns:a16="http://schemas.microsoft.com/office/drawing/2014/main" id="{E6DDD603-39DE-4E8E-B18A-27019DE0FAAE}"/>
              </a:ext>
            </a:extLst>
          </p:cNvPr>
          <p:cNvPicPr preferRelativeResize="0"/>
          <p:nvPr/>
        </p:nvPicPr>
        <p:blipFill rotWithShape="1">
          <a:blip r:embed="rId4">
            <a:alphaModFix/>
          </a:blip>
          <a:srcRect/>
          <a:stretch/>
        </p:blipFill>
        <p:spPr>
          <a:xfrm>
            <a:off x="4737525" y="3987365"/>
            <a:ext cx="6426852" cy="2614062"/>
          </a:xfrm>
          <a:prstGeom prst="rect">
            <a:avLst/>
          </a:prstGeom>
          <a:noFill/>
          <a:ln w="57150" cap="flat" cmpd="sng">
            <a:noFill/>
            <a:prstDash val="solid"/>
            <a:round/>
            <a:headEnd type="none" w="sm" len="sm"/>
            <a:tailEnd type="none" w="sm" len="sm"/>
          </a:ln>
          <a:effectLst>
            <a:outerShdw blurRad="63500" algn="ctr" rotWithShape="0">
              <a:prstClr val="black">
                <a:alpha val="40000"/>
              </a:prstClr>
            </a:outerShdw>
          </a:effectLst>
        </p:spPr>
      </p:pic>
    </p:spTree>
    <p:extLst>
      <p:ext uri="{BB962C8B-B14F-4D97-AF65-F5344CB8AC3E}">
        <p14:creationId xmlns:p14="http://schemas.microsoft.com/office/powerpoint/2010/main" val="9167655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D0097-7CF5-4A5B-A666-9C8CA2D19634}"/>
              </a:ext>
            </a:extLst>
          </p:cNvPr>
          <p:cNvSpPr>
            <a:spLocks noGrp="1"/>
          </p:cNvSpPr>
          <p:nvPr>
            <p:ph type="title"/>
          </p:nvPr>
        </p:nvSpPr>
        <p:spPr/>
        <p:txBody>
          <a:bodyPr/>
          <a:lstStyle/>
          <a:p>
            <a:r>
              <a:rPr lang="en-US" dirty="0"/>
              <a:t>Examples of the VAN streamlining supply chain management practices</a:t>
            </a:r>
          </a:p>
        </p:txBody>
      </p:sp>
      <p:sp>
        <p:nvSpPr>
          <p:cNvPr id="3" name="Content Placeholder 2">
            <a:extLst>
              <a:ext uri="{FF2B5EF4-FFF2-40B4-BE49-F238E27FC236}">
                <a16:creationId xmlns:a16="http://schemas.microsoft.com/office/drawing/2014/main" id="{EFF0FC82-4268-444B-90BE-6CF4D09134B4}"/>
              </a:ext>
            </a:extLst>
          </p:cNvPr>
          <p:cNvSpPr>
            <a:spLocks noGrp="1"/>
          </p:cNvSpPr>
          <p:nvPr>
            <p:ph sz="quarter" idx="11"/>
          </p:nvPr>
        </p:nvSpPr>
        <p:spPr>
          <a:xfrm>
            <a:off x="935132" y="2036283"/>
            <a:ext cx="4518995" cy="1941133"/>
          </a:xfrm>
          <a:solidFill>
            <a:schemeClr val="accent4">
              <a:lumMod val="20000"/>
              <a:lumOff val="80000"/>
            </a:schemeClr>
          </a:solidFill>
        </p:spPr>
        <p:txBody>
          <a:bodyPr lIns="182880" tIns="182880" rIns="182880" bIns="182880">
            <a:normAutofit fontScale="92500" lnSpcReduction="20000"/>
          </a:bodyPr>
          <a:lstStyle/>
          <a:p>
            <a:r>
              <a:rPr lang="en-US" sz="2200" b="1" dirty="0">
                <a:solidFill>
                  <a:schemeClr val="accent1"/>
                </a:solidFill>
              </a:rPr>
              <a:t>Malawi</a:t>
            </a:r>
          </a:p>
          <a:p>
            <a:r>
              <a:rPr lang="en-US" sz="1700" dirty="0"/>
              <a:t>The ability to monitor shipments from manufacturer to country helped them identify a critical shipment delay after Cyclone </a:t>
            </a:r>
            <a:r>
              <a:rPr lang="en-US" sz="1700" dirty="0" err="1"/>
              <a:t>Idai</a:t>
            </a:r>
            <a:r>
              <a:rPr lang="en-US" sz="1700" dirty="0"/>
              <a:t>. </a:t>
            </a:r>
            <a:r>
              <a:rPr lang="en-US" sz="1700" dirty="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15"/>
                  </a:ext>
                </a:extLst>
              </a:rPr>
              <a:t>They</a:t>
            </a:r>
            <a:r>
              <a:rPr lang="en-US" sz="1700" dirty="0"/>
              <a:t> were able to quickly redirect stock between facilities, avoiding stockouts.</a:t>
            </a:r>
          </a:p>
        </p:txBody>
      </p:sp>
      <p:pic>
        <p:nvPicPr>
          <p:cNvPr id="1026" name="Picture 2" descr="Flag of Malawi - Wikipedia">
            <a:extLst>
              <a:ext uri="{FF2B5EF4-FFF2-40B4-BE49-F238E27FC236}">
                <a16:creationId xmlns:a16="http://schemas.microsoft.com/office/drawing/2014/main" id="{BD51360D-4FB3-4F20-B8D6-5B842B3DB8C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20727" y="2036283"/>
            <a:ext cx="533400" cy="354954"/>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2">
            <a:extLst>
              <a:ext uri="{FF2B5EF4-FFF2-40B4-BE49-F238E27FC236}">
                <a16:creationId xmlns:a16="http://schemas.microsoft.com/office/drawing/2014/main" id="{1EF67D77-82CF-48C4-BA96-1B4A732C7E89}"/>
              </a:ext>
            </a:extLst>
          </p:cNvPr>
          <p:cNvSpPr txBox="1">
            <a:spLocks/>
          </p:cNvSpPr>
          <p:nvPr/>
        </p:nvSpPr>
        <p:spPr>
          <a:xfrm>
            <a:off x="935132" y="4349177"/>
            <a:ext cx="4518995" cy="1941133"/>
          </a:xfrm>
          <a:prstGeom prst="rect">
            <a:avLst/>
          </a:prstGeom>
          <a:solidFill>
            <a:schemeClr val="accent4">
              <a:lumMod val="20000"/>
              <a:lumOff val="80000"/>
            </a:schemeClr>
          </a:solidFill>
        </p:spPr>
        <p:txBody>
          <a:bodyPr vert="horz" lIns="182880" tIns="182880" rIns="182880" bIns="182880" rtlCol="0">
            <a:normAutofit fontScale="92500"/>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200" b="1" dirty="0">
                <a:solidFill>
                  <a:schemeClr val="accent1"/>
                </a:solidFill>
              </a:rPr>
              <a:t>Malawi</a:t>
            </a:r>
          </a:p>
          <a:p>
            <a:r>
              <a:rPr lang="en-US" sz="1700" dirty="0"/>
              <a:t>The VAN flagged over-forecasting of contraceptive implants, based on supply availability data. The forecast was properly adjusted, creating better efficiencies.</a:t>
            </a:r>
          </a:p>
        </p:txBody>
      </p:sp>
      <p:pic>
        <p:nvPicPr>
          <p:cNvPr id="9" name="Picture 2" descr="Flag of Malawi - Wikipedia">
            <a:extLst>
              <a:ext uri="{FF2B5EF4-FFF2-40B4-BE49-F238E27FC236}">
                <a16:creationId xmlns:a16="http://schemas.microsoft.com/office/drawing/2014/main" id="{60CDA841-EA92-413C-8712-273B79B979B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20727" y="4349177"/>
            <a:ext cx="533400" cy="354954"/>
          </a:xfrm>
          <a:prstGeom prst="rect">
            <a:avLst/>
          </a:prstGeom>
          <a:noFill/>
          <a:extLst>
            <a:ext uri="{909E8E84-426E-40DD-AFC4-6F175D3DCCD1}">
              <a14:hiddenFill xmlns:a14="http://schemas.microsoft.com/office/drawing/2010/main">
                <a:solidFill>
                  <a:srgbClr val="FFFFFF"/>
                </a:solidFill>
              </a14:hiddenFill>
            </a:ext>
          </a:extLst>
        </p:spPr>
      </p:pic>
      <p:sp>
        <p:nvSpPr>
          <p:cNvPr id="10" name="Content Placeholder 2">
            <a:extLst>
              <a:ext uri="{FF2B5EF4-FFF2-40B4-BE49-F238E27FC236}">
                <a16:creationId xmlns:a16="http://schemas.microsoft.com/office/drawing/2014/main" id="{0584A71A-CDB2-4EB2-B48A-9B613B25A171}"/>
              </a:ext>
            </a:extLst>
          </p:cNvPr>
          <p:cNvSpPr txBox="1">
            <a:spLocks/>
          </p:cNvSpPr>
          <p:nvPr/>
        </p:nvSpPr>
        <p:spPr>
          <a:xfrm>
            <a:off x="6737875" y="2036283"/>
            <a:ext cx="4518995" cy="1941133"/>
          </a:xfrm>
          <a:prstGeom prst="rect">
            <a:avLst/>
          </a:prstGeom>
          <a:solidFill>
            <a:schemeClr val="accent4">
              <a:lumMod val="20000"/>
              <a:lumOff val="80000"/>
            </a:schemeClr>
          </a:solidFill>
        </p:spPr>
        <p:txBody>
          <a:bodyPr vert="horz" lIns="182880" tIns="182880" rIns="182880" bIns="182880" rtlCol="0">
            <a:normAutofit fontScale="92500" lnSpcReduction="20000"/>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200" b="1" dirty="0">
                <a:solidFill>
                  <a:schemeClr val="accent1"/>
                </a:solidFill>
              </a:rPr>
              <a:t>Nigeria</a:t>
            </a:r>
          </a:p>
          <a:p>
            <a:r>
              <a:rPr lang="en-US" sz="1700" dirty="0"/>
              <a:t>Direct visibility into donor order and shipment data within one platform improved supply chain management efficiency, eliminating previous need to track down missing data via email and phone calls in order to complete reports.</a:t>
            </a:r>
          </a:p>
        </p:txBody>
      </p:sp>
      <p:pic>
        <p:nvPicPr>
          <p:cNvPr id="1032" name="Picture 8">
            <a:extLst>
              <a:ext uri="{FF2B5EF4-FFF2-40B4-BE49-F238E27FC236}">
                <a16:creationId xmlns:a16="http://schemas.microsoft.com/office/drawing/2014/main" id="{D6B17C9A-A1CA-45DD-BFA5-7A9F818D5B5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V="1">
            <a:off x="10723468" y="2036283"/>
            <a:ext cx="533400" cy="354954"/>
          </a:xfrm>
          <a:prstGeom prst="rect">
            <a:avLst/>
          </a:prstGeom>
          <a:noFill/>
          <a:extLst>
            <a:ext uri="{909E8E84-426E-40DD-AFC4-6F175D3DCCD1}">
              <a14:hiddenFill xmlns:a14="http://schemas.microsoft.com/office/drawing/2010/main">
                <a:solidFill>
                  <a:srgbClr val="FFFFFF"/>
                </a:solidFill>
              </a14:hiddenFill>
            </a:ext>
          </a:extLst>
        </p:spPr>
      </p:pic>
      <p:sp>
        <p:nvSpPr>
          <p:cNvPr id="15" name="Content Placeholder 2">
            <a:extLst>
              <a:ext uri="{FF2B5EF4-FFF2-40B4-BE49-F238E27FC236}">
                <a16:creationId xmlns:a16="http://schemas.microsoft.com/office/drawing/2014/main" id="{FCE6C65B-7E6D-4012-B5BB-EFC64D2FB133}"/>
              </a:ext>
            </a:extLst>
          </p:cNvPr>
          <p:cNvSpPr txBox="1">
            <a:spLocks/>
          </p:cNvSpPr>
          <p:nvPr/>
        </p:nvSpPr>
        <p:spPr>
          <a:xfrm>
            <a:off x="6737875" y="4349177"/>
            <a:ext cx="4518995" cy="1941133"/>
          </a:xfrm>
          <a:prstGeom prst="rect">
            <a:avLst/>
          </a:prstGeom>
          <a:solidFill>
            <a:schemeClr val="accent4">
              <a:lumMod val="20000"/>
              <a:lumOff val="80000"/>
            </a:schemeClr>
          </a:solidFill>
        </p:spPr>
        <p:txBody>
          <a:bodyPr vert="horz" lIns="182880" tIns="182880" rIns="182880" bIns="182880" rtlCol="0">
            <a:normAutofit/>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200" b="1" dirty="0">
                <a:solidFill>
                  <a:schemeClr val="accent1"/>
                </a:solidFill>
              </a:rPr>
              <a:t>Nigeria</a:t>
            </a:r>
          </a:p>
          <a:p>
            <a:r>
              <a:rPr lang="en-US" sz="1700" dirty="0"/>
              <a:t>Availability of exact purchase order numbers facilitates more informed decision-making with local partners.</a:t>
            </a:r>
          </a:p>
        </p:txBody>
      </p:sp>
      <p:pic>
        <p:nvPicPr>
          <p:cNvPr id="16" name="Picture 8">
            <a:extLst>
              <a:ext uri="{FF2B5EF4-FFF2-40B4-BE49-F238E27FC236}">
                <a16:creationId xmlns:a16="http://schemas.microsoft.com/office/drawing/2014/main" id="{6DEB44EC-2C3C-4921-B8D3-20DC1FD1F5C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V="1">
            <a:off x="10723468" y="4349177"/>
            <a:ext cx="533400" cy="3549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23572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0A69497-1F78-476F-95C7-E84BE20E23CD}"/>
              </a:ext>
            </a:extLst>
          </p:cNvPr>
          <p:cNvSpPr>
            <a:spLocks noGrp="1"/>
          </p:cNvSpPr>
          <p:nvPr>
            <p:ph type="title"/>
          </p:nvPr>
        </p:nvSpPr>
        <p:spPr/>
        <p:txBody>
          <a:bodyPr/>
          <a:lstStyle/>
          <a:p>
            <a:r>
              <a:rPr lang="en-US" dirty="0"/>
              <a:t>Becoming a member of the VAN</a:t>
            </a:r>
          </a:p>
        </p:txBody>
      </p:sp>
    </p:spTree>
    <p:extLst>
      <p:ext uri="{BB962C8B-B14F-4D97-AF65-F5344CB8AC3E}">
        <p14:creationId xmlns:p14="http://schemas.microsoft.com/office/powerpoint/2010/main" val="15213222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F822816-74E4-46F2-B36B-E8A675270458}"/>
              </a:ext>
            </a:extLst>
          </p:cNvPr>
          <p:cNvSpPr>
            <a:spLocks noGrp="1"/>
          </p:cNvSpPr>
          <p:nvPr>
            <p:ph sz="quarter" idx="11"/>
          </p:nvPr>
        </p:nvSpPr>
        <p:spPr>
          <a:xfrm>
            <a:off x="838199" y="2432366"/>
            <a:ext cx="4906386" cy="3183126"/>
          </a:xfrm>
        </p:spPr>
        <p:txBody>
          <a:bodyPr>
            <a:normAutofit lnSpcReduction="10000"/>
          </a:bodyPr>
          <a:lstStyle/>
          <a:p>
            <a:r>
              <a:rPr lang="en-US" sz="2400" b="1" dirty="0"/>
              <a:t>In order to harmonize data sharing and analysis in one robust platform, the RH community is migrating the PPMR to the VAN platform. This will allow countries to share, access, and interact with their data and trading partners in one place.</a:t>
            </a:r>
          </a:p>
        </p:txBody>
      </p:sp>
      <p:sp>
        <p:nvSpPr>
          <p:cNvPr id="3" name="Content Placeholder 2">
            <a:extLst>
              <a:ext uri="{FF2B5EF4-FFF2-40B4-BE49-F238E27FC236}">
                <a16:creationId xmlns:a16="http://schemas.microsoft.com/office/drawing/2014/main" id="{B124787F-926E-4B57-87C6-B809BA01FE3F}"/>
              </a:ext>
            </a:extLst>
          </p:cNvPr>
          <p:cNvSpPr>
            <a:spLocks noGrp="1"/>
          </p:cNvSpPr>
          <p:nvPr>
            <p:ph sz="quarter" idx="12"/>
          </p:nvPr>
        </p:nvSpPr>
        <p:spPr>
          <a:xfrm>
            <a:off x="6214335" y="2432366"/>
            <a:ext cx="4823011" cy="3850100"/>
          </a:xfrm>
          <a:solidFill>
            <a:schemeClr val="accent4">
              <a:lumMod val="20000"/>
              <a:lumOff val="80000"/>
            </a:schemeClr>
          </a:solidFill>
        </p:spPr>
        <p:txBody>
          <a:bodyPr lIns="274320" tIns="274320" rIns="274320" bIns="274320">
            <a:normAutofit fontScale="92500" lnSpcReduction="10000"/>
          </a:bodyPr>
          <a:lstStyle/>
          <a:p>
            <a:pPr marL="0" lvl="0" indent="0" algn="l" rtl="0">
              <a:lnSpc>
                <a:spcPct val="100000"/>
              </a:lnSpc>
              <a:spcBef>
                <a:spcPts val="1000"/>
              </a:spcBef>
              <a:spcAft>
                <a:spcPts val="0"/>
              </a:spcAft>
              <a:buClr>
                <a:schemeClr val="dk1"/>
              </a:buClr>
              <a:buSzPts val="1100"/>
              <a:buFont typeface="Arial"/>
              <a:buNone/>
            </a:pPr>
            <a:r>
              <a:rPr lang="en-US" sz="1600" dirty="0">
                <a:solidFill>
                  <a:srgbClr val="75777A"/>
                </a:solidFill>
              </a:rPr>
              <a:t>With this transition, countries formerly participating in the PPMR will see:</a:t>
            </a:r>
            <a:endParaRPr lang="en-US" sz="1600" dirty="0"/>
          </a:p>
          <a:p>
            <a:pPr marL="457200" lvl="0" indent="-317500" algn="l" rtl="0">
              <a:lnSpc>
                <a:spcPct val="100000"/>
              </a:lnSpc>
              <a:spcBef>
                <a:spcPts val="1000"/>
              </a:spcBef>
              <a:spcAft>
                <a:spcPts val="0"/>
              </a:spcAft>
              <a:buClr>
                <a:srgbClr val="75777A"/>
              </a:buClr>
              <a:buSzPts val="1400"/>
              <a:buChar char="●"/>
            </a:pPr>
            <a:r>
              <a:rPr lang="en-US" sz="1600" dirty="0">
                <a:solidFill>
                  <a:srgbClr val="75777A"/>
                </a:solidFill>
              </a:rPr>
              <a:t>Continued technical support formatting, reviewing, and validating inventory data,</a:t>
            </a:r>
            <a:endParaRPr lang="en-US" sz="1600" dirty="0"/>
          </a:p>
          <a:p>
            <a:pPr marL="457200" lvl="0" indent="-317500" algn="l" rtl="0">
              <a:lnSpc>
                <a:spcPct val="100000"/>
              </a:lnSpc>
              <a:spcBef>
                <a:spcPts val="1000"/>
              </a:spcBef>
              <a:spcAft>
                <a:spcPts val="0"/>
              </a:spcAft>
              <a:buClr>
                <a:srgbClr val="75777A"/>
              </a:buClr>
              <a:buSzPts val="1400"/>
              <a:buChar char="●"/>
            </a:pPr>
            <a:r>
              <a:rPr lang="en-US" sz="1600" dirty="0">
                <a:solidFill>
                  <a:srgbClr val="75777A"/>
                </a:solidFill>
              </a:rPr>
              <a:t>Continued mechanism to communicate stock needs and requests to donors and global partners to avoid stockouts,</a:t>
            </a:r>
            <a:endParaRPr lang="en-US" sz="1600" dirty="0"/>
          </a:p>
          <a:p>
            <a:pPr marL="457200" lvl="0" indent="-317500" algn="l" rtl="0">
              <a:lnSpc>
                <a:spcPct val="100000"/>
              </a:lnSpc>
              <a:spcBef>
                <a:spcPts val="1000"/>
              </a:spcBef>
              <a:spcAft>
                <a:spcPts val="0"/>
              </a:spcAft>
              <a:buClr>
                <a:srgbClr val="75777A"/>
              </a:buClr>
              <a:buSzPts val="1400"/>
              <a:buChar char="●"/>
            </a:pPr>
            <a:r>
              <a:rPr lang="en-US" sz="1600" dirty="0">
                <a:solidFill>
                  <a:srgbClr val="75777A"/>
                </a:solidFill>
              </a:rPr>
              <a:t>Ability to track orders and shipments coming into the country, in near real-time, mapped against the country’s inventory and consumption data, and</a:t>
            </a:r>
            <a:endParaRPr lang="en-US" sz="1600" dirty="0"/>
          </a:p>
          <a:p>
            <a:pPr marL="457200" lvl="0" indent="-317500" algn="l" rtl="0">
              <a:lnSpc>
                <a:spcPct val="100000"/>
              </a:lnSpc>
              <a:spcBef>
                <a:spcPts val="1000"/>
              </a:spcBef>
              <a:spcAft>
                <a:spcPts val="0"/>
              </a:spcAft>
              <a:buClr>
                <a:srgbClr val="75777A"/>
              </a:buClr>
              <a:buSzPts val="1400"/>
              <a:buChar char="●"/>
            </a:pPr>
            <a:r>
              <a:rPr lang="en-US" sz="1600" dirty="0">
                <a:solidFill>
                  <a:srgbClr val="75777A"/>
                </a:solidFill>
              </a:rPr>
              <a:t>Access to country-specific dashboards, automatically updated with new data.</a:t>
            </a:r>
          </a:p>
        </p:txBody>
      </p:sp>
      <p:sp>
        <p:nvSpPr>
          <p:cNvPr id="4" name="Title 3">
            <a:extLst>
              <a:ext uri="{FF2B5EF4-FFF2-40B4-BE49-F238E27FC236}">
                <a16:creationId xmlns:a16="http://schemas.microsoft.com/office/drawing/2014/main" id="{54BE20C1-46F2-44EB-8195-66B1C799F382}"/>
              </a:ext>
            </a:extLst>
          </p:cNvPr>
          <p:cNvSpPr>
            <a:spLocks noGrp="1"/>
          </p:cNvSpPr>
          <p:nvPr>
            <p:ph type="title"/>
          </p:nvPr>
        </p:nvSpPr>
        <p:spPr/>
        <p:txBody>
          <a:bodyPr/>
          <a:lstStyle/>
          <a:p>
            <a:r>
              <a:rPr lang="en-US" dirty="0"/>
              <a:t>Entry point: Basic Viewer membership</a:t>
            </a:r>
          </a:p>
        </p:txBody>
      </p:sp>
      <p:sp>
        <p:nvSpPr>
          <p:cNvPr id="7" name="Oval 6">
            <a:extLst>
              <a:ext uri="{FF2B5EF4-FFF2-40B4-BE49-F238E27FC236}">
                <a16:creationId xmlns:a16="http://schemas.microsoft.com/office/drawing/2014/main" id="{371C53C0-9B49-482F-AEC8-88EBD8AAA0FE}"/>
              </a:ext>
            </a:extLst>
          </p:cNvPr>
          <p:cNvSpPr/>
          <p:nvPr/>
        </p:nvSpPr>
        <p:spPr>
          <a:xfrm>
            <a:off x="10622467" y="2017487"/>
            <a:ext cx="829758" cy="82975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descr="Employee badge outline">
            <a:extLst>
              <a:ext uri="{FF2B5EF4-FFF2-40B4-BE49-F238E27FC236}">
                <a16:creationId xmlns:a16="http://schemas.microsoft.com/office/drawing/2014/main" id="{576414A2-4D03-430A-A9D6-1EC15A4CE8F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737476" y="2113947"/>
            <a:ext cx="599739" cy="599739"/>
          </a:xfrm>
          <a:prstGeom prst="rect">
            <a:avLst/>
          </a:prstGeom>
        </p:spPr>
      </p:pic>
      <p:sp>
        <p:nvSpPr>
          <p:cNvPr id="10" name="Rectangle 9">
            <a:extLst>
              <a:ext uri="{FF2B5EF4-FFF2-40B4-BE49-F238E27FC236}">
                <a16:creationId xmlns:a16="http://schemas.microsoft.com/office/drawing/2014/main" id="{68063DBA-8EC1-4E95-BEB5-DBE88B2FD124}"/>
              </a:ext>
            </a:extLst>
          </p:cNvPr>
          <p:cNvSpPr/>
          <p:nvPr/>
        </p:nvSpPr>
        <p:spPr>
          <a:xfrm>
            <a:off x="5873807" y="4475181"/>
            <a:ext cx="659540" cy="34796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NEW</a:t>
            </a:r>
          </a:p>
        </p:txBody>
      </p:sp>
      <p:sp>
        <p:nvSpPr>
          <p:cNvPr id="11" name="Rectangle 10">
            <a:extLst>
              <a:ext uri="{FF2B5EF4-FFF2-40B4-BE49-F238E27FC236}">
                <a16:creationId xmlns:a16="http://schemas.microsoft.com/office/drawing/2014/main" id="{DAA792ED-58C0-4F51-A3A7-3EF426050DE9}"/>
              </a:ext>
            </a:extLst>
          </p:cNvPr>
          <p:cNvSpPr/>
          <p:nvPr/>
        </p:nvSpPr>
        <p:spPr>
          <a:xfrm>
            <a:off x="5873807" y="5441507"/>
            <a:ext cx="659540" cy="34796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rPr>
              <a:t>NEW</a:t>
            </a:r>
          </a:p>
        </p:txBody>
      </p:sp>
    </p:spTree>
    <p:extLst>
      <p:ext uri="{BB962C8B-B14F-4D97-AF65-F5344CB8AC3E}">
        <p14:creationId xmlns:p14="http://schemas.microsoft.com/office/powerpoint/2010/main" val="2509555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FA91C68-DA00-4995-9990-B412060C9A2B}"/>
              </a:ext>
            </a:extLst>
          </p:cNvPr>
          <p:cNvSpPr>
            <a:spLocks noGrp="1"/>
          </p:cNvSpPr>
          <p:nvPr>
            <p:ph sz="quarter" idx="12"/>
          </p:nvPr>
        </p:nvSpPr>
        <p:spPr>
          <a:xfrm>
            <a:off x="1635162" y="1735062"/>
            <a:ext cx="9972339" cy="620847"/>
          </a:xfrm>
        </p:spPr>
        <p:txBody>
          <a:bodyPr anchor="ctr">
            <a:normAutofit/>
          </a:bodyPr>
          <a:lstStyle/>
          <a:p>
            <a:r>
              <a:rPr lang="en-US" sz="1800" dirty="0"/>
              <a:t>Contact Greg Davidson, Supply Chain Officer, Global FP VAN, </a:t>
            </a:r>
            <a:r>
              <a:rPr lang="en-US" sz="1800" u="sng" dirty="0">
                <a:solidFill>
                  <a:schemeClr val="hlink"/>
                </a:solidFill>
                <a:hlinkClick r:id="rId3"/>
              </a:rPr>
              <a:t>gdavidson@rhsupplies.org</a:t>
            </a:r>
            <a:endParaRPr lang="en-US" sz="1800" dirty="0"/>
          </a:p>
        </p:txBody>
      </p:sp>
      <p:sp>
        <p:nvSpPr>
          <p:cNvPr id="4" name="Title 3">
            <a:extLst>
              <a:ext uri="{FF2B5EF4-FFF2-40B4-BE49-F238E27FC236}">
                <a16:creationId xmlns:a16="http://schemas.microsoft.com/office/drawing/2014/main" id="{4AF4F759-918C-4EC5-B951-DC4AF366DDA8}"/>
              </a:ext>
            </a:extLst>
          </p:cNvPr>
          <p:cNvSpPr>
            <a:spLocks noGrp="1"/>
          </p:cNvSpPr>
          <p:nvPr>
            <p:ph type="title"/>
          </p:nvPr>
        </p:nvSpPr>
        <p:spPr/>
        <p:txBody>
          <a:bodyPr/>
          <a:lstStyle/>
          <a:p>
            <a:r>
              <a:rPr lang="en-US" dirty="0"/>
              <a:t>I’m interested in membership, what do I do next? </a:t>
            </a:r>
          </a:p>
        </p:txBody>
      </p:sp>
      <p:grpSp>
        <p:nvGrpSpPr>
          <p:cNvPr id="23" name="Group 22">
            <a:extLst>
              <a:ext uri="{FF2B5EF4-FFF2-40B4-BE49-F238E27FC236}">
                <a16:creationId xmlns:a16="http://schemas.microsoft.com/office/drawing/2014/main" id="{5ADFC46F-B0EE-489F-ACDA-67FA53E5D25F}"/>
              </a:ext>
            </a:extLst>
          </p:cNvPr>
          <p:cNvGrpSpPr/>
          <p:nvPr/>
        </p:nvGrpSpPr>
        <p:grpSpPr>
          <a:xfrm>
            <a:off x="838201" y="1735063"/>
            <a:ext cx="541396" cy="541396"/>
            <a:chOff x="1043492" y="2154617"/>
            <a:chExt cx="541396" cy="541396"/>
          </a:xfrm>
        </p:grpSpPr>
        <p:sp>
          <p:nvSpPr>
            <p:cNvPr id="14" name="Oval 13">
              <a:extLst>
                <a:ext uri="{FF2B5EF4-FFF2-40B4-BE49-F238E27FC236}">
                  <a16:creationId xmlns:a16="http://schemas.microsoft.com/office/drawing/2014/main" id="{D879BF27-9466-4F9A-8840-A4E111A7D338}"/>
                </a:ext>
              </a:extLst>
            </p:cNvPr>
            <p:cNvSpPr/>
            <p:nvPr/>
          </p:nvSpPr>
          <p:spPr>
            <a:xfrm>
              <a:off x="1043492" y="2154617"/>
              <a:ext cx="541396" cy="54139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Graphic 15" descr="Checkmark with solid fill">
              <a:extLst>
                <a:ext uri="{FF2B5EF4-FFF2-40B4-BE49-F238E27FC236}">
                  <a16:creationId xmlns:a16="http://schemas.microsoft.com/office/drawing/2014/main" id="{44AD4B1F-3AEE-4631-97AC-B42A370F570B}"/>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48990" y="2260115"/>
              <a:ext cx="330399" cy="330399"/>
            </a:xfrm>
            <a:prstGeom prst="rect">
              <a:avLst/>
            </a:prstGeom>
          </p:spPr>
        </p:pic>
      </p:grpSp>
      <p:sp>
        <p:nvSpPr>
          <p:cNvPr id="24" name="Content Placeholder 2">
            <a:extLst>
              <a:ext uri="{FF2B5EF4-FFF2-40B4-BE49-F238E27FC236}">
                <a16:creationId xmlns:a16="http://schemas.microsoft.com/office/drawing/2014/main" id="{CB298423-993B-45C0-8DFD-141758E6144D}"/>
              </a:ext>
            </a:extLst>
          </p:cNvPr>
          <p:cNvSpPr txBox="1">
            <a:spLocks/>
          </p:cNvSpPr>
          <p:nvPr/>
        </p:nvSpPr>
        <p:spPr>
          <a:xfrm>
            <a:off x="1635162" y="2461407"/>
            <a:ext cx="9972339" cy="620847"/>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a:t>Identify local users of the platform collaborating with relevant local and global partners.</a:t>
            </a:r>
          </a:p>
        </p:txBody>
      </p:sp>
      <p:grpSp>
        <p:nvGrpSpPr>
          <p:cNvPr id="25" name="Group 24">
            <a:extLst>
              <a:ext uri="{FF2B5EF4-FFF2-40B4-BE49-F238E27FC236}">
                <a16:creationId xmlns:a16="http://schemas.microsoft.com/office/drawing/2014/main" id="{8199F5F0-9ACB-4F0E-B8E6-1565D140E7A8}"/>
              </a:ext>
            </a:extLst>
          </p:cNvPr>
          <p:cNvGrpSpPr/>
          <p:nvPr/>
        </p:nvGrpSpPr>
        <p:grpSpPr>
          <a:xfrm>
            <a:off x="838201" y="2461408"/>
            <a:ext cx="541396" cy="541396"/>
            <a:chOff x="1043492" y="2154617"/>
            <a:chExt cx="541396" cy="541396"/>
          </a:xfrm>
        </p:grpSpPr>
        <p:sp>
          <p:nvSpPr>
            <p:cNvPr id="26" name="Oval 25">
              <a:extLst>
                <a:ext uri="{FF2B5EF4-FFF2-40B4-BE49-F238E27FC236}">
                  <a16:creationId xmlns:a16="http://schemas.microsoft.com/office/drawing/2014/main" id="{FDC6558E-FDD7-478C-866C-D5B40D0E2173}"/>
                </a:ext>
              </a:extLst>
            </p:cNvPr>
            <p:cNvSpPr/>
            <p:nvPr/>
          </p:nvSpPr>
          <p:spPr>
            <a:xfrm>
              <a:off x="1043492" y="2154617"/>
              <a:ext cx="541396" cy="54139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Graphic 26" descr="Checkmark with solid fill">
              <a:extLst>
                <a:ext uri="{FF2B5EF4-FFF2-40B4-BE49-F238E27FC236}">
                  <a16:creationId xmlns:a16="http://schemas.microsoft.com/office/drawing/2014/main" id="{51296C28-2C44-4DD9-8413-19C480943FDC}"/>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48990" y="2260115"/>
              <a:ext cx="330399" cy="330399"/>
            </a:xfrm>
            <a:prstGeom prst="rect">
              <a:avLst/>
            </a:prstGeom>
          </p:spPr>
        </p:pic>
      </p:grpSp>
      <p:sp>
        <p:nvSpPr>
          <p:cNvPr id="28" name="Content Placeholder 2">
            <a:extLst>
              <a:ext uri="{FF2B5EF4-FFF2-40B4-BE49-F238E27FC236}">
                <a16:creationId xmlns:a16="http://schemas.microsoft.com/office/drawing/2014/main" id="{CF19EBB7-F06F-4D58-A340-F004C45A04C4}"/>
              </a:ext>
            </a:extLst>
          </p:cNvPr>
          <p:cNvSpPr txBox="1">
            <a:spLocks/>
          </p:cNvSpPr>
          <p:nvPr/>
        </p:nvSpPr>
        <p:spPr>
          <a:xfrm>
            <a:off x="1635162" y="3187752"/>
            <a:ext cx="9972339" cy="620847"/>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l" rtl="0">
              <a:lnSpc>
                <a:spcPct val="100000"/>
              </a:lnSpc>
              <a:spcBef>
                <a:spcPts val="1000"/>
              </a:spcBef>
              <a:spcAft>
                <a:spcPts val="0"/>
              </a:spcAft>
              <a:buClr>
                <a:srgbClr val="747779"/>
              </a:buClr>
              <a:buSzPts val="2000"/>
            </a:pPr>
            <a:r>
              <a:rPr lang="en-US" sz="1800" dirty="0"/>
              <a:t>Ensure those local users of the platform join a VAN orientation webinar. </a:t>
            </a:r>
          </a:p>
        </p:txBody>
      </p:sp>
      <p:grpSp>
        <p:nvGrpSpPr>
          <p:cNvPr id="29" name="Group 28">
            <a:extLst>
              <a:ext uri="{FF2B5EF4-FFF2-40B4-BE49-F238E27FC236}">
                <a16:creationId xmlns:a16="http://schemas.microsoft.com/office/drawing/2014/main" id="{081E2307-A32F-4B4F-9662-092FE9684B97}"/>
              </a:ext>
            </a:extLst>
          </p:cNvPr>
          <p:cNvGrpSpPr/>
          <p:nvPr/>
        </p:nvGrpSpPr>
        <p:grpSpPr>
          <a:xfrm>
            <a:off x="838201" y="3187753"/>
            <a:ext cx="541396" cy="541396"/>
            <a:chOff x="1043492" y="2154617"/>
            <a:chExt cx="541396" cy="541396"/>
          </a:xfrm>
        </p:grpSpPr>
        <p:sp>
          <p:nvSpPr>
            <p:cNvPr id="30" name="Oval 29">
              <a:extLst>
                <a:ext uri="{FF2B5EF4-FFF2-40B4-BE49-F238E27FC236}">
                  <a16:creationId xmlns:a16="http://schemas.microsoft.com/office/drawing/2014/main" id="{F534626F-3AF0-467B-9D3E-124F9B9951FD}"/>
                </a:ext>
              </a:extLst>
            </p:cNvPr>
            <p:cNvSpPr/>
            <p:nvPr/>
          </p:nvSpPr>
          <p:spPr>
            <a:xfrm>
              <a:off x="1043492" y="2154617"/>
              <a:ext cx="541396" cy="54139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Graphic 30" descr="Checkmark with solid fill">
              <a:extLst>
                <a:ext uri="{FF2B5EF4-FFF2-40B4-BE49-F238E27FC236}">
                  <a16:creationId xmlns:a16="http://schemas.microsoft.com/office/drawing/2014/main" id="{FEE5D753-B63D-46E9-B4B9-007D2F69A64E}"/>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48990" y="2260115"/>
              <a:ext cx="330399" cy="330399"/>
            </a:xfrm>
            <a:prstGeom prst="rect">
              <a:avLst/>
            </a:prstGeom>
          </p:spPr>
        </p:pic>
      </p:grpSp>
      <p:sp>
        <p:nvSpPr>
          <p:cNvPr id="32" name="Content Placeholder 2">
            <a:extLst>
              <a:ext uri="{FF2B5EF4-FFF2-40B4-BE49-F238E27FC236}">
                <a16:creationId xmlns:a16="http://schemas.microsoft.com/office/drawing/2014/main" id="{738475CB-E6AA-487C-A20F-02CD1AC32D4E}"/>
              </a:ext>
            </a:extLst>
          </p:cNvPr>
          <p:cNvSpPr txBox="1">
            <a:spLocks/>
          </p:cNvSpPr>
          <p:nvPr/>
        </p:nvSpPr>
        <p:spPr>
          <a:xfrm>
            <a:off x="1635162" y="3914097"/>
            <a:ext cx="9972339" cy="620847"/>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l" rtl="0">
              <a:lnSpc>
                <a:spcPct val="100000"/>
              </a:lnSpc>
              <a:spcBef>
                <a:spcPts val="1000"/>
              </a:spcBef>
              <a:spcAft>
                <a:spcPts val="0"/>
              </a:spcAft>
              <a:buClr>
                <a:srgbClr val="747779"/>
              </a:buClr>
              <a:buSzPts val="2000"/>
            </a:pPr>
            <a:r>
              <a:rPr lang="en-US" sz="1800" dirty="0"/>
              <a:t>Log in and accept the VAN Terms of Use (TOU).</a:t>
            </a:r>
          </a:p>
        </p:txBody>
      </p:sp>
      <p:grpSp>
        <p:nvGrpSpPr>
          <p:cNvPr id="33" name="Group 32">
            <a:extLst>
              <a:ext uri="{FF2B5EF4-FFF2-40B4-BE49-F238E27FC236}">
                <a16:creationId xmlns:a16="http://schemas.microsoft.com/office/drawing/2014/main" id="{45A3C8C7-36CC-4A3E-AEAE-C7D20FD055EF}"/>
              </a:ext>
            </a:extLst>
          </p:cNvPr>
          <p:cNvGrpSpPr/>
          <p:nvPr/>
        </p:nvGrpSpPr>
        <p:grpSpPr>
          <a:xfrm>
            <a:off x="838201" y="3914098"/>
            <a:ext cx="541396" cy="541396"/>
            <a:chOff x="1043492" y="2154617"/>
            <a:chExt cx="541396" cy="541396"/>
          </a:xfrm>
        </p:grpSpPr>
        <p:sp>
          <p:nvSpPr>
            <p:cNvPr id="34" name="Oval 33">
              <a:extLst>
                <a:ext uri="{FF2B5EF4-FFF2-40B4-BE49-F238E27FC236}">
                  <a16:creationId xmlns:a16="http://schemas.microsoft.com/office/drawing/2014/main" id="{B36A2A01-9D96-4A4A-A6ED-BBA8686D3F62}"/>
                </a:ext>
              </a:extLst>
            </p:cNvPr>
            <p:cNvSpPr/>
            <p:nvPr/>
          </p:nvSpPr>
          <p:spPr>
            <a:xfrm>
              <a:off x="1043492" y="2154617"/>
              <a:ext cx="541396" cy="54139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5" name="Graphic 34" descr="Checkmark with solid fill">
              <a:extLst>
                <a:ext uri="{FF2B5EF4-FFF2-40B4-BE49-F238E27FC236}">
                  <a16:creationId xmlns:a16="http://schemas.microsoft.com/office/drawing/2014/main" id="{00DEA940-734A-4129-9A85-D07BB263CB23}"/>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48990" y="2260115"/>
              <a:ext cx="330399" cy="330399"/>
            </a:xfrm>
            <a:prstGeom prst="rect">
              <a:avLst/>
            </a:prstGeom>
          </p:spPr>
        </p:pic>
      </p:grpSp>
      <p:sp>
        <p:nvSpPr>
          <p:cNvPr id="36" name="Content Placeholder 2">
            <a:extLst>
              <a:ext uri="{FF2B5EF4-FFF2-40B4-BE49-F238E27FC236}">
                <a16:creationId xmlns:a16="http://schemas.microsoft.com/office/drawing/2014/main" id="{5DC94EEE-D434-49EB-AFBF-F35736128161}"/>
              </a:ext>
            </a:extLst>
          </p:cNvPr>
          <p:cNvSpPr txBox="1">
            <a:spLocks/>
          </p:cNvSpPr>
          <p:nvPr/>
        </p:nvSpPr>
        <p:spPr>
          <a:xfrm>
            <a:off x="1635162" y="4369431"/>
            <a:ext cx="9972339" cy="541396"/>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500"/>
              </a:spcBef>
              <a:buClr>
                <a:srgbClr val="75777A"/>
              </a:buClr>
              <a:buSzPts val="2000"/>
            </a:pPr>
            <a:r>
              <a:rPr lang="en-US" sz="1400" dirty="0">
                <a:solidFill>
                  <a:srgbClr val="747779"/>
                </a:solidFill>
              </a:rPr>
              <a:t>A publicly available example of the VAN </a:t>
            </a:r>
            <a:r>
              <a:rPr lang="en-US" sz="1400" dirty="0">
                <a:solidFill>
                  <a:srgbClr val="747779"/>
                </a:solidFill>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6"/>
                  </a:ext>
                </a:extLst>
              </a:rPr>
              <a:t>TOU is available here: </a:t>
            </a:r>
            <a:r>
              <a:rPr lang="en-US" sz="1400" u="sng" dirty="0">
                <a:solidFill>
                  <a:srgbClr val="747779"/>
                </a:solidFill>
                <a:hlinkClick r:id="rId6"/>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7"/>
                  </a:ext>
                </a:extLst>
              </a:rPr>
              <a:t>https://bit.ly/3ciA1kl</a:t>
            </a:r>
            <a:endParaRPr lang="en-US" sz="1400" dirty="0">
              <a:solidFill>
                <a:srgbClr val="747779"/>
              </a:solidFill>
            </a:endParaRPr>
          </a:p>
        </p:txBody>
      </p:sp>
      <p:sp>
        <p:nvSpPr>
          <p:cNvPr id="41" name="Content Placeholder 2">
            <a:extLst>
              <a:ext uri="{FF2B5EF4-FFF2-40B4-BE49-F238E27FC236}">
                <a16:creationId xmlns:a16="http://schemas.microsoft.com/office/drawing/2014/main" id="{A4DF51F3-F67D-42D6-93C2-5C8C6CCC875E}"/>
              </a:ext>
            </a:extLst>
          </p:cNvPr>
          <p:cNvSpPr txBox="1">
            <a:spLocks/>
          </p:cNvSpPr>
          <p:nvPr/>
        </p:nvSpPr>
        <p:spPr>
          <a:xfrm>
            <a:off x="1635162" y="4859913"/>
            <a:ext cx="9972339" cy="620847"/>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l" rtl="0">
              <a:lnSpc>
                <a:spcPct val="100000"/>
              </a:lnSpc>
              <a:spcBef>
                <a:spcPts val="1000"/>
              </a:spcBef>
              <a:spcAft>
                <a:spcPts val="0"/>
              </a:spcAft>
              <a:buClr>
                <a:srgbClr val="747779"/>
              </a:buClr>
              <a:buSzPts val="2000"/>
            </a:pPr>
            <a:r>
              <a:rPr lang="en-US" sz="1800" dirty="0"/>
              <a:t>Continue sharing supply data, using the same PPMR form as before</a:t>
            </a:r>
          </a:p>
        </p:txBody>
      </p:sp>
      <p:grpSp>
        <p:nvGrpSpPr>
          <p:cNvPr id="42" name="Group 41">
            <a:extLst>
              <a:ext uri="{FF2B5EF4-FFF2-40B4-BE49-F238E27FC236}">
                <a16:creationId xmlns:a16="http://schemas.microsoft.com/office/drawing/2014/main" id="{721BD657-8BE3-4AF3-9A6C-26AF821268B2}"/>
              </a:ext>
            </a:extLst>
          </p:cNvPr>
          <p:cNvGrpSpPr/>
          <p:nvPr/>
        </p:nvGrpSpPr>
        <p:grpSpPr>
          <a:xfrm>
            <a:off x="838201" y="4859914"/>
            <a:ext cx="541396" cy="541396"/>
            <a:chOff x="1043492" y="2154617"/>
            <a:chExt cx="541396" cy="541396"/>
          </a:xfrm>
        </p:grpSpPr>
        <p:sp>
          <p:nvSpPr>
            <p:cNvPr id="43" name="Oval 42">
              <a:extLst>
                <a:ext uri="{FF2B5EF4-FFF2-40B4-BE49-F238E27FC236}">
                  <a16:creationId xmlns:a16="http://schemas.microsoft.com/office/drawing/2014/main" id="{E61B455B-FE4A-4ABF-8165-A261D31C0EDD}"/>
                </a:ext>
              </a:extLst>
            </p:cNvPr>
            <p:cNvSpPr/>
            <p:nvPr/>
          </p:nvSpPr>
          <p:spPr>
            <a:xfrm>
              <a:off x="1043492" y="2154617"/>
              <a:ext cx="541396" cy="54139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4" name="Graphic 43" descr="Checkmark with solid fill">
              <a:extLst>
                <a:ext uri="{FF2B5EF4-FFF2-40B4-BE49-F238E27FC236}">
                  <a16:creationId xmlns:a16="http://schemas.microsoft.com/office/drawing/2014/main" id="{3954D161-F5B2-45BF-B57D-C57A6F533E6A}"/>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48990" y="2260115"/>
              <a:ext cx="330399" cy="330399"/>
            </a:xfrm>
            <a:prstGeom prst="rect">
              <a:avLst/>
            </a:prstGeom>
          </p:spPr>
        </p:pic>
      </p:grpSp>
      <p:sp>
        <p:nvSpPr>
          <p:cNvPr id="45" name="Content Placeholder 2">
            <a:extLst>
              <a:ext uri="{FF2B5EF4-FFF2-40B4-BE49-F238E27FC236}">
                <a16:creationId xmlns:a16="http://schemas.microsoft.com/office/drawing/2014/main" id="{92827A20-19BB-4B12-8D11-C5178F944C45}"/>
              </a:ext>
            </a:extLst>
          </p:cNvPr>
          <p:cNvSpPr txBox="1">
            <a:spLocks/>
          </p:cNvSpPr>
          <p:nvPr/>
        </p:nvSpPr>
        <p:spPr>
          <a:xfrm>
            <a:off x="1635162" y="5304488"/>
            <a:ext cx="9972339" cy="620847"/>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500"/>
              </a:spcBef>
              <a:buClr>
                <a:srgbClr val="75777A"/>
              </a:buClr>
              <a:buSzPts val="2000"/>
            </a:pPr>
            <a:r>
              <a:rPr lang="en-US" sz="1400" dirty="0">
                <a:solidFill>
                  <a:srgbClr val="747779"/>
                </a:solidFill>
              </a:rPr>
              <a:t>Note: No process changes are required regarding how you share data. The data you submit will automatically route into the VAN for analysis in the platform.</a:t>
            </a:r>
          </a:p>
        </p:txBody>
      </p:sp>
      <p:sp>
        <p:nvSpPr>
          <p:cNvPr id="46" name="Content Placeholder 2">
            <a:extLst>
              <a:ext uri="{FF2B5EF4-FFF2-40B4-BE49-F238E27FC236}">
                <a16:creationId xmlns:a16="http://schemas.microsoft.com/office/drawing/2014/main" id="{B114C337-7631-40EC-8A2C-C4EDBBECC9E5}"/>
              </a:ext>
            </a:extLst>
          </p:cNvPr>
          <p:cNvSpPr txBox="1">
            <a:spLocks/>
          </p:cNvSpPr>
          <p:nvPr/>
        </p:nvSpPr>
        <p:spPr>
          <a:xfrm>
            <a:off x="1635162" y="5956345"/>
            <a:ext cx="9972339" cy="620847"/>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accent4">
                    <a:lumMod val="75000"/>
                  </a:schemeClr>
                </a:solidFill>
                <a:latin typeface="+mn-lt"/>
                <a:ea typeface="+mn-ea"/>
                <a:cs typeface="+mn-cs"/>
              </a:defRPr>
            </a:lvl1pPr>
            <a:lvl2pPr marL="4572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20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R="0" lvl="0" algn="l" rtl="0">
              <a:lnSpc>
                <a:spcPct val="100000"/>
              </a:lnSpc>
              <a:spcBef>
                <a:spcPts val="1000"/>
              </a:spcBef>
              <a:spcAft>
                <a:spcPts val="0"/>
              </a:spcAft>
              <a:buSzPts val="2000"/>
            </a:pPr>
            <a:r>
              <a:rPr lang="en-US" sz="1800" dirty="0"/>
              <a:t>Log into the VAN regularly to utilize the host of data and features available.</a:t>
            </a:r>
          </a:p>
        </p:txBody>
      </p:sp>
      <p:grpSp>
        <p:nvGrpSpPr>
          <p:cNvPr id="47" name="Group 46">
            <a:extLst>
              <a:ext uri="{FF2B5EF4-FFF2-40B4-BE49-F238E27FC236}">
                <a16:creationId xmlns:a16="http://schemas.microsoft.com/office/drawing/2014/main" id="{E667A4FF-AB03-4756-9D00-7AE66DBDD5EC}"/>
              </a:ext>
            </a:extLst>
          </p:cNvPr>
          <p:cNvGrpSpPr/>
          <p:nvPr/>
        </p:nvGrpSpPr>
        <p:grpSpPr>
          <a:xfrm>
            <a:off x="838201" y="5956346"/>
            <a:ext cx="541396" cy="541396"/>
            <a:chOff x="1043492" y="2154617"/>
            <a:chExt cx="541396" cy="541396"/>
          </a:xfrm>
        </p:grpSpPr>
        <p:sp>
          <p:nvSpPr>
            <p:cNvPr id="48" name="Oval 47">
              <a:extLst>
                <a:ext uri="{FF2B5EF4-FFF2-40B4-BE49-F238E27FC236}">
                  <a16:creationId xmlns:a16="http://schemas.microsoft.com/office/drawing/2014/main" id="{F66C6E05-350A-4613-A470-C8BC61EB0287}"/>
                </a:ext>
              </a:extLst>
            </p:cNvPr>
            <p:cNvSpPr/>
            <p:nvPr/>
          </p:nvSpPr>
          <p:spPr>
            <a:xfrm>
              <a:off x="1043492" y="2154617"/>
              <a:ext cx="541396" cy="54139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9" name="Graphic 48" descr="Checkmark with solid fill">
              <a:extLst>
                <a:ext uri="{FF2B5EF4-FFF2-40B4-BE49-F238E27FC236}">
                  <a16:creationId xmlns:a16="http://schemas.microsoft.com/office/drawing/2014/main" id="{E23D5383-FFDE-45A7-B4C0-4DBFCFB7FFAE}"/>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48990" y="2260115"/>
              <a:ext cx="330399" cy="330399"/>
            </a:xfrm>
            <a:prstGeom prst="rect">
              <a:avLst/>
            </a:prstGeom>
          </p:spPr>
        </p:pic>
      </p:grpSp>
    </p:spTree>
    <p:extLst>
      <p:ext uri="{BB962C8B-B14F-4D97-AF65-F5344CB8AC3E}">
        <p14:creationId xmlns:p14="http://schemas.microsoft.com/office/powerpoint/2010/main" val="4534932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5CAA5A6-4F35-4A08-AB99-389EE3D4100B}"/>
              </a:ext>
            </a:extLst>
          </p:cNvPr>
          <p:cNvSpPr txBox="1"/>
          <p:nvPr/>
        </p:nvSpPr>
        <p:spPr>
          <a:xfrm>
            <a:off x="508000" y="1930400"/>
            <a:ext cx="3225800" cy="1200329"/>
          </a:xfrm>
          <a:prstGeom prst="rect">
            <a:avLst/>
          </a:prstGeom>
          <a:noFill/>
        </p:spPr>
        <p:txBody>
          <a:bodyPr wrap="square" rtlCol="0">
            <a:spAutoFit/>
          </a:bodyPr>
          <a:lstStyle/>
          <a:p>
            <a:r>
              <a:rPr lang="en-US" sz="3600" b="0" i="0" u="none" strike="noStrike" cap="none" dirty="0">
                <a:solidFill>
                  <a:schemeClr val="accent1"/>
                </a:solidFill>
                <a:latin typeface="+mj-lt"/>
                <a:ea typeface="Open Sans"/>
                <a:cs typeface="Open Sans"/>
                <a:sym typeface="Open Sans"/>
              </a:rPr>
              <a:t>For </a:t>
            </a:r>
            <a:r>
              <a:rPr lang="en-US" sz="3600" dirty="0">
                <a:solidFill>
                  <a:schemeClr val="accent1"/>
                </a:solidFill>
                <a:latin typeface="+mj-lt"/>
                <a:ea typeface="Open Sans"/>
                <a:cs typeface="Open Sans"/>
                <a:sym typeface="Open Sans"/>
              </a:rPr>
              <a:t>m</a:t>
            </a:r>
            <a:r>
              <a:rPr lang="en-US" sz="3600" b="0" i="0" u="none" strike="noStrike" cap="none" dirty="0">
                <a:solidFill>
                  <a:schemeClr val="accent1"/>
                </a:solidFill>
                <a:latin typeface="+mj-lt"/>
                <a:ea typeface="Open Sans"/>
                <a:cs typeface="Open Sans"/>
                <a:sym typeface="Open Sans"/>
              </a:rPr>
              <a:t>ore </a:t>
            </a:r>
            <a:r>
              <a:rPr lang="en-US" sz="3600" dirty="0">
                <a:solidFill>
                  <a:schemeClr val="accent1"/>
                </a:solidFill>
                <a:latin typeface="+mj-lt"/>
                <a:ea typeface="Open Sans"/>
                <a:cs typeface="Open Sans"/>
                <a:sym typeface="Open Sans"/>
              </a:rPr>
              <a:t>i</a:t>
            </a:r>
            <a:r>
              <a:rPr lang="en-US" sz="3600" b="0" i="0" u="none" strike="noStrike" cap="none" dirty="0">
                <a:solidFill>
                  <a:schemeClr val="accent1"/>
                </a:solidFill>
                <a:latin typeface="+mj-lt"/>
                <a:ea typeface="Open Sans"/>
                <a:cs typeface="Open Sans"/>
                <a:sym typeface="Open Sans"/>
              </a:rPr>
              <a:t>nformation</a:t>
            </a:r>
            <a:endParaRPr lang="en-US" sz="1600" b="0" i="0" u="none" strike="noStrike" cap="none" dirty="0">
              <a:solidFill>
                <a:schemeClr val="accent1"/>
              </a:solidFill>
              <a:latin typeface="+mj-lt"/>
              <a:ea typeface="Arial"/>
              <a:cs typeface="Arial"/>
              <a:sym typeface="Arial"/>
            </a:endParaRPr>
          </a:p>
        </p:txBody>
      </p:sp>
      <p:sp>
        <p:nvSpPr>
          <p:cNvPr id="7" name="TextBox 6">
            <a:extLst>
              <a:ext uri="{FF2B5EF4-FFF2-40B4-BE49-F238E27FC236}">
                <a16:creationId xmlns:a16="http://schemas.microsoft.com/office/drawing/2014/main" id="{5E7FD6AA-70A3-4CCD-8AC5-F7800FE04802}"/>
              </a:ext>
            </a:extLst>
          </p:cNvPr>
          <p:cNvSpPr txBox="1"/>
          <p:nvPr/>
        </p:nvSpPr>
        <p:spPr>
          <a:xfrm>
            <a:off x="4471988" y="2095087"/>
            <a:ext cx="7440611" cy="1557349"/>
          </a:xfrm>
          <a:prstGeom prst="rect">
            <a:avLst/>
          </a:prstGeom>
          <a:noFill/>
        </p:spPr>
        <p:txBody>
          <a:bodyPr wrap="square">
            <a:spAutoFit/>
          </a:bodyPr>
          <a:lstStyle/>
          <a:p>
            <a:pPr marL="0" lvl="0" indent="0" algn="l" rtl="0">
              <a:lnSpc>
                <a:spcPct val="100000"/>
              </a:lnSpc>
              <a:spcBef>
                <a:spcPts val="0"/>
              </a:spcBef>
              <a:spcAft>
                <a:spcPts val="0"/>
              </a:spcAft>
              <a:buClr>
                <a:schemeClr val="lt1"/>
              </a:buClr>
              <a:buSzPts val="2000"/>
              <a:buNone/>
            </a:pPr>
            <a:r>
              <a:rPr lang="en-US" b="1" dirty="0">
                <a:solidFill>
                  <a:schemeClr val="accent4"/>
                </a:solidFill>
                <a:latin typeface="+mj-lt"/>
                <a:ea typeface="Open Sans"/>
                <a:cs typeface="Open Sans"/>
                <a:sym typeface="Open Sans"/>
              </a:rPr>
              <a:t>Greg Davidson</a:t>
            </a:r>
            <a:r>
              <a:rPr lang="en-US" dirty="0">
                <a:solidFill>
                  <a:schemeClr val="accent4"/>
                </a:solidFill>
                <a:latin typeface="+mj-lt"/>
                <a:ea typeface="Open Sans"/>
                <a:cs typeface="Open Sans"/>
                <a:sym typeface="Open Sans"/>
              </a:rPr>
              <a:t>, Supply Chain Officer:</a:t>
            </a:r>
            <a:r>
              <a:rPr lang="en-US" dirty="0">
                <a:solidFill>
                  <a:schemeClr val="accent4"/>
                </a:solidFill>
                <a:latin typeface="+mj-lt"/>
              </a:rPr>
              <a:t> </a:t>
            </a:r>
            <a:r>
              <a:rPr lang="en-US" u="sng" dirty="0">
                <a:solidFill>
                  <a:schemeClr val="accent4"/>
                </a:solidFill>
                <a:latin typeface="+mj-lt"/>
                <a:ea typeface="Open Sans"/>
                <a:cs typeface="Open Sans"/>
                <a:sym typeface="Open Sans"/>
                <a:hlinkClick r:id="rId2"/>
              </a:rPr>
              <a:t>gdavidson@rhsupplies.org</a:t>
            </a:r>
            <a:r>
              <a:rPr lang="en-US" u="sng" dirty="0">
                <a:solidFill>
                  <a:schemeClr val="accent4"/>
                </a:solidFill>
                <a:latin typeface="+mj-lt"/>
                <a:ea typeface="Open Sans"/>
                <a:cs typeface="Open Sans"/>
                <a:sym typeface="Open Sans"/>
              </a:rPr>
              <a:t> </a:t>
            </a:r>
            <a:r>
              <a:rPr lang="en-US" dirty="0">
                <a:solidFill>
                  <a:schemeClr val="accent4"/>
                </a:solidFill>
                <a:latin typeface="+mj-lt"/>
                <a:ea typeface="Open Sans"/>
                <a:cs typeface="Open Sans"/>
                <a:sym typeface="Open Sans"/>
              </a:rPr>
              <a:t> </a:t>
            </a:r>
            <a:endParaRPr lang="en-US" dirty="0">
              <a:solidFill>
                <a:schemeClr val="accent4"/>
              </a:solidFill>
              <a:latin typeface="+mj-lt"/>
            </a:endParaRPr>
          </a:p>
          <a:p>
            <a:pPr marL="0" lvl="0" indent="0" algn="l" rtl="0">
              <a:lnSpc>
                <a:spcPct val="100000"/>
              </a:lnSpc>
              <a:spcBef>
                <a:spcPts val="1000"/>
              </a:spcBef>
              <a:spcAft>
                <a:spcPts val="0"/>
              </a:spcAft>
              <a:buClr>
                <a:schemeClr val="lt2"/>
              </a:buClr>
              <a:buSzPts val="2000"/>
              <a:buNone/>
            </a:pPr>
            <a:r>
              <a:rPr lang="en-US" b="1" dirty="0">
                <a:solidFill>
                  <a:schemeClr val="accent4"/>
                </a:solidFill>
                <a:latin typeface="+mj-lt"/>
                <a:ea typeface="Open Sans"/>
                <a:cs typeface="Open Sans"/>
                <a:sym typeface="Open Sans"/>
              </a:rPr>
              <a:t>VAN Factsheet -</a:t>
            </a:r>
            <a:r>
              <a:rPr lang="en-US" dirty="0">
                <a:solidFill>
                  <a:schemeClr val="accent4"/>
                </a:solidFill>
                <a:latin typeface="+mj-lt"/>
                <a:ea typeface="Open Sans"/>
                <a:cs typeface="Open Sans"/>
                <a:sym typeface="Open Sans"/>
              </a:rPr>
              <a:t> PPMR Transition</a:t>
            </a:r>
            <a:r>
              <a:rPr lang="en-US">
                <a:solidFill>
                  <a:schemeClr val="accent4"/>
                </a:solidFill>
                <a:latin typeface="+mj-lt"/>
                <a:ea typeface="Open Sans"/>
                <a:cs typeface="Open Sans"/>
                <a:sym typeface="Open Sans"/>
              </a:rPr>
              <a:t>: </a:t>
            </a:r>
            <a:r>
              <a:rPr lang="en-US">
                <a:solidFill>
                  <a:schemeClr val="accent4"/>
                </a:solidFill>
                <a:latin typeface="+mj-lt"/>
                <a:ea typeface="Open Sans"/>
                <a:cs typeface="Open Sans"/>
                <a:sym typeface="Open Sans"/>
                <a:hlinkClick r:id="rId3"/>
              </a:rPr>
              <a:t>https://bit.ly/2Yf7Ji6</a:t>
            </a:r>
            <a:endParaRPr lang="en-US">
              <a:solidFill>
                <a:schemeClr val="accent4"/>
              </a:solidFill>
              <a:latin typeface="+mj-lt"/>
              <a:ea typeface="Open Sans"/>
              <a:cs typeface="Open Sans"/>
              <a:sym typeface="Open Sans"/>
            </a:endParaRPr>
          </a:p>
          <a:p>
            <a:pPr marL="0" lvl="0" indent="0" algn="l" rtl="0">
              <a:lnSpc>
                <a:spcPct val="100000"/>
              </a:lnSpc>
              <a:spcBef>
                <a:spcPts val="1000"/>
              </a:spcBef>
              <a:spcAft>
                <a:spcPts val="0"/>
              </a:spcAft>
              <a:buClr>
                <a:schemeClr val="lt2"/>
              </a:buClr>
              <a:buSzPts val="2000"/>
              <a:buNone/>
            </a:pPr>
            <a:r>
              <a:rPr lang="en-US" b="1">
                <a:solidFill>
                  <a:schemeClr val="accent4"/>
                </a:solidFill>
                <a:latin typeface="+mj-lt"/>
                <a:ea typeface="Open Sans"/>
                <a:cs typeface="Open Sans"/>
                <a:sym typeface="Open Sans"/>
              </a:rPr>
              <a:t>RHSC </a:t>
            </a:r>
            <a:r>
              <a:rPr lang="en-US" b="1" dirty="0">
                <a:solidFill>
                  <a:schemeClr val="accent4"/>
                </a:solidFill>
                <a:latin typeface="+mj-lt"/>
                <a:ea typeface="Open Sans"/>
                <a:cs typeface="Open Sans"/>
                <a:sym typeface="Open Sans"/>
              </a:rPr>
              <a:t>Global FP VAN website</a:t>
            </a:r>
            <a:r>
              <a:rPr lang="en-US" dirty="0">
                <a:solidFill>
                  <a:schemeClr val="accent4"/>
                </a:solidFill>
                <a:latin typeface="+mj-lt"/>
                <a:ea typeface="Open Sans"/>
                <a:cs typeface="Open Sans"/>
                <a:sym typeface="Open Sans"/>
              </a:rPr>
              <a:t>: </a:t>
            </a:r>
            <a:r>
              <a:rPr lang="en-US" u="sng" dirty="0">
                <a:solidFill>
                  <a:schemeClr val="accent4"/>
                </a:solidFill>
                <a:latin typeface="+mj-lt"/>
                <a:ea typeface="Open Sans"/>
                <a:cs typeface="Open Sans"/>
                <a:sym typeface="Open Sans"/>
                <a:hlinkClick r:id="rId4"/>
              </a:rPr>
              <a:t>https://www.rhsupplies.org/gfpvan</a:t>
            </a:r>
            <a:r>
              <a:rPr lang="en-US" u="sng" dirty="0">
                <a:solidFill>
                  <a:schemeClr val="accent4"/>
                </a:solidFill>
                <a:latin typeface="+mj-lt"/>
                <a:ea typeface="Open Sans"/>
                <a:cs typeface="Open Sans"/>
                <a:sym typeface="Open Sans"/>
              </a:rPr>
              <a:t> </a:t>
            </a:r>
            <a:endParaRPr lang="en-US" dirty="0">
              <a:solidFill>
                <a:schemeClr val="accent4"/>
              </a:solidFill>
              <a:latin typeface="+mj-lt"/>
              <a:ea typeface="Open Sans"/>
              <a:cs typeface="Open Sans"/>
              <a:sym typeface="Open Sans"/>
            </a:endParaRPr>
          </a:p>
          <a:p>
            <a:pPr marL="0" lvl="0" indent="0" algn="l" rtl="0">
              <a:lnSpc>
                <a:spcPct val="90000"/>
              </a:lnSpc>
              <a:spcBef>
                <a:spcPts val="1000"/>
              </a:spcBef>
              <a:spcAft>
                <a:spcPts val="0"/>
              </a:spcAft>
              <a:buClr>
                <a:srgbClr val="747779"/>
              </a:buClr>
              <a:buSzPts val="2000"/>
              <a:buNone/>
            </a:pPr>
            <a:endParaRPr lang="en-US" dirty="0">
              <a:solidFill>
                <a:schemeClr val="accent4"/>
              </a:solidFill>
              <a:latin typeface="+mj-lt"/>
              <a:ea typeface="Open Sans"/>
              <a:cs typeface="Open Sans"/>
              <a:sym typeface="Open Sans"/>
            </a:endParaRPr>
          </a:p>
        </p:txBody>
      </p:sp>
      <p:pic>
        <p:nvPicPr>
          <p:cNvPr id="8" name="Google Shape;452;p23">
            <a:extLst>
              <a:ext uri="{FF2B5EF4-FFF2-40B4-BE49-F238E27FC236}">
                <a16:creationId xmlns:a16="http://schemas.microsoft.com/office/drawing/2014/main" id="{2980DFF9-B70C-43D9-B088-03E324002056}"/>
              </a:ext>
            </a:extLst>
          </p:cNvPr>
          <p:cNvPicPr preferRelativeResize="0"/>
          <p:nvPr/>
        </p:nvPicPr>
        <p:blipFill rotWithShape="1">
          <a:blip r:embed="rId5">
            <a:alphaModFix/>
          </a:blip>
          <a:srcRect/>
          <a:stretch/>
        </p:blipFill>
        <p:spPr>
          <a:xfrm>
            <a:off x="7136186" y="4105600"/>
            <a:ext cx="1095940" cy="697749"/>
          </a:xfrm>
          <a:prstGeom prst="rect">
            <a:avLst/>
          </a:prstGeom>
          <a:noFill/>
          <a:ln>
            <a:noFill/>
          </a:ln>
        </p:spPr>
      </p:pic>
      <p:pic>
        <p:nvPicPr>
          <p:cNvPr id="9" name="Content Placeholder 9" descr="Graphical user interface, text&#10;&#10;Description automatically generated">
            <a:extLst>
              <a:ext uri="{FF2B5EF4-FFF2-40B4-BE49-F238E27FC236}">
                <a16:creationId xmlns:a16="http://schemas.microsoft.com/office/drawing/2014/main" id="{6EF2F115-F6D6-475D-91DC-573D4653215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733800" y="3941679"/>
            <a:ext cx="3315452" cy="893348"/>
          </a:xfrm>
          <a:prstGeom prst="rect">
            <a:avLst/>
          </a:prstGeom>
        </p:spPr>
      </p:pic>
      <p:pic>
        <p:nvPicPr>
          <p:cNvPr id="11" name="Graphic 10" descr="Call center outline">
            <a:extLst>
              <a:ext uri="{FF2B5EF4-FFF2-40B4-BE49-F238E27FC236}">
                <a16:creationId xmlns:a16="http://schemas.microsoft.com/office/drawing/2014/main" id="{4A078B7D-19D5-46B9-85CE-27F2583048B2}"/>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043207" y="2095087"/>
            <a:ext cx="374561" cy="374561"/>
          </a:xfrm>
          <a:prstGeom prst="rect">
            <a:avLst/>
          </a:prstGeom>
        </p:spPr>
      </p:pic>
      <p:pic>
        <p:nvPicPr>
          <p:cNvPr id="14" name="Graphic 13" descr="Document outline">
            <a:extLst>
              <a:ext uri="{FF2B5EF4-FFF2-40B4-BE49-F238E27FC236}">
                <a16:creationId xmlns:a16="http://schemas.microsoft.com/office/drawing/2014/main" id="{7082936A-6A2F-4C4D-B390-16142C479B36}"/>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067671" y="2530564"/>
            <a:ext cx="325635" cy="325635"/>
          </a:xfrm>
          <a:prstGeom prst="rect">
            <a:avLst/>
          </a:prstGeom>
        </p:spPr>
      </p:pic>
      <p:pic>
        <p:nvPicPr>
          <p:cNvPr id="16" name="Graphic 15" descr="Web design outline">
            <a:extLst>
              <a:ext uri="{FF2B5EF4-FFF2-40B4-BE49-F238E27FC236}">
                <a16:creationId xmlns:a16="http://schemas.microsoft.com/office/drawing/2014/main" id="{C0F75EEB-ABC0-4653-9649-FE3FCE577F57}"/>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095568" y="2944975"/>
            <a:ext cx="297738" cy="297738"/>
          </a:xfrm>
          <a:prstGeom prst="rect">
            <a:avLst/>
          </a:prstGeom>
        </p:spPr>
      </p:pic>
    </p:spTree>
    <p:extLst>
      <p:ext uri="{BB962C8B-B14F-4D97-AF65-F5344CB8AC3E}">
        <p14:creationId xmlns:p14="http://schemas.microsoft.com/office/powerpoint/2010/main" val="2576961272"/>
      </p:ext>
    </p:extLst>
  </p:cSld>
  <p:clrMapOvr>
    <a:masterClrMapping/>
  </p:clrMapOvr>
</p:sld>
</file>

<file path=ppt/theme/theme1.xml><?xml version="1.0" encoding="utf-8"?>
<a:theme xmlns:a="http://schemas.openxmlformats.org/drawingml/2006/main" name="Office Theme">
  <a:themeElements>
    <a:clrScheme name="RHSC">
      <a:dk1>
        <a:srgbClr val="000000"/>
      </a:dk1>
      <a:lt1>
        <a:sysClr val="window" lastClr="FFFFFF"/>
      </a:lt1>
      <a:dk2>
        <a:srgbClr val="4D4F51"/>
      </a:dk2>
      <a:lt2>
        <a:srgbClr val="FFFFFF"/>
      </a:lt2>
      <a:accent1>
        <a:srgbClr val="0067AB"/>
      </a:accent1>
      <a:accent2>
        <a:srgbClr val="5C9CB6"/>
      </a:accent2>
      <a:accent3>
        <a:srgbClr val="FFCD00"/>
      </a:accent3>
      <a:accent4>
        <a:srgbClr val="9D9FA1"/>
      </a:accent4>
      <a:accent5>
        <a:srgbClr val="F16521"/>
      </a:accent5>
      <a:accent6>
        <a:srgbClr val="8A5D3B"/>
      </a:accent6>
      <a:hlink>
        <a:srgbClr val="5C9CB6"/>
      </a:hlink>
      <a:folHlink>
        <a:srgbClr val="9D9FA1"/>
      </a:folHlink>
    </a:clrScheme>
    <a:fontScheme name="RHSC">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1002</TotalTime>
  <Words>3226</Words>
  <Application>Microsoft Office PowerPoint</Application>
  <PresentationFormat>Widescreen</PresentationFormat>
  <Paragraphs>284</Paragraphs>
  <Slides>21</Slides>
  <Notes>20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Quattrocento Sans</vt:lpstr>
      <vt:lpstr>Trebuchet MS</vt:lpstr>
      <vt:lpstr>Office Theme</vt:lpstr>
      <vt:lpstr>You Can’t Manage What You Can’t See</vt:lpstr>
      <vt:lpstr>PowerPoint Presentation</vt:lpstr>
      <vt:lpstr>The Global FP VAN and  countries</vt:lpstr>
      <vt:lpstr>What is the Global FP VAN?</vt:lpstr>
      <vt:lpstr>The Global Family Planning Visibility &amp; Analytics Network (VAN)</vt:lpstr>
      <vt:lpstr>Reproductive Health Supplies Coalition (RHSC)</vt:lpstr>
      <vt:lpstr>Leveraging data visibility to increase access to reproductive health supplies</vt:lpstr>
      <vt:lpstr>Collaboration through the VAN</vt:lpstr>
      <vt:lpstr>PowerPoint Presentation</vt:lpstr>
      <vt:lpstr>Facilitate efficient connections</vt:lpstr>
      <vt:lpstr>PowerPoint Presentation</vt:lpstr>
      <vt:lpstr>Operationalizing the VAN: Progress to date</vt:lpstr>
      <vt:lpstr>Sample of current member organizations</vt:lpstr>
      <vt:lpstr>Central governance</vt:lpstr>
      <vt:lpstr>The VAN today: Statistics</vt:lpstr>
      <vt:lpstr>The VAN today: Decision-making</vt:lpstr>
      <vt:lpstr>Examples of the VAN streamlining supply chain management practices</vt:lpstr>
      <vt:lpstr>Becoming a member of the VAN</vt:lpstr>
      <vt:lpstr>Entry point: Basic Viewer membership</vt:lpstr>
      <vt:lpstr>I’m interested in membership, what do I do next?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Alexe, Lucian</dc:creator>
  <cp:lastModifiedBy>Alexe, Lucian</cp:lastModifiedBy>
  <cp:revision>100</cp:revision>
  <dcterms:created xsi:type="dcterms:W3CDTF">2015-03-17T14:41:02Z</dcterms:created>
  <dcterms:modified xsi:type="dcterms:W3CDTF">2021-01-26T19:43:28Z</dcterms:modified>
</cp:coreProperties>
</file>